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4" r:id="rId4"/>
    <p:sldId id="275" r:id="rId5"/>
    <p:sldId id="276" r:id="rId6"/>
    <p:sldId id="278" r:id="rId7"/>
    <p:sldId id="279" r:id="rId8"/>
    <p:sldId id="280" r:id="rId9"/>
    <p:sldId id="281" r:id="rId10"/>
    <p:sldId id="277" r:id="rId11"/>
    <p:sldId id="282" r:id="rId12"/>
    <p:sldId id="283" r:id="rId13"/>
    <p:sldId id="272" r:id="rId14"/>
    <p:sldId id="284" r:id="rId15"/>
    <p:sldId id="285"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790" autoAdjust="0"/>
  </p:normalViewPr>
  <p:slideViewPr>
    <p:cSldViewPr>
      <p:cViewPr varScale="1">
        <p:scale>
          <a:sx n="77" d="100"/>
          <a:sy n="77" d="100"/>
        </p:scale>
        <p:origin x="-85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30.03.2014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30.03.2014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30.03.2014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30.03.2014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30.03.2014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30.03.2014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30.03.2014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30.03.2014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30.03.2014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30.03.2014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30.03.2014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30.03.2014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umoloda.kiev.ua/number/186/204/649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357166"/>
            <a:ext cx="8201028" cy="642942"/>
          </a:xfrm>
        </p:spPr>
        <p:txBody>
          <a:bodyPr>
            <a:normAutofit/>
          </a:bodyPr>
          <a:lstStyle/>
          <a:p>
            <a:pPr algn="ctr"/>
            <a:r>
              <a:rPr lang="uk-UA" sz="2400" dirty="0" smtClean="0"/>
              <a:t>Конкурс </a:t>
            </a:r>
            <a:r>
              <a:rPr lang="uk-UA" sz="2400" dirty="0" err="1" smtClean="0"/>
              <a:t>“МАН-Юніор</a:t>
            </a:r>
            <a:r>
              <a:rPr lang="uk-UA" sz="2400" dirty="0" smtClean="0"/>
              <a:t> </a:t>
            </a:r>
            <a:r>
              <a:rPr lang="uk-UA" sz="2400" dirty="0" err="1" smtClean="0"/>
              <a:t>Дослідник”</a:t>
            </a:r>
            <a:endParaRPr lang="ru-RU" sz="2400" dirty="0"/>
          </a:p>
        </p:txBody>
      </p:sp>
      <p:sp>
        <p:nvSpPr>
          <p:cNvPr id="3" name="Подзаголовок 2"/>
          <p:cNvSpPr>
            <a:spLocks noGrp="1"/>
          </p:cNvSpPr>
          <p:nvPr>
            <p:ph type="subTitle" idx="1"/>
          </p:nvPr>
        </p:nvSpPr>
        <p:spPr>
          <a:xfrm>
            <a:off x="1357290" y="2143116"/>
            <a:ext cx="6400800" cy="1752600"/>
          </a:xfrm>
        </p:spPr>
        <p:txBody>
          <a:bodyPr/>
          <a:lstStyle/>
          <a:p>
            <a:pPr algn="ctr"/>
            <a:r>
              <a:rPr lang="uk-UA" dirty="0" smtClean="0">
                <a:solidFill>
                  <a:schemeClr val="tx1">
                    <a:lumMod val="95000"/>
                    <a:lumOff val="5000"/>
                  </a:schemeClr>
                </a:solidFill>
              </a:rPr>
              <a:t>Проект на тему</a:t>
            </a:r>
          </a:p>
          <a:p>
            <a:pPr algn="ctr"/>
            <a:r>
              <a:rPr lang="uk-UA" dirty="0" err="1" smtClean="0">
                <a:solidFill>
                  <a:schemeClr val="tx1">
                    <a:lumMod val="95000"/>
                    <a:lumOff val="5000"/>
                  </a:schemeClr>
                </a:solidFill>
              </a:rPr>
              <a:t>“Уроки</a:t>
            </a:r>
            <a:r>
              <a:rPr lang="uk-UA" dirty="0" smtClean="0">
                <a:solidFill>
                  <a:schemeClr val="tx1">
                    <a:lumMod val="95000"/>
                    <a:lumOff val="5000"/>
                  </a:schemeClr>
                </a:solidFill>
              </a:rPr>
              <a:t> історії: український </a:t>
            </a:r>
            <a:r>
              <a:rPr lang="uk-UA" dirty="0" err="1" smtClean="0">
                <a:solidFill>
                  <a:schemeClr val="tx1">
                    <a:lumMod val="95000"/>
                    <a:lumOff val="5000"/>
                  </a:schemeClr>
                </a:solidFill>
              </a:rPr>
              <a:t>Кос-Арал”</a:t>
            </a:r>
            <a:endParaRPr lang="ru-RU" dirty="0">
              <a:solidFill>
                <a:schemeClr val="tx1">
                  <a:lumMod val="95000"/>
                  <a:lumOff val="5000"/>
                </a:schemeClr>
              </a:solidFill>
            </a:endParaRPr>
          </a:p>
        </p:txBody>
      </p:sp>
      <p:sp>
        <p:nvSpPr>
          <p:cNvPr id="4" name="TextBox 3"/>
          <p:cNvSpPr txBox="1"/>
          <p:nvPr/>
        </p:nvSpPr>
        <p:spPr>
          <a:xfrm>
            <a:off x="5000628" y="1428736"/>
            <a:ext cx="3786214" cy="369332"/>
          </a:xfrm>
          <a:prstGeom prst="rect">
            <a:avLst/>
          </a:prstGeom>
          <a:noFill/>
        </p:spPr>
        <p:txBody>
          <a:bodyPr wrap="square" rtlCol="0">
            <a:spAutoFit/>
          </a:bodyPr>
          <a:lstStyle/>
          <a:p>
            <a:r>
              <a:rPr lang="uk-UA" dirty="0" smtClean="0"/>
              <a:t>Напрям </a:t>
            </a:r>
            <a:r>
              <a:rPr lang="uk-UA" dirty="0" err="1" smtClean="0"/>
              <a:t>“Історик</a:t>
            </a:r>
            <a:r>
              <a:rPr lang="uk-UA" dirty="0" smtClean="0"/>
              <a:t> - </a:t>
            </a:r>
            <a:r>
              <a:rPr lang="uk-UA" dirty="0" err="1" smtClean="0"/>
              <a:t>Юніор”</a:t>
            </a:r>
            <a:endParaRPr lang="ru-RU" dirty="0"/>
          </a:p>
        </p:txBody>
      </p:sp>
      <p:sp>
        <p:nvSpPr>
          <p:cNvPr id="5" name="TextBox 4"/>
          <p:cNvSpPr txBox="1"/>
          <p:nvPr/>
        </p:nvSpPr>
        <p:spPr>
          <a:xfrm>
            <a:off x="1142976" y="4071942"/>
            <a:ext cx="7358114" cy="1754326"/>
          </a:xfrm>
          <a:prstGeom prst="rect">
            <a:avLst/>
          </a:prstGeom>
          <a:noFill/>
        </p:spPr>
        <p:txBody>
          <a:bodyPr wrap="square" rtlCol="0">
            <a:spAutoFit/>
          </a:bodyPr>
          <a:lstStyle/>
          <a:p>
            <a:r>
              <a:rPr lang="uk-UA" u="sng" dirty="0" smtClean="0"/>
              <a:t>Виконавець проекту</a:t>
            </a:r>
            <a:r>
              <a:rPr lang="uk-UA" dirty="0" smtClean="0"/>
              <a:t>:</a:t>
            </a:r>
          </a:p>
          <a:p>
            <a:r>
              <a:rPr lang="uk-UA" b="1" i="1" dirty="0" err="1" smtClean="0"/>
              <a:t>Дусик</a:t>
            </a:r>
            <a:r>
              <a:rPr lang="uk-UA" b="1" i="1" dirty="0" smtClean="0"/>
              <a:t> Анна Євгеніївна</a:t>
            </a:r>
            <a:r>
              <a:rPr lang="uk-UA" dirty="0" smtClean="0"/>
              <a:t>, учениця 5(9)-А класу комунального закладу </a:t>
            </a:r>
            <a:r>
              <a:rPr lang="uk-UA" dirty="0" err="1" smtClean="0"/>
              <a:t>“Луцький</a:t>
            </a:r>
            <a:r>
              <a:rPr lang="uk-UA" dirty="0" smtClean="0"/>
              <a:t> навчально-виховний комплекс </a:t>
            </a:r>
            <a:r>
              <a:rPr lang="uk-UA" dirty="0" err="1" smtClean="0"/>
              <a:t>“Гімназія</a:t>
            </a:r>
            <a:r>
              <a:rPr lang="uk-UA" dirty="0" smtClean="0"/>
              <a:t> №14”</a:t>
            </a:r>
          </a:p>
          <a:p>
            <a:r>
              <a:rPr lang="uk-UA" u="sng" dirty="0" smtClean="0"/>
              <a:t>Керівник проекту</a:t>
            </a:r>
            <a:r>
              <a:rPr lang="uk-UA" dirty="0" smtClean="0"/>
              <a:t>:</a:t>
            </a:r>
          </a:p>
          <a:p>
            <a:r>
              <a:rPr lang="uk-UA" b="1" i="1" dirty="0" err="1" smtClean="0"/>
              <a:t>Коширець</a:t>
            </a:r>
            <a:r>
              <a:rPr lang="uk-UA" b="1" i="1" dirty="0" smtClean="0"/>
              <a:t> Тетяна Анатоліївна</a:t>
            </a:r>
            <a:r>
              <a:rPr lang="uk-UA" dirty="0" smtClean="0"/>
              <a:t>, вчитель історії комунального закладу </a:t>
            </a:r>
            <a:r>
              <a:rPr lang="uk-UA" dirty="0" err="1" smtClean="0"/>
              <a:t>“Луцький</a:t>
            </a:r>
            <a:r>
              <a:rPr lang="uk-UA" dirty="0" smtClean="0"/>
              <a:t> навчально-виховний комплекс </a:t>
            </a:r>
            <a:r>
              <a:rPr lang="uk-UA" dirty="0" err="1" smtClean="0"/>
              <a:t>“Гімназія</a:t>
            </a:r>
            <a:r>
              <a:rPr lang="uk-UA" dirty="0" smtClean="0"/>
              <a:t> №14”</a:t>
            </a:r>
            <a:endParaRPr lang="ru-RU" dirty="0"/>
          </a:p>
        </p:txBody>
      </p:sp>
      <p:sp>
        <p:nvSpPr>
          <p:cNvPr id="6" name="TextBox 5"/>
          <p:cNvSpPr txBox="1"/>
          <p:nvPr/>
        </p:nvSpPr>
        <p:spPr>
          <a:xfrm>
            <a:off x="3357554" y="6286520"/>
            <a:ext cx="2643206" cy="369332"/>
          </a:xfrm>
          <a:prstGeom prst="rect">
            <a:avLst/>
          </a:prstGeom>
          <a:noFill/>
        </p:spPr>
        <p:txBody>
          <a:bodyPr wrap="square" rtlCol="0">
            <a:spAutoFit/>
          </a:bodyPr>
          <a:lstStyle/>
          <a:p>
            <a:pPr algn="ctr"/>
            <a:r>
              <a:rPr lang="uk-UA" dirty="0" smtClean="0"/>
              <a:t>Луцьк - 2014</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6314" y="0"/>
            <a:ext cx="4357686" cy="1143000"/>
          </a:xfrm>
        </p:spPr>
        <p:txBody>
          <a:bodyPr/>
          <a:lstStyle/>
          <a:p>
            <a:pPr algn="r"/>
            <a:r>
              <a:rPr lang="uk-UA" dirty="0" smtClean="0"/>
              <a:t>Хід дослідження</a:t>
            </a:r>
            <a:endParaRPr lang="ru-RU" dirty="0"/>
          </a:p>
        </p:txBody>
      </p:sp>
      <p:pic>
        <p:nvPicPr>
          <p:cNvPr id="4" name="Picture 2"/>
          <p:cNvPicPr>
            <a:picLocks noGrp="1" noChangeAspect="1" noChangeArrowheads="1"/>
          </p:cNvPicPr>
          <p:nvPr>
            <p:ph idx="1"/>
          </p:nvPr>
        </p:nvPicPr>
        <p:blipFill>
          <a:blip r:embed="rId2"/>
          <a:stretch>
            <a:fillRect/>
          </a:stretch>
        </p:blipFill>
        <p:spPr bwMode="auto">
          <a:xfrm>
            <a:off x="928662" y="1071546"/>
            <a:ext cx="7499350" cy="3692919"/>
          </a:xfrm>
          <a:prstGeom prst="rect">
            <a:avLst/>
          </a:prstGeom>
          <a:noFill/>
          <a:ln w="9525">
            <a:noFill/>
            <a:miter lim="800000"/>
            <a:headEnd/>
            <a:tailEnd/>
          </a:ln>
          <a:effectLst/>
        </p:spPr>
      </p:pic>
      <p:sp>
        <p:nvSpPr>
          <p:cNvPr id="7" name="TextBox 6"/>
          <p:cNvSpPr txBox="1"/>
          <p:nvPr/>
        </p:nvSpPr>
        <p:spPr>
          <a:xfrm>
            <a:off x="571472" y="4929198"/>
            <a:ext cx="7929618" cy="1754326"/>
          </a:xfrm>
          <a:prstGeom prst="rect">
            <a:avLst/>
          </a:prstGeom>
          <a:noFill/>
        </p:spPr>
        <p:txBody>
          <a:bodyPr wrap="square" rtlCol="0">
            <a:spAutoFit/>
          </a:bodyPr>
          <a:lstStyle/>
          <a:p>
            <a:pPr algn="just"/>
            <a:r>
              <a:rPr lang="ru-RU" dirty="0" smtClean="0"/>
              <a:t> За </a:t>
            </a:r>
            <a:r>
              <a:rPr lang="ru-RU" dirty="0" err="1" smtClean="0"/>
              <a:t>часів</a:t>
            </a:r>
            <a:r>
              <a:rPr lang="ru-RU" dirty="0" smtClean="0"/>
              <a:t> </a:t>
            </a:r>
            <a:r>
              <a:rPr lang="ru-RU" dirty="0" err="1" smtClean="0"/>
              <a:t>Шевченка</a:t>
            </a:r>
            <a:r>
              <a:rPr lang="ru-RU" dirty="0" smtClean="0"/>
              <a:t> Арал </a:t>
            </a:r>
            <a:r>
              <a:rPr lang="ru-RU" dirty="0" err="1" smtClean="0"/>
              <a:t>був</a:t>
            </a:r>
            <a:r>
              <a:rPr lang="ru-RU" dirty="0" smtClean="0"/>
              <a:t> четвертою за </a:t>
            </a:r>
            <a:r>
              <a:rPr lang="ru-RU" dirty="0" err="1" smtClean="0"/>
              <a:t>розміром</a:t>
            </a:r>
            <a:r>
              <a:rPr lang="ru-RU" dirty="0" smtClean="0"/>
              <a:t> </a:t>
            </a:r>
            <a:r>
              <a:rPr lang="ru-RU" dirty="0" err="1" smtClean="0"/>
              <a:t>замкненою</a:t>
            </a:r>
            <a:r>
              <a:rPr lang="ru-RU" dirty="0" smtClean="0"/>
              <a:t> </a:t>
            </a:r>
            <a:r>
              <a:rPr lang="ru-RU" dirty="0" err="1" smtClean="0"/>
              <a:t>водоймою</a:t>
            </a:r>
            <a:r>
              <a:rPr lang="ru-RU" dirty="0" smtClean="0"/>
              <a:t> </a:t>
            </a:r>
            <a:r>
              <a:rPr lang="ru-RU" dirty="0" err="1" smtClean="0"/>
              <a:t>планети</a:t>
            </a:r>
            <a:r>
              <a:rPr lang="ru-RU" dirty="0" smtClean="0"/>
              <a:t>, </a:t>
            </a:r>
            <a:r>
              <a:rPr lang="ru-RU" dirty="0" err="1" smtClean="0"/>
              <a:t>містячи</a:t>
            </a:r>
            <a:r>
              <a:rPr lang="ru-RU" dirty="0" smtClean="0"/>
              <a:t> </a:t>
            </a:r>
            <a:r>
              <a:rPr lang="ru-RU" dirty="0" err="1" smtClean="0"/>
              <a:t>близько</a:t>
            </a:r>
            <a:r>
              <a:rPr lang="ru-RU" dirty="0" smtClean="0"/>
              <a:t> 1000 </a:t>
            </a:r>
            <a:r>
              <a:rPr lang="ru-RU" dirty="0" err="1" smtClean="0"/>
              <a:t>кубокілометрів</a:t>
            </a:r>
            <a:r>
              <a:rPr lang="ru-RU" dirty="0" smtClean="0"/>
              <a:t> води. </a:t>
            </a:r>
            <a:r>
              <a:rPr lang="ru-RU" dirty="0" err="1" smtClean="0"/>
              <a:t>Завдяки</a:t>
            </a:r>
            <a:r>
              <a:rPr lang="ru-RU" dirty="0" smtClean="0"/>
              <a:t> </a:t>
            </a:r>
            <a:r>
              <a:rPr lang="ru-RU" dirty="0" err="1" smtClean="0"/>
              <a:t>двом</a:t>
            </a:r>
            <a:r>
              <a:rPr lang="ru-RU" dirty="0" smtClean="0"/>
              <a:t> </a:t>
            </a:r>
            <a:r>
              <a:rPr lang="ru-RU" dirty="0" err="1" smtClean="0"/>
              <a:t>потужним</a:t>
            </a:r>
            <a:r>
              <a:rPr lang="ru-RU" dirty="0" smtClean="0"/>
              <a:t> </a:t>
            </a:r>
            <a:r>
              <a:rPr lang="ru-RU" dirty="0" err="1" smtClean="0"/>
              <a:t>річкам</a:t>
            </a:r>
            <a:r>
              <a:rPr lang="ru-RU" dirty="0" smtClean="0"/>
              <a:t> — </a:t>
            </a:r>
            <a:r>
              <a:rPr lang="ru-RU" dirty="0" err="1" smtClean="0"/>
              <a:t>Амудар'ї</a:t>
            </a:r>
            <a:r>
              <a:rPr lang="ru-RU" dirty="0" smtClean="0"/>
              <a:t> </a:t>
            </a:r>
            <a:r>
              <a:rPr lang="ru-RU" dirty="0" err="1" smtClean="0"/>
              <a:t>й</a:t>
            </a:r>
            <a:r>
              <a:rPr lang="ru-RU" dirty="0" smtClean="0"/>
              <a:t> </a:t>
            </a:r>
            <a:r>
              <a:rPr lang="ru-RU" dirty="0" err="1" smtClean="0"/>
              <a:t>Сирдар'ї</a:t>
            </a:r>
            <a:r>
              <a:rPr lang="ru-RU" dirty="0" smtClean="0"/>
              <a:t>, </a:t>
            </a:r>
            <a:r>
              <a:rPr lang="ru-RU" dirty="0" err="1" smtClean="0"/>
              <a:t>що</a:t>
            </a:r>
            <a:r>
              <a:rPr lang="ru-RU" dirty="0" smtClean="0"/>
              <a:t> впадали в Арал </a:t>
            </a:r>
            <a:r>
              <a:rPr lang="ru-RU" dirty="0" err="1" smtClean="0"/>
              <a:t>з</a:t>
            </a:r>
            <a:r>
              <a:rPr lang="ru-RU" dirty="0" smtClean="0"/>
              <a:t> </a:t>
            </a:r>
            <a:r>
              <a:rPr lang="ru-RU" dirty="0" err="1" smtClean="0"/>
              <a:t>півдня</a:t>
            </a:r>
            <a:r>
              <a:rPr lang="ru-RU" dirty="0" smtClean="0"/>
              <a:t> </a:t>
            </a:r>
            <a:r>
              <a:rPr lang="ru-RU" dirty="0" err="1" smtClean="0"/>
              <a:t>й</a:t>
            </a:r>
            <a:r>
              <a:rPr lang="ru-RU" dirty="0" smtClean="0"/>
              <a:t> </a:t>
            </a:r>
            <a:r>
              <a:rPr lang="ru-RU" dirty="0" err="1" smtClean="0"/>
              <a:t>півночі</a:t>
            </a:r>
            <a:r>
              <a:rPr lang="ru-RU" dirty="0" smtClean="0"/>
              <a:t> — </a:t>
            </a:r>
            <a:r>
              <a:rPr lang="ru-RU" dirty="0" err="1" smtClean="0"/>
              <a:t>ця</a:t>
            </a:r>
            <a:r>
              <a:rPr lang="ru-RU" dirty="0" smtClean="0"/>
              <a:t> вода </a:t>
            </a:r>
            <a:r>
              <a:rPr lang="ru-RU" dirty="0" err="1" smtClean="0"/>
              <a:t>була</a:t>
            </a:r>
            <a:r>
              <a:rPr lang="ru-RU" dirty="0" smtClean="0"/>
              <a:t> </a:t>
            </a:r>
            <a:r>
              <a:rPr lang="ru-RU" dirty="0" err="1" smtClean="0"/>
              <a:t>майже</a:t>
            </a:r>
            <a:r>
              <a:rPr lang="ru-RU" dirty="0" smtClean="0"/>
              <a:t> </a:t>
            </a:r>
            <a:r>
              <a:rPr lang="ru-RU" dirty="0" err="1" smtClean="0"/>
              <a:t>прісною</a:t>
            </a:r>
            <a:r>
              <a:rPr lang="ru-RU" dirty="0" smtClean="0"/>
              <a:t>, </a:t>
            </a:r>
            <a:r>
              <a:rPr lang="ru-RU" dirty="0" err="1" smtClean="0"/>
              <a:t>містячи</a:t>
            </a:r>
            <a:r>
              <a:rPr lang="ru-RU" dirty="0" smtClean="0"/>
              <a:t> на один </a:t>
            </a:r>
            <a:r>
              <a:rPr lang="ru-RU" dirty="0" err="1" smtClean="0"/>
              <a:t>літр</a:t>
            </a:r>
            <a:r>
              <a:rPr lang="ru-RU" dirty="0" smtClean="0"/>
              <a:t> </a:t>
            </a:r>
            <a:r>
              <a:rPr lang="ru-RU" dirty="0" err="1" smtClean="0"/>
              <a:t>утричі</a:t>
            </a:r>
            <a:r>
              <a:rPr lang="ru-RU" dirty="0" smtClean="0"/>
              <a:t> </a:t>
            </a:r>
            <a:r>
              <a:rPr lang="ru-RU" dirty="0" err="1" smtClean="0"/>
              <a:t>менше</a:t>
            </a:r>
            <a:r>
              <a:rPr lang="ru-RU" dirty="0" smtClean="0"/>
              <a:t> </a:t>
            </a:r>
            <a:r>
              <a:rPr lang="ru-RU" dirty="0" err="1" smtClean="0"/>
              <a:t>солі</a:t>
            </a:r>
            <a:r>
              <a:rPr lang="ru-RU" dirty="0" smtClean="0"/>
              <a:t>, </a:t>
            </a:r>
            <a:r>
              <a:rPr lang="ru-RU" dirty="0" err="1" smtClean="0"/>
              <a:t>аніж</a:t>
            </a:r>
            <a:r>
              <a:rPr lang="ru-RU" dirty="0" smtClean="0"/>
              <a:t> у </a:t>
            </a:r>
            <a:r>
              <a:rPr lang="ru-RU" dirty="0" err="1" smtClean="0"/>
              <a:t>світовому</a:t>
            </a:r>
            <a:r>
              <a:rPr lang="ru-RU" dirty="0" smtClean="0"/>
              <a:t> </a:t>
            </a:r>
            <a:r>
              <a:rPr lang="ru-RU" dirty="0" err="1" smtClean="0"/>
              <a:t>океані</a:t>
            </a:r>
            <a:r>
              <a:rPr lang="ru-RU" dirty="0" smtClean="0"/>
              <a:t>. Тому в </a:t>
            </a:r>
            <a:r>
              <a:rPr lang="ru-RU" dirty="0" err="1" smtClean="0"/>
              <a:t>морі</a:t>
            </a:r>
            <a:r>
              <a:rPr lang="ru-RU" dirty="0" smtClean="0"/>
              <a:t> </a:t>
            </a:r>
            <a:r>
              <a:rPr lang="ru-RU" dirty="0" err="1" smtClean="0"/>
              <a:t>й</a:t>
            </a:r>
            <a:r>
              <a:rPr lang="ru-RU" dirty="0" smtClean="0"/>
              <a:t> </a:t>
            </a:r>
            <a:r>
              <a:rPr lang="ru-RU" dirty="0" err="1" smtClean="0"/>
              <a:t>навколо</a:t>
            </a:r>
            <a:r>
              <a:rPr lang="ru-RU" dirty="0" smtClean="0"/>
              <a:t> </a:t>
            </a:r>
            <a:r>
              <a:rPr lang="ru-RU" dirty="0" err="1" smtClean="0"/>
              <a:t>нього</a:t>
            </a:r>
            <a:r>
              <a:rPr lang="ru-RU" dirty="0" smtClean="0"/>
              <a:t> </a:t>
            </a:r>
            <a:r>
              <a:rPr lang="ru-RU" dirty="0" err="1" smtClean="0"/>
              <a:t>створилася</a:t>
            </a:r>
            <a:r>
              <a:rPr lang="ru-RU" dirty="0" smtClean="0"/>
              <a:t> </a:t>
            </a:r>
            <a:r>
              <a:rPr lang="ru-RU" dirty="0" err="1" smtClean="0"/>
              <a:t>унікальна</a:t>
            </a:r>
            <a:r>
              <a:rPr lang="ru-RU" dirty="0" smtClean="0"/>
              <a:t> </a:t>
            </a:r>
            <a:r>
              <a:rPr lang="ru-RU" dirty="0" err="1" smtClean="0"/>
              <a:t>екосистема</a:t>
            </a:r>
            <a:r>
              <a:rPr lang="ru-RU" dirty="0" smtClean="0"/>
              <a:t> — </a:t>
            </a:r>
            <a:r>
              <a:rPr lang="ru-RU" dirty="0" err="1" smtClean="0"/>
              <a:t>безліч</a:t>
            </a:r>
            <a:r>
              <a:rPr lang="ru-RU" dirty="0" smtClean="0"/>
              <a:t> </a:t>
            </a:r>
            <a:r>
              <a:rPr lang="ru-RU" dirty="0" err="1" smtClean="0"/>
              <a:t>риби</a:t>
            </a:r>
            <a:r>
              <a:rPr lang="ru-RU" dirty="0" smtClean="0"/>
              <a:t>, </a:t>
            </a:r>
            <a:r>
              <a:rPr lang="ru-RU" dirty="0" err="1" smtClean="0"/>
              <a:t>численне</a:t>
            </a:r>
            <a:r>
              <a:rPr lang="ru-RU" dirty="0" smtClean="0"/>
              <a:t> </a:t>
            </a:r>
            <a:r>
              <a:rPr lang="ru-RU" dirty="0" err="1" smtClean="0"/>
              <a:t>птаство</a:t>
            </a:r>
            <a:r>
              <a:rPr lang="ru-RU" dirty="0" smtClean="0"/>
              <a:t>, </a:t>
            </a:r>
            <a:r>
              <a:rPr lang="ru-RU" dirty="0" err="1" smtClean="0"/>
              <a:t>гаї</a:t>
            </a:r>
            <a:r>
              <a:rPr lang="ru-RU" dirty="0" smtClean="0"/>
              <a:t> </a:t>
            </a:r>
            <a:r>
              <a:rPr lang="ru-RU" dirty="0" err="1" smtClean="0"/>
              <a:t>й</a:t>
            </a:r>
            <a:r>
              <a:rPr lang="ru-RU" dirty="0" smtClean="0"/>
              <a:t> </a:t>
            </a:r>
            <a:r>
              <a:rPr lang="ru-RU" dirty="0" err="1" smtClean="0"/>
              <a:t>фруктові</a:t>
            </a:r>
            <a:r>
              <a:rPr lang="ru-RU" dirty="0" smtClean="0"/>
              <a:t> садки в гирлах </a:t>
            </a:r>
            <a:r>
              <a:rPr lang="ru-RU" dirty="0" err="1" smtClean="0"/>
              <a:t>рік</a:t>
            </a:r>
            <a:r>
              <a:rPr lang="ru-RU" dirty="0" smtClean="0"/>
              <a:t>.</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286380" y="928670"/>
            <a:ext cx="3647308" cy="5429288"/>
          </a:xfrm>
        </p:spPr>
        <p:style>
          <a:lnRef idx="1">
            <a:schemeClr val="accent5"/>
          </a:lnRef>
          <a:fillRef idx="2">
            <a:schemeClr val="accent5"/>
          </a:fillRef>
          <a:effectRef idx="1">
            <a:schemeClr val="accent5"/>
          </a:effectRef>
          <a:fontRef idx="minor">
            <a:schemeClr val="dk1"/>
          </a:fontRef>
        </p:style>
        <p:txBody>
          <a:bodyPr>
            <a:noAutofit/>
          </a:bodyPr>
          <a:lstStyle/>
          <a:p>
            <a:pPr>
              <a:buNone/>
            </a:pPr>
            <a:r>
              <a:rPr lang="ru-RU" sz="1600" dirty="0" err="1" smtClean="0"/>
              <a:t>Проте</a:t>
            </a:r>
            <a:r>
              <a:rPr lang="ru-RU" sz="1600" dirty="0" smtClean="0"/>
              <a:t> все почало </a:t>
            </a:r>
            <a:r>
              <a:rPr lang="ru-RU" sz="1600" dirty="0" err="1" smtClean="0"/>
              <a:t>мінятися</a:t>
            </a:r>
            <a:r>
              <a:rPr lang="ru-RU" sz="1600" dirty="0" smtClean="0"/>
              <a:t> </a:t>
            </a:r>
            <a:r>
              <a:rPr lang="ru-RU" sz="1600" dirty="0" err="1" smtClean="0"/>
              <a:t>з</a:t>
            </a:r>
            <a:r>
              <a:rPr lang="ru-RU" sz="1600" dirty="0" smtClean="0"/>
              <a:t> початку 1960-х. </a:t>
            </a:r>
            <a:r>
              <a:rPr lang="ru-RU" sz="1600" dirty="0" err="1" smtClean="0"/>
              <a:t>Радянська</a:t>
            </a:r>
            <a:r>
              <a:rPr lang="ru-RU" sz="1600" dirty="0" smtClean="0"/>
              <a:t> держава </a:t>
            </a:r>
            <a:r>
              <a:rPr lang="ru-RU" sz="1600" dirty="0" err="1" smtClean="0"/>
              <a:t>потребувала</a:t>
            </a:r>
            <a:r>
              <a:rPr lang="ru-RU" sz="1600" dirty="0" smtClean="0"/>
              <a:t> «</a:t>
            </a:r>
            <a:r>
              <a:rPr lang="ru-RU" sz="1600" dirty="0" err="1" smtClean="0"/>
              <a:t>бавовняної</a:t>
            </a:r>
            <a:r>
              <a:rPr lang="ru-RU" sz="1600" dirty="0" smtClean="0"/>
              <a:t> </a:t>
            </a:r>
            <a:r>
              <a:rPr lang="ru-RU" sz="1600" dirty="0" err="1" smtClean="0"/>
              <a:t>незалежності</a:t>
            </a:r>
            <a:r>
              <a:rPr lang="ru-RU" sz="1600" dirty="0" smtClean="0"/>
              <a:t>». А </a:t>
            </a:r>
            <a:r>
              <a:rPr lang="ru-RU" sz="1600" dirty="0" err="1" smtClean="0"/>
              <a:t>бавовна</a:t>
            </a:r>
            <a:r>
              <a:rPr lang="ru-RU" sz="1600" dirty="0" smtClean="0"/>
              <a:t>, в свою </a:t>
            </a:r>
            <a:r>
              <a:rPr lang="ru-RU" sz="1600" dirty="0" err="1" smtClean="0"/>
              <a:t>чергу</a:t>
            </a:r>
            <a:r>
              <a:rPr lang="ru-RU" sz="1600" dirty="0" smtClean="0"/>
              <a:t>, </a:t>
            </a:r>
            <a:r>
              <a:rPr lang="ru-RU" sz="1600" dirty="0" err="1" smtClean="0"/>
              <a:t>потребувала</a:t>
            </a:r>
            <a:r>
              <a:rPr lang="ru-RU" sz="1600" dirty="0" smtClean="0"/>
              <a:t> </a:t>
            </a:r>
            <a:r>
              <a:rPr lang="ru-RU" sz="1600" dirty="0" err="1" smtClean="0"/>
              <a:t>величезної</a:t>
            </a:r>
            <a:r>
              <a:rPr lang="ru-RU" sz="1600" dirty="0" smtClean="0"/>
              <a:t> </a:t>
            </a:r>
            <a:r>
              <a:rPr lang="ru-RU" sz="1600" dirty="0" err="1" smtClean="0"/>
              <a:t>кількості</a:t>
            </a:r>
            <a:r>
              <a:rPr lang="ru-RU" sz="1600" dirty="0" smtClean="0"/>
              <a:t> води. Тому </a:t>
            </a:r>
            <a:r>
              <a:rPr lang="ru-RU" sz="1600" dirty="0" err="1" smtClean="0"/>
              <a:t>з</a:t>
            </a:r>
            <a:r>
              <a:rPr lang="ru-RU" sz="1600" dirty="0" smtClean="0"/>
              <a:t> 62 </a:t>
            </a:r>
            <a:r>
              <a:rPr lang="ru-RU" sz="1600" dirty="0" err="1" smtClean="0"/>
              <a:t>кубокілометрів</a:t>
            </a:r>
            <a:r>
              <a:rPr lang="ru-RU" sz="1600" dirty="0" smtClean="0"/>
              <a:t>, </a:t>
            </a:r>
            <a:r>
              <a:rPr lang="ru-RU" sz="1600" dirty="0" err="1" smtClean="0"/>
              <a:t>які</a:t>
            </a:r>
            <a:r>
              <a:rPr lang="ru-RU" sz="1600" dirty="0" smtClean="0"/>
              <a:t> </a:t>
            </a:r>
            <a:r>
              <a:rPr lang="ru-RU" sz="1600" dirty="0" err="1" smtClean="0"/>
              <a:t>щороку</a:t>
            </a:r>
            <a:r>
              <a:rPr lang="ru-RU" sz="1600" dirty="0" smtClean="0"/>
              <a:t> приносили колись у море </a:t>
            </a:r>
            <a:r>
              <a:rPr lang="ru-RU" sz="1600" dirty="0" err="1" smtClean="0"/>
              <a:t>річки</a:t>
            </a:r>
            <a:r>
              <a:rPr lang="ru-RU" sz="1600" dirty="0" smtClean="0"/>
              <a:t> (</a:t>
            </a:r>
            <a:r>
              <a:rPr lang="ru-RU" sz="1600" dirty="0" err="1" smtClean="0"/>
              <a:t>урівноважуючи</a:t>
            </a:r>
            <a:r>
              <a:rPr lang="ru-RU" sz="1600" dirty="0" smtClean="0"/>
              <a:t> </a:t>
            </a:r>
            <a:r>
              <a:rPr lang="ru-RU" sz="1600" dirty="0" err="1" smtClean="0"/>
              <a:t>тим</a:t>
            </a:r>
            <a:r>
              <a:rPr lang="ru-RU" sz="1600" dirty="0" smtClean="0"/>
              <a:t> </a:t>
            </a:r>
            <a:r>
              <a:rPr lang="ru-RU" sz="1600" dirty="0" err="1" smtClean="0"/>
              <a:t>втрати</a:t>
            </a:r>
            <a:r>
              <a:rPr lang="ru-RU" sz="1600" dirty="0" smtClean="0"/>
              <a:t> </a:t>
            </a:r>
            <a:r>
              <a:rPr lang="ru-RU" sz="1600" dirty="0" err="1" smtClean="0"/>
              <a:t>від</a:t>
            </a:r>
            <a:r>
              <a:rPr lang="ru-RU" sz="1600" dirty="0" smtClean="0"/>
              <a:t> природного </a:t>
            </a:r>
            <a:r>
              <a:rPr lang="ru-RU" sz="1600" dirty="0" err="1" smtClean="0"/>
              <a:t>випаровування</a:t>
            </a:r>
            <a:r>
              <a:rPr lang="ru-RU" sz="1600" dirty="0" smtClean="0"/>
              <a:t>), </a:t>
            </a:r>
            <a:r>
              <a:rPr lang="ru-RU" sz="1600" dirty="0" err="1" smtClean="0"/>
              <a:t>дедалі</a:t>
            </a:r>
            <a:r>
              <a:rPr lang="ru-RU" sz="1600" dirty="0" smtClean="0"/>
              <a:t> </a:t>
            </a:r>
            <a:r>
              <a:rPr lang="ru-RU" sz="1600" dirty="0" err="1" smtClean="0"/>
              <a:t>більша</a:t>
            </a:r>
            <a:r>
              <a:rPr lang="ru-RU" sz="1600" dirty="0" smtClean="0"/>
              <a:t> </a:t>
            </a:r>
            <a:r>
              <a:rPr lang="ru-RU" sz="1600" dirty="0" err="1" smtClean="0"/>
              <a:t>частина</a:t>
            </a:r>
            <a:r>
              <a:rPr lang="ru-RU" sz="1600" dirty="0" smtClean="0"/>
              <a:t> стала </a:t>
            </a:r>
            <a:r>
              <a:rPr lang="ru-RU" sz="1600" dirty="0" err="1" smtClean="0"/>
              <a:t>безповоротно</a:t>
            </a:r>
            <a:r>
              <a:rPr lang="ru-RU" sz="1600" dirty="0" smtClean="0"/>
              <a:t> </a:t>
            </a:r>
            <a:r>
              <a:rPr lang="ru-RU" sz="1600" dirty="0" err="1" smtClean="0"/>
              <a:t>губитися</a:t>
            </a:r>
            <a:r>
              <a:rPr lang="ru-RU" sz="1600" dirty="0" smtClean="0"/>
              <a:t> на </a:t>
            </a:r>
            <a:r>
              <a:rPr lang="ru-RU" sz="1600" dirty="0" err="1" smtClean="0"/>
              <a:t>бавовняних</a:t>
            </a:r>
            <a:r>
              <a:rPr lang="ru-RU" sz="1600" dirty="0" smtClean="0"/>
              <a:t> </a:t>
            </a:r>
            <a:r>
              <a:rPr lang="ru-RU" sz="1600" dirty="0" err="1" smtClean="0"/>
              <a:t>плантаціях</a:t>
            </a:r>
            <a:r>
              <a:rPr lang="ru-RU" sz="1600" dirty="0" smtClean="0"/>
              <a:t> та </a:t>
            </a:r>
            <a:r>
              <a:rPr lang="ru-RU" sz="1600" dirty="0" err="1" smtClean="0"/>
              <a:t>рисових</a:t>
            </a:r>
            <a:r>
              <a:rPr lang="ru-RU" sz="1600" dirty="0" smtClean="0"/>
              <a:t> чеках. На початку 1980-х до моря доходило не </a:t>
            </a:r>
            <a:r>
              <a:rPr lang="ru-RU" sz="1600" dirty="0" err="1" smtClean="0"/>
              <a:t>більше</a:t>
            </a:r>
            <a:r>
              <a:rPr lang="ru-RU" sz="1600" dirty="0" smtClean="0"/>
              <a:t> 10 </a:t>
            </a:r>
            <a:r>
              <a:rPr lang="ru-RU" sz="1600" dirty="0" err="1" smtClean="0"/>
              <a:t>кубокілометрів</a:t>
            </a:r>
            <a:r>
              <a:rPr lang="ru-RU" sz="1600" dirty="0" smtClean="0"/>
              <a:t>. А </a:t>
            </a:r>
            <a:r>
              <a:rPr lang="ru-RU" sz="1600" dirty="0" err="1" smtClean="0"/>
              <a:t>сьогодні</a:t>
            </a:r>
            <a:r>
              <a:rPr lang="ru-RU" sz="1600" dirty="0" smtClean="0"/>
              <a:t> — не </a:t>
            </a:r>
            <a:r>
              <a:rPr lang="ru-RU" sz="1600" dirty="0" err="1" smtClean="0"/>
              <a:t>більше</a:t>
            </a:r>
            <a:r>
              <a:rPr lang="ru-RU" sz="1600" dirty="0" smtClean="0"/>
              <a:t> 2—3-х. І то — </a:t>
            </a:r>
            <a:r>
              <a:rPr lang="ru-RU" sz="1600" dirty="0" err="1" smtClean="0"/>
              <a:t>лише</a:t>
            </a:r>
            <a:r>
              <a:rPr lang="ru-RU" sz="1600" dirty="0" smtClean="0"/>
              <a:t> </a:t>
            </a:r>
            <a:r>
              <a:rPr lang="ru-RU" sz="1600" dirty="0" err="1" smtClean="0"/>
              <a:t>з</a:t>
            </a:r>
            <a:r>
              <a:rPr lang="ru-RU" sz="1600" dirty="0" smtClean="0"/>
              <a:t> </a:t>
            </a:r>
            <a:r>
              <a:rPr lang="ru-RU" sz="1600" dirty="0" err="1" smtClean="0"/>
              <a:t>Сирдар'ї</a:t>
            </a:r>
            <a:r>
              <a:rPr lang="ru-RU" sz="1600" dirty="0" smtClean="0"/>
              <a:t>. </a:t>
            </a:r>
            <a:r>
              <a:rPr lang="ru-RU" sz="1600" dirty="0" err="1" smtClean="0"/>
              <a:t>Амудар'я</a:t>
            </a:r>
            <a:r>
              <a:rPr lang="ru-RU" sz="1600" dirty="0" smtClean="0"/>
              <a:t> </a:t>
            </a:r>
            <a:r>
              <a:rPr lang="ru-RU" sz="1600" dirty="0" err="1" smtClean="0"/>
              <a:t>вже</a:t>
            </a:r>
            <a:r>
              <a:rPr lang="ru-RU" sz="1600" dirty="0" smtClean="0"/>
              <a:t> давно губиться в </a:t>
            </a:r>
            <a:r>
              <a:rPr lang="ru-RU" sz="1600" dirty="0" err="1" smtClean="0"/>
              <a:t>пісках</a:t>
            </a:r>
            <a:r>
              <a:rPr lang="ru-RU" sz="1600" dirty="0" smtClean="0"/>
              <a:t> </a:t>
            </a:r>
            <a:r>
              <a:rPr lang="ru-RU" sz="1600" dirty="0" err="1" smtClean="0"/>
              <a:t>і</a:t>
            </a:r>
            <a:r>
              <a:rPr lang="ru-RU" sz="1600" dirty="0" smtClean="0"/>
              <a:t> </a:t>
            </a:r>
            <a:r>
              <a:rPr lang="ru-RU" sz="1600" dirty="0" err="1" smtClean="0"/>
              <a:t>солонцевих</a:t>
            </a:r>
            <a:r>
              <a:rPr lang="ru-RU" sz="1600" dirty="0" smtClean="0"/>
              <a:t> болотах, не </a:t>
            </a:r>
            <a:r>
              <a:rPr lang="ru-RU" sz="1600" dirty="0" err="1" smtClean="0"/>
              <a:t>даючи</a:t>
            </a:r>
            <a:r>
              <a:rPr lang="ru-RU" sz="1600" dirty="0" smtClean="0"/>
              <a:t> </a:t>
            </a:r>
            <a:r>
              <a:rPr lang="ru-RU" sz="1600" dirty="0" err="1" smtClean="0"/>
              <a:t>Аралові</a:t>
            </a:r>
            <a:r>
              <a:rPr lang="ru-RU" sz="1600" dirty="0" smtClean="0"/>
              <a:t> </a:t>
            </a:r>
            <a:r>
              <a:rPr lang="ru-RU" sz="1600" dirty="0" err="1" smtClean="0"/>
              <a:t>жодної</a:t>
            </a:r>
            <a:r>
              <a:rPr lang="ru-RU" sz="1600" dirty="0" smtClean="0"/>
              <a:t> </a:t>
            </a:r>
            <a:r>
              <a:rPr lang="ru-RU" sz="1600" dirty="0" err="1" smtClean="0"/>
              <a:t>краплі</a:t>
            </a:r>
            <a:r>
              <a:rPr lang="ru-RU" sz="1600" dirty="0" smtClean="0"/>
              <a:t>.</a:t>
            </a:r>
            <a:endParaRPr lang="ru-RU" sz="1600" dirty="0"/>
          </a:p>
        </p:txBody>
      </p:sp>
      <p:sp>
        <p:nvSpPr>
          <p:cNvPr id="4" name="Заголовок 1"/>
          <p:cNvSpPr>
            <a:spLocks noGrp="1"/>
          </p:cNvSpPr>
          <p:nvPr>
            <p:ph type="title"/>
          </p:nvPr>
        </p:nvSpPr>
        <p:spPr>
          <a:xfrm>
            <a:off x="5072066" y="0"/>
            <a:ext cx="4071934" cy="928670"/>
          </a:xfrm>
        </p:spPr>
        <p:txBody>
          <a:bodyPr>
            <a:normAutofit fontScale="90000"/>
          </a:bodyPr>
          <a:lstStyle/>
          <a:p>
            <a:pPr algn="r"/>
            <a:r>
              <a:rPr lang="uk-UA" dirty="0" smtClean="0"/>
              <a:t>Хід дослідження</a:t>
            </a:r>
            <a:endParaRPr lang="ru-RU" dirty="0"/>
          </a:p>
        </p:txBody>
      </p:sp>
      <p:pic>
        <p:nvPicPr>
          <p:cNvPr id="5" name="Picture 2"/>
          <p:cNvPicPr>
            <a:picLocks noChangeAspect="1" noChangeArrowheads="1"/>
          </p:cNvPicPr>
          <p:nvPr/>
        </p:nvPicPr>
        <p:blipFill>
          <a:blip r:embed="rId2"/>
          <a:srcRect/>
          <a:stretch>
            <a:fillRect/>
          </a:stretch>
        </p:blipFill>
        <p:spPr bwMode="auto">
          <a:xfrm>
            <a:off x="0" y="0"/>
            <a:ext cx="5143536" cy="3086122"/>
          </a:xfrm>
          <a:prstGeom prst="rect">
            <a:avLst/>
          </a:prstGeom>
          <a:noFill/>
          <a:ln w="9525">
            <a:noFill/>
            <a:miter lim="800000"/>
            <a:headEnd/>
            <a:tailEnd/>
          </a:ln>
        </p:spPr>
      </p:pic>
      <p:sp>
        <p:nvSpPr>
          <p:cNvPr id="6" name="TextBox 5"/>
          <p:cNvSpPr txBox="1"/>
          <p:nvPr/>
        </p:nvSpPr>
        <p:spPr>
          <a:xfrm>
            <a:off x="142844" y="3286124"/>
            <a:ext cx="4929222"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dirty="0" smtClean="0"/>
              <a:t>Як </a:t>
            </a:r>
            <a:r>
              <a:rPr lang="ru-RU" dirty="0" err="1" smtClean="0"/>
              <a:t>наслідок</a:t>
            </a:r>
            <a:r>
              <a:rPr lang="ru-RU" dirty="0" smtClean="0"/>
              <a:t>, море почало </a:t>
            </a:r>
            <a:r>
              <a:rPr lang="ru-RU" dirty="0" err="1" smtClean="0"/>
              <a:t>стрімко</a:t>
            </a:r>
            <a:r>
              <a:rPr lang="ru-RU" dirty="0" smtClean="0"/>
              <a:t> </a:t>
            </a:r>
            <a:r>
              <a:rPr lang="ru-RU" dirty="0" err="1" smtClean="0"/>
              <a:t>всихати</a:t>
            </a:r>
            <a:r>
              <a:rPr lang="ru-RU" dirty="0" smtClean="0"/>
              <a:t> </a:t>
            </a:r>
            <a:r>
              <a:rPr lang="ru-RU" dirty="0" err="1" smtClean="0"/>
              <a:t>й</a:t>
            </a:r>
            <a:r>
              <a:rPr lang="ru-RU" dirty="0" smtClean="0"/>
              <a:t> </a:t>
            </a:r>
            <a:r>
              <a:rPr lang="ru-RU" dirty="0" err="1" smtClean="0"/>
              <a:t>тікати</a:t>
            </a:r>
            <a:r>
              <a:rPr lang="ru-RU" dirty="0" smtClean="0"/>
              <a:t> </a:t>
            </a:r>
            <a:r>
              <a:rPr lang="ru-RU" dirty="0" err="1" smtClean="0"/>
              <a:t>від</a:t>
            </a:r>
            <a:r>
              <a:rPr lang="ru-RU" dirty="0" smtClean="0"/>
              <a:t> берега. </a:t>
            </a:r>
            <a:r>
              <a:rPr lang="ru-RU" dirty="0" err="1" smtClean="0"/>
              <a:t>Спантеличені</a:t>
            </a:r>
            <a:r>
              <a:rPr lang="ru-RU" dirty="0" smtClean="0"/>
              <a:t> </a:t>
            </a:r>
            <a:r>
              <a:rPr lang="ru-RU" dirty="0" err="1" smtClean="0"/>
              <a:t>рибалки</a:t>
            </a:r>
            <a:r>
              <a:rPr lang="ru-RU" dirty="0" smtClean="0"/>
              <a:t> </a:t>
            </a:r>
            <a:r>
              <a:rPr lang="ru-RU" dirty="0" err="1" smtClean="0"/>
              <a:t>спершу</a:t>
            </a:r>
            <a:r>
              <a:rPr lang="ru-RU" dirty="0" smtClean="0"/>
              <a:t> </a:t>
            </a:r>
            <a:r>
              <a:rPr lang="ru-RU" dirty="0" err="1" smtClean="0"/>
              <a:t>намагалися</a:t>
            </a:r>
            <a:r>
              <a:rPr lang="ru-RU" dirty="0" smtClean="0"/>
              <a:t> </a:t>
            </a:r>
            <a:r>
              <a:rPr lang="ru-RU" dirty="0" err="1" smtClean="0"/>
              <a:t>рити</a:t>
            </a:r>
            <a:r>
              <a:rPr lang="ru-RU" dirty="0" smtClean="0"/>
              <a:t> </a:t>
            </a:r>
            <a:r>
              <a:rPr lang="ru-RU" dirty="0" err="1" smtClean="0"/>
              <a:t>канали</a:t>
            </a:r>
            <a:r>
              <a:rPr lang="ru-RU" dirty="0" smtClean="0"/>
              <a:t>, </a:t>
            </a:r>
            <a:r>
              <a:rPr lang="ru-RU" dirty="0" err="1" smtClean="0"/>
              <a:t>щоб</a:t>
            </a:r>
            <a:r>
              <a:rPr lang="ru-RU" dirty="0" smtClean="0"/>
              <a:t> </a:t>
            </a:r>
            <a:r>
              <a:rPr lang="ru-RU" dirty="0" err="1" smtClean="0"/>
              <a:t>далі</a:t>
            </a:r>
            <a:r>
              <a:rPr lang="ru-RU" dirty="0" smtClean="0"/>
              <a:t> </a:t>
            </a:r>
            <a:r>
              <a:rPr lang="ru-RU" dirty="0" err="1" smtClean="0"/>
              <a:t>виводити</a:t>
            </a:r>
            <a:r>
              <a:rPr lang="ru-RU" dirty="0" smtClean="0"/>
              <a:t> на </a:t>
            </a:r>
            <a:r>
              <a:rPr lang="ru-RU" dirty="0" err="1" smtClean="0"/>
              <a:t>промисел</a:t>
            </a:r>
            <a:r>
              <a:rPr lang="ru-RU" dirty="0" smtClean="0"/>
              <a:t> </a:t>
            </a:r>
            <a:r>
              <a:rPr lang="ru-RU" dirty="0" err="1" smtClean="0"/>
              <a:t>свої</a:t>
            </a:r>
            <a:r>
              <a:rPr lang="ru-RU" dirty="0" smtClean="0"/>
              <a:t> </a:t>
            </a:r>
            <a:r>
              <a:rPr lang="ru-RU" dirty="0" err="1" smtClean="0"/>
              <a:t>баркаси</a:t>
            </a:r>
            <a:r>
              <a:rPr lang="ru-RU" dirty="0" smtClean="0"/>
              <a:t>. Але </a:t>
            </a:r>
            <a:r>
              <a:rPr lang="ru-RU" dirty="0" err="1" smtClean="0"/>
              <a:t>швидко</a:t>
            </a:r>
            <a:r>
              <a:rPr lang="ru-RU" dirty="0" smtClean="0"/>
              <a:t> </a:t>
            </a:r>
            <a:r>
              <a:rPr lang="ru-RU" dirty="0" err="1" smtClean="0"/>
              <a:t>зрозуміли</a:t>
            </a:r>
            <a:r>
              <a:rPr lang="ru-RU" dirty="0" smtClean="0"/>
              <a:t> </a:t>
            </a:r>
            <a:r>
              <a:rPr lang="ru-RU" dirty="0" err="1" smtClean="0"/>
              <a:t>марність</a:t>
            </a:r>
            <a:r>
              <a:rPr lang="ru-RU" dirty="0" smtClean="0"/>
              <a:t> </a:t>
            </a:r>
            <a:r>
              <a:rPr lang="ru-RU" dirty="0" err="1" smtClean="0"/>
              <a:t>цього</a:t>
            </a:r>
            <a:r>
              <a:rPr lang="ru-RU" dirty="0" smtClean="0"/>
              <a:t> </a:t>
            </a:r>
            <a:r>
              <a:rPr lang="ru-RU" dirty="0" err="1" smtClean="0"/>
              <a:t>заняття</a:t>
            </a:r>
            <a:r>
              <a:rPr lang="ru-RU" dirty="0" smtClean="0"/>
              <a:t>. До того ж, </a:t>
            </a:r>
            <a:r>
              <a:rPr lang="ru-RU" dirty="0" err="1" smtClean="0"/>
              <a:t>солоність</a:t>
            </a:r>
            <a:r>
              <a:rPr lang="ru-RU" dirty="0" smtClean="0"/>
              <a:t> води стала </a:t>
            </a:r>
            <a:r>
              <a:rPr lang="ru-RU" dirty="0" err="1" smtClean="0"/>
              <a:t>стрімко</a:t>
            </a:r>
            <a:r>
              <a:rPr lang="ru-RU" dirty="0" smtClean="0"/>
              <a:t> </a:t>
            </a:r>
            <a:r>
              <a:rPr lang="ru-RU" dirty="0" err="1" smtClean="0"/>
              <a:t>зростати</a:t>
            </a:r>
            <a:r>
              <a:rPr lang="ru-RU" dirty="0" smtClean="0"/>
              <a:t> — </a:t>
            </a:r>
            <a:r>
              <a:rPr lang="ru-RU" dirty="0" err="1" smtClean="0"/>
              <a:t>й</a:t>
            </a:r>
            <a:r>
              <a:rPr lang="ru-RU" dirty="0" smtClean="0"/>
              <a:t> </a:t>
            </a:r>
            <a:r>
              <a:rPr lang="ru-RU" dirty="0" err="1" smtClean="0"/>
              <a:t>пристосована</a:t>
            </a:r>
            <a:r>
              <a:rPr lang="ru-RU" dirty="0" smtClean="0"/>
              <a:t> до </a:t>
            </a:r>
            <a:r>
              <a:rPr lang="ru-RU" dirty="0" err="1" smtClean="0"/>
              <a:t>малої</a:t>
            </a:r>
            <a:r>
              <a:rPr lang="ru-RU" dirty="0" smtClean="0"/>
              <a:t> </a:t>
            </a:r>
            <a:r>
              <a:rPr lang="ru-RU" dirty="0" err="1" smtClean="0"/>
              <a:t>солоності</a:t>
            </a:r>
            <a:r>
              <a:rPr lang="ru-RU" dirty="0" smtClean="0"/>
              <a:t> </a:t>
            </a:r>
            <a:r>
              <a:rPr lang="ru-RU" dirty="0" err="1" smtClean="0"/>
              <a:t>риба</a:t>
            </a:r>
            <a:r>
              <a:rPr lang="ru-RU" dirty="0" smtClean="0"/>
              <a:t>, </a:t>
            </a:r>
            <a:r>
              <a:rPr lang="ru-RU" dirty="0" err="1" smtClean="0"/>
              <a:t>якою</a:t>
            </a:r>
            <a:r>
              <a:rPr lang="ru-RU" dirty="0" smtClean="0"/>
              <a:t> </a:t>
            </a:r>
            <a:r>
              <a:rPr lang="ru-RU" dirty="0" err="1" smtClean="0"/>
              <a:t>раніше</a:t>
            </a:r>
            <a:r>
              <a:rPr lang="ru-RU" dirty="0" smtClean="0"/>
              <a:t> </a:t>
            </a:r>
            <a:r>
              <a:rPr lang="ru-RU" dirty="0" err="1" smtClean="0"/>
              <a:t>славився</a:t>
            </a:r>
            <a:r>
              <a:rPr lang="ru-RU" dirty="0" smtClean="0"/>
              <a:t> Арал, не </a:t>
            </a:r>
            <a:r>
              <a:rPr lang="ru-RU" dirty="0" err="1" smtClean="0"/>
              <a:t>витримала</a:t>
            </a:r>
            <a:r>
              <a:rPr lang="ru-RU" dirty="0" smtClean="0"/>
              <a:t> </a:t>
            </a:r>
            <a:r>
              <a:rPr lang="ru-RU" dirty="0" err="1" smtClean="0"/>
              <a:t>нових</a:t>
            </a:r>
            <a:r>
              <a:rPr lang="ru-RU" dirty="0" smtClean="0"/>
              <a:t> умов </a:t>
            </a:r>
            <a:r>
              <a:rPr lang="ru-RU" dirty="0" err="1" smtClean="0"/>
              <a:t>ще</a:t>
            </a:r>
            <a:r>
              <a:rPr lang="ru-RU" dirty="0" smtClean="0"/>
              <a:t> на початку 1980-х. </a:t>
            </a:r>
            <a:r>
              <a:rPr lang="ru-RU" dirty="0" err="1" smtClean="0"/>
              <a:t>Загинули</a:t>
            </a:r>
            <a:r>
              <a:rPr lang="ru-RU" dirty="0" smtClean="0"/>
              <a:t> </a:t>
            </a:r>
            <a:r>
              <a:rPr lang="ru-RU" dirty="0" err="1" smtClean="0"/>
              <a:t>й</a:t>
            </a:r>
            <a:r>
              <a:rPr lang="ru-RU" dirty="0" smtClean="0"/>
              <a:t> </a:t>
            </a:r>
            <a:r>
              <a:rPr lang="ru-RU" dirty="0" err="1" smtClean="0"/>
              <a:t>фруктові</a:t>
            </a:r>
            <a:r>
              <a:rPr lang="ru-RU" dirty="0" smtClean="0"/>
              <a:t> садки. </a:t>
            </a:r>
            <a:r>
              <a:rPr lang="ru-RU" dirty="0" err="1" smtClean="0"/>
              <a:t>Колишні</a:t>
            </a:r>
            <a:r>
              <a:rPr lang="ru-RU" dirty="0" smtClean="0"/>
              <a:t> порти </a:t>
            </a:r>
            <a:r>
              <a:rPr lang="ru-RU" dirty="0" err="1" smtClean="0"/>
              <a:t>Аральськ</a:t>
            </a:r>
            <a:r>
              <a:rPr lang="ru-RU" dirty="0" smtClean="0"/>
              <a:t> </a:t>
            </a:r>
            <a:r>
              <a:rPr lang="ru-RU" dirty="0" err="1" smtClean="0"/>
              <a:t>і</a:t>
            </a:r>
            <a:r>
              <a:rPr lang="ru-RU" dirty="0" smtClean="0"/>
              <a:t> Муйнак </a:t>
            </a:r>
            <a:r>
              <a:rPr lang="ru-RU" dirty="0" err="1" smtClean="0"/>
              <a:t>перетворилися</a:t>
            </a:r>
            <a:r>
              <a:rPr lang="ru-RU" dirty="0" smtClean="0"/>
              <a:t> на </a:t>
            </a:r>
            <a:r>
              <a:rPr lang="ru-RU" dirty="0" err="1" smtClean="0"/>
              <a:t>напівживі</a:t>
            </a:r>
            <a:r>
              <a:rPr lang="ru-RU" dirty="0" smtClean="0"/>
              <a:t> </a:t>
            </a:r>
            <a:r>
              <a:rPr lang="ru-RU" dirty="0" err="1" smtClean="0"/>
              <a:t>поселення</a:t>
            </a:r>
            <a:r>
              <a:rPr lang="ru-RU" dirty="0" smtClean="0"/>
              <a:t> </a:t>
            </a:r>
            <a:r>
              <a:rPr lang="ru-RU" dirty="0" err="1" smtClean="0"/>
              <a:t>посеред</a:t>
            </a:r>
            <a:r>
              <a:rPr lang="ru-RU" dirty="0" smtClean="0"/>
              <a:t> </a:t>
            </a:r>
            <a:r>
              <a:rPr lang="ru-RU" dirty="0" err="1" smtClean="0"/>
              <a:t>пустелі</a:t>
            </a:r>
            <a:r>
              <a:rPr lang="ru-RU" dirty="0" smtClean="0"/>
              <a:t>. </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357686" y="785794"/>
            <a:ext cx="4576002" cy="5572164"/>
          </a:xfrm>
        </p:spPr>
        <p:style>
          <a:lnRef idx="1">
            <a:schemeClr val="dk1"/>
          </a:lnRef>
          <a:fillRef idx="2">
            <a:schemeClr val="dk1"/>
          </a:fillRef>
          <a:effectRef idx="1">
            <a:schemeClr val="dk1"/>
          </a:effectRef>
          <a:fontRef idx="minor">
            <a:schemeClr val="dk1"/>
          </a:fontRef>
        </p:style>
        <p:txBody>
          <a:bodyPr>
            <a:noAutofit/>
          </a:bodyPr>
          <a:lstStyle/>
          <a:p>
            <a:pPr>
              <a:buNone/>
            </a:pPr>
            <a:r>
              <a:rPr lang="ru-RU" sz="1800" dirty="0" err="1" smtClean="0"/>
              <a:t>Моторошне</a:t>
            </a:r>
            <a:r>
              <a:rPr lang="ru-RU" sz="1800" dirty="0" smtClean="0"/>
              <a:t> </a:t>
            </a:r>
            <a:r>
              <a:rPr lang="ru-RU" sz="1800" dirty="0" err="1" smtClean="0"/>
              <a:t>враження</a:t>
            </a:r>
            <a:r>
              <a:rPr lang="ru-RU" sz="1800" dirty="0" smtClean="0"/>
              <a:t> справляло </a:t>
            </a:r>
            <a:r>
              <a:rPr lang="ru-RU" sz="1800" dirty="0" err="1" smtClean="0"/>
              <a:t>звуження</a:t>
            </a:r>
            <a:r>
              <a:rPr lang="ru-RU" sz="1800" dirty="0" smtClean="0"/>
              <a:t> </a:t>
            </a:r>
            <a:r>
              <a:rPr lang="ru-RU" sz="1800" dirty="0" err="1" smtClean="0"/>
              <a:t>контурів</a:t>
            </a:r>
            <a:r>
              <a:rPr lang="ru-RU" sz="1800" dirty="0" smtClean="0"/>
              <a:t> Аралу на </a:t>
            </a:r>
            <a:r>
              <a:rPr lang="ru-RU" sz="1800" dirty="0" err="1" smtClean="0"/>
              <a:t>географічній</a:t>
            </a:r>
            <a:r>
              <a:rPr lang="ru-RU" sz="1800" dirty="0" smtClean="0"/>
              <a:t> </a:t>
            </a:r>
            <a:r>
              <a:rPr lang="ru-RU" sz="1800" dirty="0" err="1" smtClean="0"/>
              <a:t>мапі</a:t>
            </a:r>
            <a:r>
              <a:rPr lang="ru-RU" sz="1800" dirty="0" smtClean="0"/>
              <a:t> (</a:t>
            </a:r>
            <a:r>
              <a:rPr lang="ru-RU" sz="1800" dirty="0" err="1" smtClean="0"/>
              <a:t>принагідно</a:t>
            </a:r>
            <a:r>
              <a:rPr lang="ru-RU" sz="1800" dirty="0" smtClean="0"/>
              <a:t> </a:t>
            </a:r>
            <a:r>
              <a:rPr lang="ru-RU" sz="1800" dirty="0" err="1" smtClean="0"/>
              <a:t>відзначу</a:t>
            </a:r>
            <a:r>
              <a:rPr lang="ru-RU" sz="1800" dirty="0" smtClean="0"/>
              <a:t>: </a:t>
            </a:r>
            <a:r>
              <a:rPr lang="ru-RU" sz="1800" dirty="0" err="1" smtClean="0"/>
              <a:t>навіть</a:t>
            </a:r>
            <a:r>
              <a:rPr lang="ru-RU" sz="1800" dirty="0" smtClean="0"/>
              <a:t> </a:t>
            </a:r>
            <a:r>
              <a:rPr lang="ru-RU" sz="1800" dirty="0" err="1" smtClean="0"/>
              <a:t>сучасні</a:t>
            </a:r>
            <a:r>
              <a:rPr lang="ru-RU" sz="1800" dirty="0" smtClean="0"/>
              <a:t> </a:t>
            </a:r>
            <a:r>
              <a:rPr lang="ru-RU" sz="1800" dirty="0" err="1" smtClean="0"/>
              <a:t>атласи</a:t>
            </a:r>
            <a:r>
              <a:rPr lang="ru-RU" sz="1800" dirty="0" smtClean="0"/>
              <a:t> </a:t>
            </a:r>
            <a:r>
              <a:rPr lang="ru-RU" sz="1800" dirty="0" err="1" smtClean="0"/>
              <a:t>показують</a:t>
            </a:r>
            <a:r>
              <a:rPr lang="ru-RU" sz="1800" dirty="0" smtClean="0"/>
              <a:t> </a:t>
            </a:r>
            <a:r>
              <a:rPr lang="ru-RU" sz="1800" dirty="0" err="1" smtClean="0"/>
              <a:t>ситуацію</a:t>
            </a:r>
            <a:r>
              <a:rPr lang="ru-RU" sz="1800" dirty="0" smtClean="0"/>
              <a:t> </a:t>
            </a:r>
            <a:r>
              <a:rPr lang="ru-RU" sz="1800" dirty="0" err="1" smtClean="0"/>
              <a:t>середини</a:t>
            </a:r>
            <a:r>
              <a:rPr lang="ru-RU" sz="1800" dirty="0" smtClean="0"/>
              <a:t> 1980-х, коли море </a:t>
            </a:r>
            <a:r>
              <a:rPr lang="ru-RU" sz="1800" dirty="0" err="1" smtClean="0"/>
              <a:t>було</a:t>
            </a:r>
            <a:r>
              <a:rPr lang="ru-RU" sz="1800" dirty="0" smtClean="0"/>
              <a:t> </a:t>
            </a:r>
            <a:r>
              <a:rPr lang="ru-RU" sz="1800" dirty="0" err="1" smtClean="0"/>
              <a:t>вже</a:t>
            </a:r>
            <a:r>
              <a:rPr lang="ru-RU" sz="1800" dirty="0" smtClean="0"/>
              <a:t> </a:t>
            </a:r>
            <a:r>
              <a:rPr lang="ru-RU" sz="1800" dirty="0" err="1" smtClean="0"/>
              <a:t>меншим</a:t>
            </a:r>
            <a:r>
              <a:rPr lang="ru-RU" sz="1800" dirty="0" smtClean="0"/>
              <a:t>, </a:t>
            </a:r>
            <a:r>
              <a:rPr lang="ru-RU" sz="1800" dirty="0" err="1" smtClean="0"/>
              <a:t>але</a:t>
            </a:r>
            <a:r>
              <a:rPr lang="ru-RU" sz="1800" dirty="0" smtClean="0"/>
              <a:t> </a:t>
            </a:r>
            <a:r>
              <a:rPr lang="ru-RU" sz="1800" dirty="0" err="1" smtClean="0"/>
              <a:t>ще</a:t>
            </a:r>
            <a:r>
              <a:rPr lang="ru-RU" sz="1800" dirty="0" smtClean="0"/>
              <a:t> морем). </a:t>
            </a:r>
            <a:r>
              <a:rPr lang="ru-RU" sz="1800" dirty="0" err="1" smtClean="0"/>
              <a:t>Знімки</a:t>
            </a:r>
            <a:r>
              <a:rPr lang="ru-RU" sz="1800" dirty="0" smtClean="0"/>
              <a:t> </a:t>
            </a:r>
            <a:r>
              <a:rPr lang="ru-RU" sz="1800" dirty="0" err="1" smtClean="0"/>
              <a:t>з</a:t>
            </a:r>
            <a:r>
              <a:rPr lang="ru-RU" sz="1800" dirty="0" smtClean="0"/>
              <a:t> космосу </a:t>
            </a:r>
            <a:r>
              <a:rPr lang="ru-RU" sz="1800" dirty="0" err="1" smtClean="0"/>
              <a:t>рельєфно</a:t>
            </a:r>
            <a:r>
              <a:rPr lang="ru-RU" sz="1800" dirty="0" smtClean="0"/>
              <a:t> </a:t>
            </a:r>
            <a:r>
              <a:rPr lang="ru-RU" sz="1800" dirty="0" err="1" smtClean="0"/>
              <a:t>показували</a:t>
            </a:r>
            <a:r>
              <a:rPr lang="ru-RU" sz="1800" dirty="0" smtClean="0"/>
              <a:t>, як </a:t>
            </a:r>
            <a:r>
              <a:rPr lang="ru-RU" sz="1800" dirty="0" err="1" smtClean="0"/>
              <a:t>рік</a:t>
            </a:r>
            <a:r>
              <a:rPr lang="ru-RU" sz="1800" dirty="0" smtClean="0"/>
              <a:t> за роком </a:t>
            </a:r>
            <a:r>
              <a:rPr lang="ru-RU" sz="1800" dirty="0" err="1" smtClean="0"/>
              <a:t>різко</a:t>
            </a:r>
            <a:r>
              <a:rPr lang="ru-RU" sz="1800" dirty="0" smtClean="0"/>
              <a:t> </a:t>
            </a:r>
            <a:r>
              <a:rPr lang="ru-RU" sz="1800" dirty="0" err="1" smtClean="0"/>
              <a:t>скорочувалася</a:t>
            </a:r>
            <a:r>
              <a:rPr lang="ru-RU" sz="1800" dirty="0" smtClean="0"/>
              <a:t> </a:t>
            </a:r>
            <a:r>
              <a:rPr lang="ru-RU" sz="1800" dirty="0" err="1" smtClean="0"/>
              <a:t>шагренева</a:t>
            </a:r>
            <a:r>
              <a:rPr lang="ru-RU" sz="1800" dirty="0" smtClean="0"/>
              <a:t> </a:t>
            </a:r>
            <a:r>
              <a:rPr lang="ru-RU" sz="1800" dirty="0" err="1" smtClean="0"/>
              <a:t>шкіра</a:t>
            </a:r>
            <a:r>
              <a:rPr lang="ru-RU" sz="1800" dirty="0" smtClean="0"/>
              <a:t> </a:t>
            </a:r>
            <a:r>
              <a:rPr lang="ru-RU" sz="1800" dirty="0" err="1" smtClean="0"/>
              <a:t>водної</a:t>
            </a:r>
            <a:r>
              <a:rPr lang="ru-RU" sz="1800" dirty="0" smtClean="0"/>
              <a:t> </a:t>
            </a:r>
            <a:r>
              <a:rPr lang="ru-RU" sz="1800" dirty="0" err="1" smtClean="0"/>
              <a:t>поверхні</a:t>
            </a:r>
            <a:r>
              <a:rPr lang="ru-RU" sz="1800" dirty="0" smtClean="0"/>
              <a:t>. </a:t>
            </a:r>
            <a:r>
              <a:rPr lang="ru-RU" sz="1800" dirty="0" err="1" smtClean="0"/>
              <a:t>Десь</a:t>
            </a:r>
            <a:r>
              <a:rPr lang="ru-RU" sz="1800" dirty="0" smtClean="0"/>
              <a:t> вода </a:t>
            </a:r>
            <a:r>
              <a:rPr lang="ru-RU" sz="1800" dirty="0" err="1" smtClean="0"/>
              <a:t>відступила</a:t>
            </a:r>
            <a:r>
              <a:rPr lang="ru-RU" sz="1800" dirty="0" smtClean="0"/>
              <a:t> </a:t>
            </a:r>
            <a:r>
              <a:rPr lang="ru-RU" sz="1800" dirty="0" err="1" smtClean="0"/>
              <a:t>від</a:t>
            </a:r>
            <a:r>
              <a:rPr lang="ru-RU" sz="1800" dirty="0" smtClean="0"/>
              <a:t> </a:t>
            </a:r>
            <a:r>
              <a:rPr lang="ru-RU" sz="1800" dirty="0" err="1" smtClean="0"/>
              <a:t>первісного</a:t>
            </a:r>
            <a:r>
              <a:rPr lang="ru-RU" sz="1800" dirty="0" smtClean="0"/>
              <a:t> берега на </a:t>
            </a:r>
            <a:r>
              <a:rPr lang="ru-RU" sz="1800" dirty="0" err="1" smtClean="0"/>
              <a:t>кілометри</a:t>
            </a:r>
            <a:r>
              <a:rPr lang="ru-RU" sz="1800" dirty="0" smtClean="0"/>
              <a:t>, </a:t>
            </a:r>
            <a:r>
              <a:rPr lang="ru-RU" sz="1800" dirty="0" err="1" smtClean="0"/>
              <a:t>десь</a:t>
            </a:r>
            <a:r>
              <a:rPr lang="ru-RU" sz="1800" dirty="0" smtClean="0"/>
              <a:t> — </a:t>
            </a:r>
            <a:r>
              <a:rPr lang="ru-RU" sz="1800" dirty="0" err="1" smtClean="0"/>
              <a:t>на</a:t>
            </a:r>
            <a:r>
              <a:rPr lang="ru-RU" sz="1800" dirty="0" smtClean="0"/>
              <a:t> десятки </a:t>
            </a:r>
            <a:r>
              <a:rPr lang="ru-RU" sz="1800" dirty="0" err="1" smtClean="0"/>
              <a:t>й</a:t>
            </a:r>
            <a:r>
              <a:rPr lang="ru-RU" sz="1800" dirty="0" smtClean="0"/>
              <a:t> </a:t>
            </a:r>
            <a:r>
              <a:rPr lang="ru-RU" sz="1800" dirty="0" err="1" smtClean="0"/>
              <a:t>сотні</a:t>
            </a:r>
            <a:r>
              <a:rPr lang="ru-RU" sz="1800" dirty="0" smtClean="0"/>
              <a:t> </a:t>
            </a:r>
            <a:r>
              <a:rPr lang="ru-RU" sz="1800" dirty="0" err="1" smtClean="0"/>
              <a:t>кілометрів</a:t>
            </a:r>
            <a:r>
              <a:rPr lang="ru-RU" sz="1800" dirty="0" smtClean="0"/>
              <a:t>. </a:t>
            </a:r>
            <a:r>
              <a:rPr lang="ru-RU" sz="1800" dirty="0" err="1" smtClean="0"/>
              <a:t>Острів</a:t>
            </a:r>
            <a:r>
              <a:rPr lang="ru-RU" sz="1800" dirty="0" smtClean="0"/>
              <a:t> </a:t>
            </a:r>
            <a:r>
              <a:rPr lang="ru-RU" sz="1800" dirty="0" err="1" smtClean="0"/>
              <a:t>Відродження</a:t>
            </a:r>
            <a:r>
              <a:rPr lang="ru-RU" sz="1800" dirty="0" smtClean="0"/>
              <a:t> (</a:t>
            </a:r>
            <a:r>
              <a:rPr lang="ru-RU" sz="1800" dirty="0" err="1" smtClean="0"/>
              <a:t>відкритий</a:t>
            </a:r>
            <a:r>
              <a:rPr lang="ru-RU" sz="1800" dirty="0" smtClean="0"/>
              <a:t> </a:t>
            </a:r>
            <a:r>
              <a:rPr lang="ru-RU" sz="1800" dirty="0" err="1" smtClean="0"/>
              <a:t>експедицією</a:t>
            </a:r>
            <a:r>
              <a:rPr lang="ru-RU" sz="1800" dirty="0" smtClean="0"/>
              <a:t> </a:t>
            </a:r>
            <a:r>
              <a:rPr lang="ru-RU" sz="1800" dirty="0" err="1" smtClean="0"/>
              <a:t>Бутакова</a:t>
            </a:r>
            <a:r>
              <a:rPr lang="ru-RU" sz="1800" dirty="0" smtClean="0"/>
              <a:t> </a:t>
            </a:r>
            <a:r>
              <a:rPr lang="ru-RU" sz="1800" dirty="0" err="1" smtClean="0"/>
              <a:t>й</a:t>
            </a:r>
            <a:r>
              <a:rPr lang="ru-RU" sz="1800" dirty="0" smtClean="0"/>
              <a:t> </a:t>
            </a:r>
            <a:r>
              <a:rPr lang="ru-RU" sz="1800" dirty="0" err="1" smtClean="0"/>
              <a:t>уперше</a:t>
            </a:r>
            <a:r>
              <a:rPr lang="ru-RU" sz="1800" dirty="0" smtClean="0"/>
              <a:t> </a:t>
            </a:r>
            <a:r>
              <a:rPr lang="ru-RU" sz="1800" dirty="0" err="1" smtClean="0"/>
              <a:t>замальований</a:t>
            </a:r>
            <a:r>
              <a:rPr lang="ru-RU" sz="1800" dirty="0" smtClean="0"/>
              <a:t> </a:t>
            </a:r>
            <a:r>
              <a:rPr lang="ru-RU" sz="1800" dirty="0" err="1" smtClean="0"/>
              <a:t>Шевченком</a:t>
            </a:r>
            <a:r>
              <a:rPr lang="ru-RU" sz="1800" dirty="0" smtClean="0"/>
              <a:t> як «</a:t>
            </a:r>
            <a:r>
              <a:rPr lang="ru-RU" sz="1800" dirty="0" err="1" smtClean="0"/>
              <a:t>острів</a:t>
            </a:r>
            <a:r>
              <a:rPr lang="ru-RU" sz="1800" dirty="0" smtClean="0"/>
              <a:t> Святого </a:t>
            </a:r>
            <a:r>
              <a:rPr lang="ru-RU" sz="1800" dirty="0" err="1" smtClean="0"/>
              <a:t>Миколи</a:t>
            </a:r>
            <a:r>
              <a:rPr lang="ru-RU" sz="1800" dirty="0" smtClean="0"/>
              <a:t>») </a:t>
            </a:r>
            <a:r>
              <a:rPr lang="ru-RU" sz="1800" dirty="0" err="1" smtClean="0"/>
              <a:t>спершу</a:t>
            </a:r>
            <a:r>
              <a:rPr lang="ru-RU" sz="1800" dirty="0" smtClean="0"/>
              <a:t> </a:t>
            </a:r>
            <a:r>
              <a:rPr lang="ru-RU" sz="1800" dirty="0" err="1" smtClean="0"/>
              <a:t>стрімко</a:t>
            </a:r>
            <a:r>
              <a:rPr lang="ru-RU" sz="1800" dirty="0" smtClean="0"/>
              <a:t> </a:t>
            </a:r>
            <a:r>
              <a:rPr lang="ru-RU" sz="1800" dirty="0" err="1" smtClean="0"/>
              <a:t>збільшився</a:t>
            </a:r>
            <a:r>
              <a:rPr lang="ru-RU" sz="1800" dirty="0" smtClean="0"/>
              <a:t> у </a:t>
            </a:r>
            <a:r>
              <a:rPr lang="ru-RU" sz="1800" dirty="0" err="1" smtClean="0"/>
              <a:t>розмірах</a:t>
            </a:r>
            <a:r>
              <a:rPr lang="ru-RU" sz="1800" dirty="0" smtClean="0"/>
              <a:t>, а </a:t>
            </a:r>
            <a:r>
              <a:rPr lang="ru-RU" sz="1800" dirty="0" err="1" smtClean="0"/>
              <a:t>згодом</a:t>
            </a:r>
            <a:r>
              <a:rPr lang="ru-RU" sz="1800" dirty="0" smtClean="0"/>
              <a:t> </a:t>
            </a:r>
            <a:r>
              <a:rPr lang="ru-RU" sz="1800" dirty="0" err="1" smtClean="0"/>
              <a:t>перетворився</a:t>
            </a:r>
            <a:r>
              <a:rPr lang="ru-RU" sz="1800" dirty="0" smtClean="0"/>
              <a:t> на </a:t>
            </a:r>
            <a:r>
              <a:rPr lang="ru-RU" sz="1800" dirty="0" err="1" smtClean="0"/>
              <a:t>півострів</a:t>
            </a:r>
            <a:r>
              <a:rPr lang="ru-RU" sz="1800" dirty="0" smtClean="0"/>
              <a:t>. На </a:t>
            </a:r>
            <a:r>
              <a:rPr lang="ru-RU" sz="1800" dirty="0" err="1" smtClean="0"/>
              <a:t>знімках</a:t>
            </a:r>
            <a:r>
              <a:rPr lang="ru-RU" sz="1800" dirty="0" smtClean="0"/>
              <a:t> </a:t>
            </a:r>
            <a:r>
              <a:rPr lang="ru-RU" sz="1800" dirty="0" err="1" smtClean="0"/>
              <a:t>з</a:t>
            </a:r>
            <a:r>
              <a:rPr lang="ru-RU" sz="1800" dirty="0" smtClean="0"/>
              <a:t> космосу </a:t>
            </a:r>
            <a:r>
              <a:rPr lang="ru-RU" sz="1800" dirty="0" err="1" smtClean="0"/>
              <a:t>він</a:t>
            </a:r>
            <a:r>
              <a:rPr lang="ru-RU" sz="1800" dirty="0" smtClean="0"/>
              <a:t> </a:t>
            </a:r>
            <a:r>
              <a:rPr lang="ru-RU" sz="1800" dirty="0" err="1" smtClean="0"/>
              <a:t>має</a:t>
            </a:r>
            <a:r>
              <a:rPr lang="ru-RU" sz="1800" dirty="0" smtClean="0"/>
              <a:t> </a:t>
            </a:r>
            <a:r>
              <a:rPr lang="ru-RU" sz="1800" dirty="0" err="1" smtClean="0"/>
              <a:t>білий</a:t>
            </a:r>
            <a:r>
              <a:rPr lang="ru-RU" sz="1800" dirty="0" smtClean="0"/>
              <a:t> </a:t>
            </a:r>
            <a:r>
              <a:rPr lang="ru-RU" sz="1800" dirty="0" err="1" smtClean="0"/>
              <a:t>колір</a:t>
            </a:r>
            <a:r>
              <a:rPr lang="ru-RU" sz="1800" dirty="0" smtClean="0"/>
              <a:t> — </a:t>
            </a:r>
            <a:r>
              <a:rPr lang="ru-RU" sz="1800" dirty="0" err="1" smtClean="0"/>
              <a:t>і</a:t>
            </a:r>
            <a:r>
              <a:rPr lang="ru-RU" sz="1800" dirty="0" smtClean="0"/>
              <a:t> пил </a:t>
            </a:r>
            <a:r>
              <a:rPr lang="ru-RU" sz="1800" dirty="0" err="1" smtClean="0"/>
              <a:t>цієї</a:t>
            </a:r>
            <a:r>
              <a:rPr lang="ru-RU" sz="1800" dirty="0" smtClean="0"/>
              <a:t> </a:t>
            </a:r>
            <a:r>
              <a:rPr lang="ru-RU" sz="1800" dirty="0" err="1" smtClean="0"/>
              <a:t>соляної</a:t>
            </a:r>
            <a:r>
              <a:rPr lang="ru-RU" sz="1800" dirty="0" smtClean="0"/>
              <a:t> </a:t>
            </a:r>
            <a:r>
              <a:rPr lang="ru-RU" sz="1800" dirty="0" err="1" smtClean="0"/>
              <a:t>пустелі</a:t>
            </a:r>
            <a:r>
              <a:rPr lang="ru-RU" sz="1800" dirty="0" smtClean="0"/>
              <a:t> </a:t>
            </a:r>
            <a:r>
              <a:rPr lang="ru-RU" sz="1800" dirty="0" err="1" smtClean="0"/>
              <a:t>вітер</a:t>
            </a:r>
            <a:r>
              <a:rPr lang="ru-RU" sz="1800" dirty="0" smtClean="0"/>
              <a:t> </a:t>
            </a:r>
            <a:r>
              <a:rPr lang="ru-RU" sz="1800" dirty="0" err="1" smtClean="0"/>
              <a:t>розвіює</a:t>
            </a:r>
            <a:r>
              <a:rPr lang="ru-RU" sz="1800" dirty="0" smtClean="0"/>
              <a:t> на </a:t>
            </a:r>
            <a:r>
              <a:rPr lang="ru-RU" sz="1800" dirty="0" err="1" smtClean="0"/>
              <a:t>тисячі</a:t>
            </a:r>
            <a:r>
              <a:rPr lang="ru-RU" sz="1800" dirty="0" smtClean="0"/>
              <a:t> </a:t>
            </a:r>
            <a:r>
              <a:rPr lang="ru-RU" sz="1800" dirty="0" err="1" smtClean="0"/>
              <a:t>кілометрів</a:t>
            </a:r>
            <a:r>
              <a:rPr lang="ru-RU" sz="1800" dirty="0" smtClean="0"/>
              <a:t>.</a:t>
            </a:r>
            <a:endParaRPr lang="ru-RU" sz="1800" dirty="0"/>
          </a:p>
        </p:txBody>
      </p:sp>
      <p:sp>
        <p:nvSpPr>
          <p:cNvPr id="4" name="Заголовок 1"/>
          <p:cNvSpPr>
            <a:spLocks noGrp="1"/>
          </p:cNvSpPr>
          <p:nvPr>
            <p:ph type="title"/>
          </p:nvPr>
        </p:nvSpPr>
        <p:spPr>
          <a:xfrm>
            <a:off x="5068064" y="0"/>
            <a:ext cx="4075936" cy="785794"/>
          </a:xfrm>
        </p:spPr>
        <p:txBody>
          <a:bodyPr>
            <a:normAutofit fontScale="90000"/>
          </a:bodyPr>
          <a:lstStyle/>
          <a:p>
            <a:pPr algn="r"/>
            <a:r>
              <a:rPr lang="uk-UA" dirty="0" smtClean="0"/>
              <a:t>Хід дослідження</a:t>
            </a:r>
            <a:endParaRPr lang="ru-RU" dirty="0"/>
          </a:p>
        </p:txBody>
      </p:sp>
      <p:pic>
        <p:nvPicPr>
          <p:cNvPr id="5" name="Picture 2"/>
          <p:cNvPicPr>
            <a:picLocks noChangeAspect="1" noChangeArrowheads="1"/>
          </p:cNvPicPr>
          <p:nvPr/>
        </p:nvPicPr>
        <p:blipFill>
          <a:blip r:embed="rId2"/>
          <a:srcRect/>
          <a:stretch>
            <a:fillRect/>
          </a:stretch>
        </p:blipFill>
        <p:spPr bwMode="auto">
          <a:xfrm>
            <a:off x="0" y="0"/>
            <a:ext cx="4214810" cy="3164805"/>
          </a:xfrm>
          <a:prstGeom prst="rect">
            <a:avLst/>
          </a:prstGeom>
          <a:noFill/>
          <a:ln w="9525">
            <a:noFill/>
            <a:miter lim="800000"/>
            <a:headEnd/>
            <a:tailEnd/>
          </a:ln>
        </p:spPr>
      </p:pic>
      <p:sp>
        <p:nvSpPr>
          <p:cNvPr id="6" name="TextBox 5"/>
          <p:cNvSpPr txBox="1"/>
          <p:nvPr/>
        </p:nvSpPr>
        <p:spPr>
          <a:xfrm>
            <a:off x="0" y="3143248"/>
            <a:ext cx="4214810" cy="923330"/>
          </a:xfrm>
          <a:prstGeom prst="rect">
            <a:avLst/>
          </a:prstGeom>
          <a:noFill/>
        </p:spPr>
        <p:txBody>
          <a:bodyPr wrap="square" rtlCol="0">
            <a:spAutoFit/>
          </a:bodyPr>
          <a:lstStyle/>
          <a:p>
            <a:r>
              <a:rPr lang="ru-RU" sz="1200" dirty="0" smtClean="0"/>
              <a:t>На </a:t>
            </a:r>
            <a:r>
              <a:rPr lang="ru-RU" sz="1200" dirty="0" err="1" smtClean="0"/>
              <a:t>місці</a:t>
            </a:r>
            <a:r>
              <a:rPr lang="ru-RU" sz="1200" dirty="0" smtClean="0"/>
              <a:t> води, </a:t>
            </a:r>
            <a:r>
              <a:rPr lang="ru-RU" sz="1200" dirty="0" err="1" smtClean="0"/>
              <a:t>тепер</a:t>
            </a:r>
            <a:r>
              <a:rPr lang="ru-RU" sz="1200" dirty="0" smtClean="0"/>
              <a:t>, </a:t>
            </a:r>
            <a:r>
              <a:rPr lang="ru-RU" sz="1200" dirty="0" err="1" smtClean="0"/>
              <a:t>всипана</a:t>
            </a:r>
            <a:r>
              <a:rPr lang="ru-RU" sz="1200" dirty="0" smtClean="0"/>
              <a:t> </a:t>
            </a:r>
            <a:r>
              <a:rPr lang="ru-RU" sz="1200" dirty="0" err="1" smtClean="0"/>
              <a:t>велетенськими</a:t>
            </a:r>
            <a:r>
              <a:rPr lang="ru-RU" sz="1200" dirty="0" smtClean="0"/>
              <a:t> </a:t>
            </a:r>
            <a:r>
              <a:rPr lang="ru-RU" sz="1200" dirty="0" err="1" smtClean="0"/>
              <a:t>кристалами</a:t>
            </a:r>
            <a:r>
              <a:rPr lang="ru-RU" sz="1200" dirty="0" smtClean="0"/>
              <a:t> </a:t>
            </a:r>
            <a:r>
              <a:rPr lang="ru-RU" sz="1200" dirty="0" err="1" smtClean="0"/>
              <a:t>солі</a:t>
            </a:r>
            <a:r>
              <a:rPr lang="ru-RU" sz="1200" dirty="0" smtClean="0"/>
              <a:t>, </a:t>
            </a:r>
            <a:r>
              <a:rPr lang="ru-RU" sz="1200" dirty="0" err="1" smtClean="0"/>
              <a:t>пустеля</a:t>
            </a:r>
            <a:r>
              <a:rPr lang="ru-RU" sz="1200" dirty="0" smtClean="0"/>
              <a:t>, де </a:t>
            </a:r>
            <a:r>
              <a:rPr lang="ru-RU" sz="1200" dirty="0" err="1" smtClean="0"/>
              <a:t>немає</a:t>
            </a:r>
            <a:r>
              <a:rPr lang="ru-RU" sz="1200" dirty="0" smtClean="0"/>
              <a:t> </a:t>
            </a:r>
            <a:r>
              <a:rPr lang="ru-RU" sz="1200" dirty="0" err="1" smtClean="0"/>
              <a:t>життя</a:t>
            </a:r>
            <a:r>
              <a:rPr lang="ru-RU" sz="1200" dirty="0" smtClean="0"/>
              <a:t>... </a:t>
            </a:r>
          </a:p>
          <a:p>
            <a:r>
              <a:rPr lang="ru-RU" sz="1200" dirty="0" err="1" smtClean="0"/>
              <a:t>Джерело</a:t>
            </a:r>
            <a:r>
              <a:rPr lang="ru-RU" sz="1200" dirty="0" smtClean="0"/>
              <a:t> </a:t>
            </a:r>
            <a:r>
              <a:rPr lang="ru-RU" sz="1200" dirty="0" err="1" smtClean="0"/>
              <a:t>ілюстрації</a:t>
            </a:r>
            <a:r>
              <a:rPr lang="ru-RU" sz="1200" dirty="0" smtClean="0"/>
              <a:t>: </a:t>
            </a:r>
            <a:r>
              <a:rPr lang="en-US" sz="1200" dirty="0" smtClean="0"/>
              <a:t>http</a:t>
            </a:r>
            <a:r>
              <a:rPr lang="ru-RU" sz="1200" dirty="0" smtClean="0"/>
              <a:t>://</a:t>
            </a:r>
            <a:r>
              <a:rPr lang="en-US" sz="1200" dirty="0" smtClean="0"/>
              <a:t>www</a:t>
            </a:r>
            <a:r>
              <a:rPr lang="ru-RU" sz="1200" dirty="0" smtClean="0"/>
              <a:t>.</a:t>
            </a:r>
            <a:r>
              <a:rPr lang="en-US" sz="1200" dirty="0" smtClean="0"/>
              <a:t>static</a:t>
            </a:r>
            <a:r>
              <a:rPr lang="ru-RU" sz="1200" dirty="0" smtClean="0"/>
              <a:t>.</a:t>
            </a:r>
            <a:r>
              <a:rPr lang="en-US" sz="1200" dirty="0" err="1" smtClean="0"/>
              <a:t>panoramio</a:t>
            </a:r>
            <a:r>
              <a:rPr lang="ru-RU" sz="1200" dirty="0" smtClean="0"/>
              <a:t>.</a:t>
            </a:r>
            <a:r>
              <a:rPr lang="en-US" sz="1200" dirty="0" smtClean="0"/>
              <a:t>com</a:t>
            </a:r>
            <a:endParaRPr lang="ru-RU" sz="1200" dirty="0" smtClean="0"/>
          </a:p>
          <a:p>
            <a:endParaRPr lang="ru-RU" dirty="0"/>
          </a:p>
        </p:txBody>
      </p:sp>
      <p:pic>
        <p:nvPicPr>
          <p:cNvPr id="8" name="Picture 2"/>
          <p:cNvPicPr>
            <a:picLocks noChangeAspect="1" noChangeArrowheads="1"/>
          </p:cNvPicPr>
          <p:nvPr/>
        </p:nvPicPr>
        <p:blipFill>
          <a:blip r:embed="rId3"/>
          <a:srcRect/>
          <a:stretch>
            <a:fillRect/>
          </a:stretch>
        </p:blipFill>
        <p:spPr bwMode="auto">
          <a:xfrm>
            <a:off x="428596" y="3786190"/>
            <a:ext cx="3286110" cy="2467465"/>
          </a:xfrm>
          <a:prstGeom prst="rect">
            <a:avLst/>
          </a:prstGeom>
          <a:noFill/>
          <a:ln w="9525">
            <a:noFill/>
            <a:miter lim="800000"/>
            <a:headEnd/>
            <a:tailEnd/>
          </a:ln>
        </p:spPr>
      </p:pic>
      <p:sp>
        <p:nvSpPr>
          <p:cNvPr id="9" name="Прямоугольник 8"/>
          <p:cNvSpPr/>
          <p:nvPr/>
        </p:nvSpPr>
        <p:spPr>
          <a:xfrm>
            <a:off x="0" y="6215082"/>
            <a:ext cx="4286248" cy="461665"/>
          </a:xfrm>
          <a:prstGeom prst="rect">
            <a:avLst/>
          </a:prstGeom>
        </p:spPr>
        <p:txBody>
          <a:bodyPr wrap="square">
            <a:spAutoFit/>
          </a:bodyPr>
          <a:lstStyle/>
          <a:p>
            <a:r>
              <a:rPr lang="ru-RU" sz="1200" dirty="0" err="1" smtClean="0"/>
              <a:t>Вітер</a:t>
            </a:r>
            <a:r>
              <a:rPr lang="ru-RU" sz="1200" dirty="0" smtClean="0"/>
              <a:t> </a:t>
            </a:r>
            <a:r>
              <a:rPr lang="ru-RU" sz="1200" dirty="0" err="1" smtClean="0"/>
              <a:t>несе</a:t>
            </a:r>
            <a:r>
              <a:rPr lang="ru-RU" sz="1200" dirty="0" smtClean="0"/>
              <a:t> </a:t>
            </a:r>
            <a:r>
              <a:rPr lang="ru-RU" sz="1200" dirty="0" err="1" smtClean="0"/>
              <a:t>пісок</a:t>
            </a:r>
            <a:r>
              <a:rPr lang="ru-RU" sz="1200" dirty="0" smtClean="0"/>
              <a:t> </a:t>
            </a:r>
            <a:r>
              <a:rPr lang="ru-RU" sz="1200" dirty="0" err="1" smtClean="0"/>
              <a:t>і</a:t>
            </a:r>
            <a:r>
              <a:rPr lang="ru-RU" sz="1200" dirty="0" smtClean="0"/>
              <a:t> </a:t>
            </a:r>
            <a:r>
              <a:rPr lang="ru-RU" sz="1200" dirty="0" err="1" smtClean="0"/>
              <a:t>сіль</a:t>
            </a:r>
            <a:r>
              <a:rPr lang="ru-RU" sz="1200" dirty="0" smtClean="0"/>
              <a:t> далеко за </a:t>
            </a:r>
            <a:r>
              <a:rPr lang="ru-RU" sz="1200" dirty="0" err="1" smtClean="0"/>
              <a:t>межі</a:t>
            </a:r>
            <a:r>
              <a:rPr lang="ru-RU" sz="1200" dirty="0" smtClean="0"/>
              <a:t> Аралкуму. </a:t>
            </a:r>
          </a:p>
          <a:p>
            <a:r>
              <a:rPr lang="ru-RU" sz="1200" dirty="0" err="1" smtClean="0"/>
              <a:t>Джерело</a:t>
            </a:r>
            <a:r>
              <a:rPr lang="ru-RU" sz="1200" dirty="0" smtClean="0"/>
              <a:t> </a:t>
            </a:r>
            <a:r>
              <a:rPr lang="ru-RU" sz="1200" dirty="0" err="1" smtClean="0"/>
              <a:t>ілюстрації</a:t>
            </a:r>
            <a:r>
              <a:rPr lang="ru-RU" sz="1200" dirty="0" smtClean="0"/>
              <a:t>: </a:t>
            </a:r>
            <a:r>
              <a:rPr lang="en-US" sz="1200" dirty="0" smtClean="0"/>
              <a:t>http</a:t>
            </a:r>
            <a:r>
              <a:rPr lang="ru-RU" sz="1200" dirty="0" smtClean="0"/>
              <a:t>://</a:t>
            </a:r>
            <a:r>
              <a:rPr lang="en-US" sz="1200" dirty="0" smtClean="0"/>
              <a:t>www</a:t>
            </a:r>
            <a:r>
              <a:rPr lang="ru-RU" sz="1200" dirty="0" smtClean="0"/>
              <a:t>.</a:t>
            </a:r>
            <a:r>
              <a:rPr lang="en-US" sz="1200" dirty="0" smtClean="0"/>
              <a:t>www</a:t>
            </a:r>
            <a:r>
              <a:rPr lang="ru-RU" sz="1200" dirty="0" smtClean="0"/>
              <a:t>.</a:t>
            </a:r>
            <a:r>
              <a:rPr lang="en-US" sz="1200" dirty="0" err="1" smtClean="0"/>
              <a:t>panoramio</a:t>
            </a:r>
            <a:r>
              <a:rPr lang="ru-RU" sz="1200" dirty="0" smtClean="0"/>
              <a:t>.</a:t>
            </a:r>
            <a:r>
              <a:rPr lang="en-US" sz="1200" dirty="0" smtClean="0"/>
              <a:t>com</a:t>
            </a:r>
            <a:endParaRPr lang="ru-RU"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3174" y="0"/>
            <a:ext cx="6647704" cy="725470"/>
          </a:xfrm>
        </p:spPr>
        <p:txBody>
          <a:bodyPr>
            <a:normAutofit fontScale="90000"/>
          </a:bodyPr>
          <a:lstStyle/>
          <a:p>
            <a:r>
              <a:rPr lang="uk-UA" dirty="0" smtClean="0"/>
              <a:t>Український </a:t>
            </a:r>
            <a:r>
              <a:rPr lang="uk-UA" dirty="0" err="1" smtClean="0"/>
              <a:t>Кос-Арал</a:t>
            </a:r>
            <a:r>
              <a:rPr lang="uk-UA" dirty="0" smtClean="0"/>
              <a:t> - Крим</a:t>
            </a:r>
            <a:endParaRPr lang="ru-RU" dirty="0"/>
          </a:p>
        </p:txBody>
      </p:sp>
      <p:pic>
        <p:nvPicPr>
          <p:cNvPr id="29698" name="Picture 2"/>
          <p:cNvPicPr>
            <a:picLocks noGrp="1" noChangeAspect="1" noChangeArrowheads="1"/>
          </p:cNvPicPr>
          <p:nvPr>
            <p:ph idx="1"/>
          </p:nvPr>
        </p:nvPicPr>
        <p:blipFill>
          <a:blip r:embed="rId2"/>
          <a:srcRect/>
          <a:stretch>
            <a:fillRect/>
          </a:stretch>
        </p:blipFill>
        <p:spPr bwMode="auto">
          <a:xfrm>
            <a:off x="0" y="0"/>
            <a:ext cx="2428904" cy="1586884"/>
          </a:xfrm>
          <a:prstGeom prst="rect">
            <a:avLst/>
          </a:prstGeom>
          <a:noFill/>
          <a:ln w="9525">
            <a:noFill/>
            <a:miter lim="800000"/>
            <a:headEnd/>
            <a:tailEnd/>
          </a:ln>
          <a:effectLst/>
        </p:spPr>
      </p:pic>
      <p:pic>
        <p:nvPicPr>
          <p:cNvPr id="29699" name="Picture 3"/>
          <p:cNvPicPr>
            <a:picLocks noChangeAspect="1" noChangeArrowheads="1"/>
          </p:cNvPicPr>
          <p:nvPr/>
        </p:nvPicPr>
        <p:blipFill>
          <a:blip r:embed="rId3"/>
          <a:srcRect/>
          <a:stretch>
            <a:fillRect/>
          </a:stretch>
        </p:blipFill>
        <p:spPr bwMode="auto">
          <a:xfrm>
            <a:off x="3810000" y="3848100"/>
            <a:ext cx="5334000" cy="3009900"/>
          </a:xfrm>
          <a:prstGeom prst="rect">
            <a:avLst/>
          </a:prstGeom>
          <a:noFill/>
          <a:ln w="9525">
            <a:noFill/>
            <a:miter lim="800000"/>
            <a:headEnd/>
            <a:tailEnd/>
          </a:ln>
          <a:effectLst/>
        </p:spPr>
      </p:pic>
      <p:sp>
        <p:nvSpPr>
          <p:cNvPr id="6" name="Прямоугольник 5"/>
          <p:cNvSpPr/>
          <p:nvPr/>
        </p:nvSpPr>
        <p:spPr>
          <a:xfrm>
            <a:off x="0" y="6027003"/>
            <a:ext cx="3929058" cy="830997"/>
          </a:xfrm>
          <a:prstGeom prst="rect">
            <a:avLst/>
          </a:prstGeom>
        </p:spPr>
        <p:txBody>
          <a:bodyPr wrap="square">
            <a:spAutoFit/>
          </a:bodyPr>
          <a:lstStyle/>
          <a:p>
            <a:r>
              <a:rPr lang="ru-RU" sz="1200" dirty="0" smtClean="0"/>
              <a:t>Шлюз на </a:t>
            </a:r>
            <a:r>
              <a:rPr lang="ru-RU" sz="1200" dirty="0" err="1" smtClean="0"/>
              <a:t>Північно-кримському</a:t>
            </a:r>
            <a:r>
              <a:rPr lang="ru-RU" sz="1200" dirty="0" smtClean="0"/>
              <a:t> </a:t>
            </a:r>
            <a:r>
              <a:rPr lang="ru-RU" sz="1200" dirty="0" err="1" smtClean="0"/>
              <a:t>каналі</a:t>
            </a:r>
            <a:r>
              <a:rPr lang="ru-RU" sz="1200" dirty="0" smtClean="0"/>
              <a:t> (1960-ті). </a:t>
            </a:r>
            <a:r>
              <a:rPr lang="ru-RU" sz="1200" dirty="0" err="1" smtClean="0"/>
              <a:t>Гігантська</a:t>
            </a:r>
            <a:r>
              <a:rPr lang="ru-RU" sz="1200" dirty="0" smtClean="0"/>
              <a:t> </a:t>
            </a:r>
            <a:r>
              <a:rPr lang="ru-RU" sz="1200" dirty="0" err="1" smtClean="0"/>
              <a:t>іригаційна</a:t>
            </a:r>
            <a:r>
              <a:rPr lang="ru-RU" sz="1200" dirty="0" smtClean="0"/>
              <a:t> </a:t>
            </a:r>
            <a:r>
              <a:rPr lang="ru-RU" sz="1200" dirty="0" err="1" smtClean="0"/>
              <a:t>споруда</a:t>
            </a:r>
            <a:r>
              <a:rPr lang="ru-RU" sz="1200" dirty="0" smtClean="0"/>
              <a:t>, </a:t>
            </a:r>
            <a:r>
              <a:rPr lang="ru-RU" sz="1200" dirty="0" err="1" smtClean="0"/>
              <a:t>побудована</a:t>
            </a:r>
            <a:r>
              <a:rPr lang="ru-RU" sz="1200" dirty="0" smtClean="0"/>
              <a:t> у 1961-1971 </a:t>
            </a:r>
            <a:r>
              <a:rPr lang="ru-RU" sz="1200" dirty="0" err="1" smtClean="0"/>
              <a:t>рр</a:t>
            </a:r>
            <a:r>
              <a:rPr lang="ru-RU" sz="1200" dirty="0" smtClean="0"/>
              <a:t>, </a:t>
            </a:r>
            <a:r>
              <a:rPr lang="ru-RU" sz="1200" dirty="0" err="1" smtClean="0"/>
              <a:t>постачає</a:t>
            </a:r>
            <a:r>
              <a:rPr lang="ru-RU" sz="1200" dirty="0" smtClean="0"/>
              <a:t> </a:t>
            </a:r>
            <a:r>
              <a:rPr lang="ru-RU" sz="1200" dirty="0" err="1" smtClean="0"/>
              <a:t>дніпровську</a:t>
            </a:r>
            <a:r>
              <a:rPr lang="ru-RU" sz="1200" dirty="0" smtClean="0"/>
              <a:t> воду </a:t>
            </a:r>
            <a:r>
              <a:rPr lang="ru-RU" sz="1200" dirty="0" err="1" smtClean="0"/>
              <a:t>з</a:t>
            </a:r>
            <a:r>
              <a:rPr lang="ru-RU" sz="1200" dirty="0" smtClean="0"/>
              <a:t> "материку" у </a:t>
            </a:r>
            <a:r>
              <a:rPr lang="ru-RU" sz="1200" dirty="0" err="1" smtClean="0"/>
              <a:t>Крим</a:t>
            </a:r>
            <a:r>
              <a:rPr lang="ru-RU" sz="1200" dirty="0" smtClean="0"/>
              <a:t> - в </a:t>
            </a:r>
            <a:r>
              <a:rPr lang="ru-RU" sz="1200" dirty="0" err="1" smtClean="0"/>
              <a:t>степові</a:t>
            </a:r>
            <a:r>
              <a:rPr lang="ru-RU" sz="1200" dirty="0" smtClean="0"/>
              <a:t> </a:t>
            </a:r>
            <a:r>
              <a:rPr lang="ru-RU" sz="1200" dirty="0" err="1" smtClean="0"/>
              <a:t>райони</a:t>
            </a:r>
            <a:r>
              <a:rPr lang="ru-RU" sz="1200" dirty="0" smtClean="0"/>
              <a:t>, </a:t>
            </a:r>
            <a:r>
              <a:rPr lang="ru-RU" sz="1200" dirty="0" err="1" smtClean="0"/>
              <a:t>в</a:t>
            </a:r>
            <a:r>
              <a:rPr lang="ru-RU" sz="1200" dirty="0" smtClean="0"/>
              <a:t> </a:t>
            </a:r>
            <a:r>
              <a:rPr lang="ru-RU" sz="1200" dirty="0" err="1" smtClean="0"/>
              <a:t>Сімферополь</a:t>
            </a:r>
            <a:r>
              <a:rPr lang="ru-RU" sz="1200" dirty="0" smtClean="0"/>
              <a:t>, </a:t>
            </a:r>
            <a:r>
              <a:rPr lang="ru-RU" sz="1200" dirty="0" err="1" smtClean="0"/>
              <a:t>Феодосію</a:t>
            </a:r>
            <a:r>
              <a:rPr lang="ru-RU" sz="1200" dirty="0" smtClean="0"/>
              <a:t>, </a:t>
            </a:r>
            <a:r>
              <a:rPr lang="ru-RU" sz="1200" dirty="0" err="1" smtClean="0"/>
              <a:t>Керч</a:t>
            </a:r>
            <a:r>
              <a:rPr lang="ru-RU" sz="1200" dirty="0" smtClean="0"/>
              <a:t>, Судак...</a:t>
            </a:r>
            <a:endParaRPr lang="ru-RU" sz="1200" dirty="0"/>
          </a:p>
        </p:txBody>
      </p:sp>
      <p:sp>
        <p:nvSpPr>
          <p:cNvPr id="8" name="TextBox 7"/>
          <p:cNvSpPr txBox="1"/>
          <p:nvPr/>
        </p:nvSpPr>
        <p:spPr>
          <a:xfrm>
            <a:off x="2643174" y="785795"/>
            <a:ext cx="6215106"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1400" dirty="0" err="1" smtClean="0"/>
              <a:t>Офіційна</a:t>
            </a:r>
            <a:r>
              <a:rPr lang="ru-RU" sz="1400" dirty="0" smtClean="0"/>
              <a:t> статистика </a:t>
            </a:r>
            <a:r>
              <a:rPr lang="ru-RU" sz="1400" dirty="0" err="1" smtClean="0"/>
              <a:t>свідчить</a:t>
            </a:r>
            <a:r>
              <a:rPr lang="ru-RU" sz="1400" dirty="0" smtClean="0"/>
              <a:t>, </a:t>
            </a:r>
            <a:r>
              <a:rPr lang="ru-RU" sz="1400" dirty="0" err="1" smtClean="0"/>
              <a:t>що</a:t>
            </a:r>
            <a:r>
              <a:rPr lang="ru-RU" sz="1400" dirty="0" smtClean="0"/>
              <a:t> за час ІІ </a:t>
            </a:r>
            <a:r>
              <a:rPr lang="ru-RU" sz="1400" dirty="0" err="1" smtClean="0"/>
              <a:t>світової</a:t>
            </a:r>
            <a:r>
              <a:rPr lang="ru-RU" sz="1400" dirty="0" smtClean="0"/>
              <a:t> </a:t>
            </a:r>
            <a:r>
              <a:rPr lang="ru-RU" sz="1400" dirty="0" err="1" smtClean="0"/>
              <a:t>війни</a:t>
            </a:r>
            <a:r>
              <a:rPr lang="ru-RU" sz="1400" dirty="0" smtClean="0"/>
              <a:t> </a:t>
            </a:r>
            <a:r>
              <a:rPr lang="ru-RU" sz="1400" dirty="0" err="1" smtClean="0"/>
              <a:t>населення</a:t>
            </a:r>
            <a:r>
              <a:rPr lang="ru-RU" sz="1400" dirty="0" smtClean="0"/>
              <a:t> в </a:t>
            </a:r>
            <a:r>
              <a:rPr lang="ru-RU" sz="1400" dirty="0" err="1" smtClean="0"/>
              <a:t>Криму</a:t>
            </a:r>
            <a:r>
              <a:rPr lang="ru-RU" sz="1400" dirty="0" smtClean="0"/>
              <a:t> </a:t>
            </a:r>
            <a:r>
              <a:rPr lang="ru-RU" sz="1400" dirty="0" err="1" smtClean="0"/>
              <a:t>зменшилося</a:t>
            </a:r>
            <a:r>
              <a:rPr lang="ru-RU" sz="1400" dirty="0" smtClean="0"/>
              <a:t> </a:t>
            </a:r>
            <a:r>
              <a:rPr lang="ru-RU" sz="1400" dirty="0" err="1" smtClean="0"/>
              <a:t>вдвічі</a:t>
            </a:r>
            <a:r>
              <a:rPr lang="ru-RU" sz="1400" dirty="0" smtClean="0"/>
              <a:t> </a:t>
            </a:r>
            <a:r>
              <a:rPr lang="ru-RU" sz="1400" dirty="0" err="1" smtClean="0"/>
              <a:t>і</a:t>
            </a:r>
            <a:r>
              <a:rPr lang="ru-RU" sz="1400" dirty="0" smtClean="0"/>
              <a:t> до </a:t>
            </a:r>
            <a:r>
              <a:rPr lang="ru-RU" sz="1400" dirty="0" err="1" smtClean="0"/>
              <a:t>травня</a:t>
            </a:r>
            <a:r>
              <a:rPr lang="ru-RU" sz="1400" dirty="0" smtClean="0"/>
              <a:t> 1944 року становило 780 </a:t>
            </a:r>
            <a:r>
              <a:rPr lang="ru-RU" sz="1400" dirty="0" err="1" smtClean="0"/>
              <a:t>тисяч</a:t>
            </a:r>
            <a:r>
              <a:rPr lang="ru-RU" sz="1400" dirty="0" smtClean="0"/>
              <a:t> </a:t>
            </a:r>
            <a:r>
              <a:rPr lang="ru-RU" sz="1400" dirty="0" err="1" smtClean="0"/>
              <a:t>осіб</a:t>
            </a:r>
            <a:r>
              <a:rPr lang="ru-RU" sz="1400" dirty="0" smtClean="0"/>
              <a:t>, а </a:t>
            </a:r>
            <a:r>
              <a:rPr lang="ru-RU" sz="1400" dirty="0" err="1" smtClean="0"/>
              <a:t>після</a:t>
            </a:r>
            <a:r>
              <a:rPr lang="ru-RU" sz="1400" dirty="0" smtClean="0"/>
              <a:t> </a:t>
            </a:r>
            <a:r>
              <a:rPr lang="ru-RU" sz="1400" dirty="0" err="1" smtClean="0"/>
              <a:t>депортації</a:t>
            </a:r>
            <a:r>
              <a:rPr lang="ru-RU" sz="1400" dirty="0" smtClean="0"/>
              <a:t> </a:t>
            </a:r>
            <a:r>
              <a:rPr lang="ru-RU" sz="1400" dirty="0" err="1" smtClean="0"/>
              <a:t>кримських</a:t>
            </a:r>
            <a:r>
              <a:rPr lang="ru-RU" sz="1400" dirty="0" smtClean="0"/>
              <a:t> татар тут </a:t>
            </a:r>
            <a:r>
              <a:rPr lang="ru-RU" sz="1400" dirty="0" err="1" smtClean="0"/>
              <a:t>лишилося</a:t>
            </a:r>
            <a:r>
              <a:rPr lang="ru-RU" sz="1400" dirty="0" smtClean="0"/>
              <a:t> </a:t>
            </a:r>
            <a:r>
              <a:rPr lang="ru-RU" sz="1400" dirty="0" err="1" smtClean="0"/>
              <a:t>близько</a:t>
            </a:r>
            <a:r>
              <a:rPr lang="ru-RU" sz="1400" dirty="0" smtClean="0"/>
              <a:t> 500 </a:t>
            </a:r>
            <a:r>
              <a:rPr lang="ru-RU" sz="1400" dirty="0" err="1" smtClean="0"/>
              <a:t>тисяч</a:t>
            </a:r>
            <a:r>
              <a:rPr lang="ru-RU" sz="1400" dirty="0" smtClean="0"/>
              <a:t>. Перша </a:t>
            </a:r>
            <a:r>
              <a:rPr lang="ru-RU" sz="1400" dirty="0" err="1" smtClean="0"/>
              <a:t>хвиля</a:t>
            </a:r>
            <a:r>
              <a:rPr lang="ru-RU" sz="1400" dirty="0" smtClean="0"/>
              <a:t> </a:t>
            </a:r>
            <a:r>
              <a:rPr lang="ru-RU" sz="1400" dirty="0" err="1" smtClean="0"/>
              <a:t>переселенців</a:t>
            </a:r>
            <a:r>
              <a:rPr lang="ru-RU" sz="1400" dirty="0" smtClean="0"/>
              <a:t> до </a:t>
            </a:r>
            <a:r>
              <a:rPr lang="ru-RU" sz="1400" dirty="0" err="1" smtClean="0"/>
              <a:t>Криму</a:t>
            </a:r>
            <a:r>
              <a:rPr lang="ru-RU" sz="1400" dirty="0" smtClean="0"/>
              <a:t> </a:t>
            </a:r>
            <a:r>
              <a:rPr lang="ru-RU" sz="1400" dirty="0" err="1" smtClean="0"/>
              <a:t>з</a:t>
            </a:r>
            <a:r>
              <a:rPr lang="ru-RU" sz="1400" dirty="0" smtClean="0"/>
              <a:t> </a:t>
            </a:r>
            <a:r>
              <a:rPr lang="ru-RU" sz="1400" dirty="0" err="1" smtClean="0"/>
              <a:t>глибинних</a:t>
            </a:r>
            <a:r>
              <a:rPr lang="ru-RU" sz="1400" dirty="0" smtClean="0"/>
              <a:t> областей </a:t>
            </a:r>
            <a:r>
              <a:rPr lang="ru-RU" sz="1400" dirty="0" err="1" smtClean="0"/>
              <a:t>Росії</a:t>
            </a:r>
            <a:r>
              <a:rPr lang="ru-RU" sz="1400" dirty="0" smtClean="0"/>
              <a:t> не принесла </a:t>
            </a:r>
            <a:r>
              <a:rPr lang="ru-RU" sz="1400" dirty="0" err="1" smtClean="0"/>
              <a:t>бажаних</a:t>
            </a:r>
            <a:r>
              <a:rPr lang="ru-RU" sz="1400" dirty="0" smtClean="0"/>
              <a:t> </a:t>
            </a:r>
            <a:r>
              <a:rPr lang="ru-RU" sz="1400" dirty="0" err="1" smtClean="0"/>
              <a:t>наслідків</a:t>
            </a:r>
            <a:r>
              <a:rPr lang="ru-RU" sz="1400" dirty="0" smtClean="0"/>
              <a:t>. Люд </a:t>
            </a:r>
            <a:r>
              <a:rPr lang="ru-RU" sz="1400" dirty="0" err="1" smtClean="0"/>
              <a:t>із</a:t>
            </a:r>
            <a:r>
              <a:rPr lang="ru-RU" sz="1400" dirty="0" smtClean="0"/>
              <a:t> </a:t>
            </a:r>
            <a:r>
              <a:rPr lang="ru-RU" sz="1400" dirty="0" err="1" smtClean="0"/>
              <a:t>лісистої</a:t>
            </a:r>
            <a:r>
              <a:rPr lang="ru-RU" sz="1400" dirty="0" smtClean="0"/>
              <a:t> </a:t>
            </a:r>
            <a:r>
              <a:rPr lang="ru-RU" sz="1400" dirty="0" err="1" smtClean="0"/>
              <a:t>Росії</a:t>
            </a:r>
            <a:r>
              <a:rPr lang="ru-RU" sz="1400" dirty="0" smtClean="0"/>
              <a:t> </a:t>
            </a:r>
            <a:r>
              <a:rPr lang="ru-RU" sz="1400" dirty="0" err="1" smtClean="0"/>
              <a:t>важко</a:t>
            </a:r>
            <a:r>
              <a:rPr lang="ru-RU" sz="1400" dirty="0" smtClean="0"/>
              <a:t> </a:t>
            </a:r>
            <a:r>
              <a:rPr lang="ru-RU" sz="1400" dirty="0" err="1" smtClean="0"/>
              <a:t>приживався</a:t>
            </a:r>
            <a:r>
              <a:rPr lang="ru-RU" sz="1400" dirty="0" smtClean="0"/>
              <a:t> в степу </a:t>
            </a:r>
            <a:r>
              <a:rPr lang="ru-RU" sz="1400" dirty="0" err="1" smtClean="0"/>
              <a:t>і</a:t>
            </a:r>
            <a:r>
              <a:rPr lang="ru-RU" sz="1400" dirty="0" smtClean="0"/>
              <a:t> не </a:t>
            </a:r>
            <a:r>
              <a:rPr lang="ru-RU" sz="1400" dirty="0" err="1" smtClean="0"/>
              <a:t>міг</a:t>
            </a:r>
            <a:r>
              <a:rPr lang="ru-RU" sz="1400" dirty="0" smtClean="0"/>
              <a:t> </a:t>
            </a:r>
            <a:r>
              <a:rPr lang="ru-RU" sz="1400" dirty="0" err="1" smtClean="0"/>
              <a:t>адаптуватися</a:t>
            </a:r>
            <a:r>
              <a:rPr lang="ru-RU" sz="1400" dirty="0" smtClean="0"/>
              <a:t> до </a:t>
            </a:r>
            <a:r>
              <a:rPr lang="ru-RU" sz="1400" dirty="0" err="1" smtClean="0"/>
              <a:t>гірської</a:t>
            </a:r>
            <a:r>
              <a:rPr lang="ru-RU" sz="1400" dirty="0" smtClean="0"/>
              <a:t> </a:t>
            </a:r>
            <a:r>
              <a:rPr lang="ru-RU" sz="1400" dirty="0" err="1" smtClean="0"/>
              <a:t>місцевості</a:t>
            </a:r>
            <a:r>
              <a:rPr lang="ru-RU" sz="1400" dirty="0" smtClean="0"/>
              <a:t>. </a:t>
            </a:r>
            <a:r>
              <a:rPr lang="ru-RU" sz="1400" dirty="0" err="1" smtClean="0"/>
              <a:t>Рішення</a:t>
            </a:r>
            <a:r>
              <a:rPr lang="ru-RU" sz="1400" dirty="0" smtClean="0"/>
              <a:t> про передачу </a:t>
            </a:r>
            <a:r>
              <a:rPr lang="ru-RU" sz="1400" dirty="0" err="1" smtClean="0"/>
              <a:t>Кримської</a:t>
            </a:r>
            <a:r>
              <a:rPr lang="ru-RU" sz="1400" dirty="0" smtClean="0"/>
              <a:t> </a:t>
            </a:r>
            <a:r>
              <a:rPr lang="ru-RU" sz="1400" dirty="0" err="1" smtClean="0"/>
              <a:t>області</a:t>
            </a:r>
            <a:r>
              <a:rPr lang="ru-RU" sz="1400" dirty="0" smtClean="0"/>
              <a:t> </a:t>
            </a:r>
            <a:r>
              <a:rPr lang="ru-RU" sz="1400" dirty="0" err="1" smtClean="0"/>
              <a:t>Україні</a:t>
            </a:r>
            <a:r>
              <a:rPr lang="ru-RU" sz="1400" dirty="0" smtClean="0"/>
              <a:t> у </a:t>
            </a:r>
            <a:r>
              <a:rPr lang="ru-RU" sz="1400" dirty="0" err="1" smtClean="0"/>
              <a:t>вищого</a:t>
            </a:r>
            <a:r>
              <a:rPr lang="ru-RU" sz="1400" dirty="0" smtClean="0"/>
              <a:t> </a:t>
            </a:r>
            <a:r>
              <a:rPr lang="ru-RU" sz="1400" dirty="0" err="1" smtClean="0"/>
              <a:t>керівництва</a:t>
            </a:r>
            <a:r>
              <a:rPr lang="ru-RU" sz="1400" dirty="0" smtClean="0"/>
              <a:t> СРСР </a:t>
            </a:r>
            <a:r>
              <a:rPr lang="ru-RU" sz="1400" dirty="0" err="1" smtClean="0"/>
              <a:t>визріло</a:t>
            </a:r>
            <a:r>
              <a:rPr lang="ru-RU" sz="1400" dirty="0" smtClean="0"/>
              <a:t> </a:t>
            </a:r>
            <a:r>
              <a:rPr lang="ru-RU" sz="1400" dirty="0" err="1" smtClean="0"/>
              <a:t>наприкінці</a:t>
            </a:r>
            <a:r>
              <a:rPr lang="ru-RU" sz="1400" dirty="0" smtClean="0"/>
              <a:t> 1953 - на початку 1954 року. </a:t>
            </a:r>
            <a:r>
              <a:rPr lang="ru-RU" sz="1400" dirty="0" err="1" smtClean="0"/>
              <a:t>Впродовж</a:t>
            </a:r>
            <a:r>
              <a:rPr lang="ru-RU" sz="1400" dirty="0" smtClean="0"/>
              <a:t> </a:t>
            </a:r>
            <a:r>
              <a:rPr lang="ru-RU" sz="1400" dirty="0" err="1" smtClean="0"/>
              <a:t>цього</a:t>
            </a:r>
            <a:r>
              <a:rPr lang="ru-RU" sz="1400" dirty="0" smtClean="0"/>
              <a:t> </a:t>
            </a:r>
            <a:r>
              <a:rPr lang="ru-RU" sz="1400" dirty="0" err="1" smtClean="0"/>
              <a:t>періоду</a:t>
            </a:r>
            <a:r>
              <a:rPr lang="ru-RU" sz="1400" dirty="0" smtClean="0"/>
              <a:t> </a:t>
            </a:r>
            <a:r>
              <a:rPr lang="ru-RU" sz="1400" dirty="0" err="1" smtClean="0"/>
              <a:t>велася</a:t>
            </a:r>
            <a:r>
              <a:rPr lang="ru-RU" sz="1400" dirty="0" smtClean="0"/>
              <a:t> напружена </a:t>
            </a:r>
            <a:r>
              <a:rPr lang="ru-RU" sz="1400" dirty="0" err="1" smtClean="0"/>
              <a:t>підготовча</a:t>
            </a:r>
            <a:r>
              <a:rPr lang="ru-RU" sz="1400" dirty="0" smtClean="0"/>
              <a:t> робота. </a:t>
            </a:r>
            <a:r>
              <a:rPr lang="ru-RU" sz="1400" dirty="0" err="1" smtClean="0"/>
              <a:t>Проводилася</a:t>
            </a:r>
            <a:r>
              <a:rPr lang="ru-RU" sz="1400" dirty="0" smtClean="0"/>
              <a:t> </a:t>
            </a:r>
            <a:r>
              <a:rPr lang="ru-RU" sz="1400" dirty="0" err="1" smtClean="0"/>
              <a:t>також</a:t>
            </a:r>
            <a:r>
              <a:rPr lang="ru-RU" sz="1400" dirty="0" smtClean="0"/>
              <a:t> </a:t>
            </a:r>
            <a:r>
              <a:rPr lang="ru-RU" sz="1400" dirty="0" err="1" smtClean="0"/>
              <a:t>інтенсивна</a:t>
            </a:r>
            <a:r>
              <a:rPr lang="ru-RU" sz="1400" dirty="0" smtClean="0"/>
              <a:t> </a:t>
            </a:r>
            <a:r>
              <a:rPr lang="ru-RU" sz="1400" dirty="0" err="1" smtClean="0"/>
              <a:t>ідеологічна</a:t>
            </a:r>
            <a:r>
              <a:rPr lang="ru-RU" sz="1400" dirty="0" smtClean="0"/>
              <a:t> робота </a:t>
            </a:r>
            <a:r>
              <a:rPr lang="ru-RU" sz="1400" dirty="0" err="1" smtClean="0"/>
              <a:t>з</a:t>
            </a:r>
            <a:r>
              <a:rPr lang="ru-RU" sz="1400" dirty="0" smtClean="0"/>
              <a:t> </a:t>
            </a:r>
            <a:r>
              <a:rPr lang="ru-RU" sz="1400" dirty="0" err="1" smtClean="0"/>
              <a:t>підготовки</a:t>
            </a:r>
            <a:r>
              <a:rPr lang="ru-RU" sz="1400" dirty="0" smtClean="0"/>
              <a:t> </a:t>
            </a:r>
            <a:r>
              <a:rPr lang="ru-RU" sz="1400" dirty="0" err="1" smtClean="0"/>
              <a:t>кримчан</a:t>
            </a:r>
            <a:r>
              <a:rPr lang="ru-RU" sz="1400" dirty="0" smtClean="0"/>
              <a:t> до </a:t>
            </a:r>
            <a:r>
              <a:rPr lang="ru-RU" sz="1400" dirty="0" err="1" smtClean="0"/>
              <a:t>перемін</a:t>
            </a:r>
            <a:r>
              <a:rPr lang="ru-RU" sz="1400" dirty="0" smtClean="0"/>
              <a:t>.</a:t>
            </a:r>
          </a:p>
          <a:p>
            <a:r>
              <a:rPr lang="ru-RU" sz="1400" dirty="0" err="1" smtClean="0"/>
              <a:t>Сьогодні</a:t>
            </a:r>
            <a:r>
              <a:rPr lang="ru-RU" sz="1400" dirty="0" smtClean="0"/>
              <a:t> </a:t>
            </a:r>
            <a:r>
              <a:rPr lang="ru-RU" sz="1400" dirty="0" err="1" smtClean="0"/>
              <a:t>ніхто</a:t>
            </a:r>
            <a:r>
              <a:rPr lang="ru-RU" sz="1400" dirty="0" smtClean="0"/>
              <a:t> не </a:t>
            </a:r>
            <a:r>
              <a:rPr lang="ru-RU" sz="1400" dirty="0" err="1" smtClean="0"/>
              <a:t>повірить</a:t>
            </a:r>
            <a:r>
              <a:rPr lang="ru-RU" sz="1400" dirty="0" smtClean="0"/>
              <a:t> у те, </a:t>
            </a:r>
            <a:r>
              <a:rPr lang="ru-RU" sz="1400" dirty="0" err="1" smtClean="0"/>
              <a:t>що</a:t>
            </a:r>
            <a:r>
              <a:rPr lang="ru-RU" sz="1400" dirty="0" smtClean="0"/>
              <a:t> в </a:t>
            </a:r>
            <a:r>
              <a:rPr lang="ru-RU" sz="1400" dirty="0" err="1" smtClean="0"/>
              <a:t>Криму</a:t>
            </a:r>
            <a:r>
              <a:rPr lang="ru-RU" sz="1400" dirty="0" smtClean="0"/>
              <a:t> </a:t>
            </a:r>
            <a:r>
              <a:rPr lang="ru-RU" sz="1400" dirty="0" err="1" smtClean="0"/>
              <a:t>ще</a:t>
            </a:r>
            <a:r>
              <a:rPr lang="ru-RU" sz="1400" dirty="0" smtClean="0"/>
              <a:t> </a:t>
            </a:r>
            <a:r>
              <a:rPr lang="ru-RU" sz="1400" dirty="0" err="1" smtClean="0"/>
              <a:t>наприкінці</a:t>
            </a:r>
            <a:r>
              <a:rPr lang="ru-RU" sz="1400" dirty="0" smtClean="0"/>
              <a:t> 1953 року </a:t>
            </a:r>
            <a:r>
              <a:rPr lang="ru-RU" sz="1400" dirty="0" err="1" smtClean="0"/>
              <a:t>було</a:t>
            </a:r>
            <a:r>
              <a:rPr lang="ru-RU" sz="1400" dirty="0" smtClean="0"/>
              <a:t> </a:t>
            </a:r>
            <a:r>
              <a:rPr lang="ru-RU" sz="1400" dirty="0" err="1" smtClean="0"/>
              <a:t>лише</a:t>
            </a:r>
            <a:r>
              <a:rPr lang="ru-RU" sz="1400" dirty="0" smtClean="0"/>
              <a:t> 3 </a:t>
            </a:r>
            <a:r>
              <a:rPr lang="ru-RU" sz="1400" dirty="0" err="1" smtClean="0"/>
              <a:t>хлібних</a:t>
            </a:r>
            <a:r>
              <a:rPr lang="ru-RU" sz="1400" dirty="0" smtClean="0"/>
              <a:t> </a:t>
            </a:r>
            <a:r>
              <a:rPr lang="ru-RU" sz="1400" dirty="0" err="1" smtClean="0"/>
              <a:t>магазини</a:t>
            </a:r>
            <a:r>
              <a:rPr lang="ru-RU" sz="1400" dirty="0" smtClean="0"/>
              <a:t>, 18 - </a:t>
            </a:r>
            <a:r>
              <a:rPr lang="ru-RU" sz="1400" dirty="0" err="1" smtClean="0"/>
              <a:t>м'ясопродуктів</a:t>
            </a:r>
            <a:r>
              <a:rPr lang="ru-RU" sz="1400" dirty="0" smtClean="0"/>
              <a:t>, 8 - </a:t>
            </a:r>
            <a:r>
              <a:rPr lang="ru-RU" sz="1400" dirty="0" err="1" smtClean="0"/>
              <a:t>молочних</a:t>
            </a:r>
            <a:r>
              <a:rPr lang="ru-RU" sz="1400" dirty="0" smtClean="0"/>
              <a:t>, 2 - тканин, 9 - </a:t>
            </a:r>
            <a:r>
              <a:rPr lang="ru-RU" sz="1400" dirty="0" err="1" smtClean="0"/>
              <a:t>взуття</a:t>
            </a:r>
            <a:r>
              <a:rPr lang="ru-RU" sz="1400" dirty="0" smtClean="0"/>
              <a:t>, 5 - </a:t>
            </a:r>
            <a:r>
              <a:rPr lang="ru-RU" sz="1400" dirty="0" err="1" smtClean="0"/>
              <a:t>будівельних</a:t>
            </a:r>
            <a:r>
              <a:rPr lang="ru-RU" sz="1400" dirty="0" smtClean="0"/>
              <a:t> </a:t>
            </a:r>
            <a:r>
              <a:rPr lang="ru-RU" sz="1400" dirty="0" err="1" smtClean="0"/>
              <a:t>матеріалів</a:t>
            </a:r>
            <a:r>
              <a:rPr lang="ru-RU" sz="1400" dirty="0" smtClean="0"/>
              <a:t> та 28 - </a:t>
            </a:r>
            <a:r>
              <a:rPr lang="ru-RU" sz="1400" dirty="0" err="1" smtClean="0"/>
              <a:t>книжкових</a:t>
            </a:r>
            <a:r>
              <a:rPr lang="ru-RU" sz="1400" dirty="0" smtClean="0"/>
              <a:t> </a:t>
            </a:r>
            <a:r>
              <a:rPr lang="ru-RU" sz="1400" dirty="0" err="1" smtClean="0"/>
              <a:t>крамниць</a:t>
            </a:r>
            <a:r>
              <a:rPr lang="ru-RU" sz="1400" dirty="0" smtClean="0"/>
              <a:t>.</a:t>
            </a:r>
            <a:endParaRPr lang="ru-RU" sz="1400" dirty="0"/>
          </a:p>
        </p:txBody>
      </p:sp>
      <p:sp>
        <p:nvSpPr>
          <p:cNvPr id="9" name="Прямоугольник 8"/>
          <p:cNvSpPr/>
          <p:nvPr/>
        </p:nvSpPr>
        <p:spPr>
          <a:xfrm>
            <a:off x="0" y="2214554"/>
            <a:ext cx="2571736" cy="310854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z="1400" dirty="0" smtClean="0"/>
              <a:t>«</a:t>
            </a:r>
            <a:r>
              <a:rPr lang="ru-RU" sz="1400" dirty="0" err="1" smtClean="0"/>
              <a:t>Глибокої</a:t>
            </a:r>
            <a:r>
              <a:rPr lang="ru-RU" sz="1400" dirty="0" smtClean="0"/>
              <a:t> </a:t>
            </a:r>
            <a:r>
              <a:rPr lang="ru-RU" sz="1400" dirty="0" err="1" smtClean="0"/>
              <a:t>осені</a:t>
            </a:r>
            <a:r>
              <a:rPr lang="ru-RU" sz="1400" dirty="0" smtClean="0"/>
              <a:t> 1952 року в </a:t>
            </a:r>
            <a:r>
              <a:rPr lang="ru-RU" sz="1400" dirty="0" err="1" smtClean="0"/>
              <a:t>колгосп</a:t>
            </a:r>
            <a:r>
              <a:rPr lang="ru-RU" sz="1400" dirty="0" smtClean="0"/>
              <a:t> </a:t>
            </a:r>
            <a:r>
              <a:rPr lang="ru-RU" sz="1400" dirty="0" err="1" smtClean="0"/>
              <a:t>ім</a:t>
            </a:r>
            <a:r>
              <a:rPr lang="ru-RU" sz="1400" dirty="0" smtClean="0"/>
              <a:t>. </a:t>
            </a:r>
            <a:r>
              <a:rPr lang="ru-RU" sz="1400" dirty="0" err="1" smtClean="0"/>
              <a:t>Калініна</a:t>
            </a:r>
            <a:r>
              <a:rPr lang="ru-RU" sz="1400" dirty="0" smtClean="0"/>
              <a:t> </a:t>
            </a:r>
            <a:r>
              <a:rPr lang="ru-RU" sz="1400" dirty="0" err="1" smtClean="0"/>
              <a:t>Зуйського</a:t>
            </a:r>
            <a:r>
              <a:rPr lang="ru-RU" sz="1400" dirty="0" smtClean="0"/>
              <a:t> району </a:t>
            </a:r>
            <a:r>
              <a:rPr lang="ru-RU" sz="1400" b="1" u="sng" dirty="0" err="1" smtClean="0"/>
              <a:t>прибули</a:t>
            </a:r>
            <a:r>
              <a:rPr lang="ru-RU" sz="1400" b="1" u="sng" dirty="0" smtClean="0"/>
              <a:t> </a:t>
            </a:r>
            <a:r>
              <a:rPr lang="ru-RU" sz="1400" b="1" u="sng" dirty="0" err="1" smtClean="0"/>
              <a:t>переселенці</a:t>
            </a:r>
            <a:r>
              <a:rPr lang="ru-RU" sz="1400" b="1" u="sng" dirty="0" smtClean="0"/>
              <a:t>. </a:t>
            </a:r>
            <a:r>
              <a:rPr lang="ru-RU" sz="1400" b="1" u="sng" dirty="0" err="1" smtClean="0"/>
              <a:t>Їх</a:t>
            </a:r>
            <a:r>
              <a:rPr lang="ru-RU" sz="1400" b="1" u="sng" dirty="0" smtClean="0"/>
              <a:t> </a:t>
            </a:r>
            <a:r>
              <a:rPr lang="ru-RU" sz="1400" b="1" u="sng" dirty="0" err="1" smtClean="0"/>
              <a:t>було</a:t>
            </a:r>
            <a:r>
              <a:rPr lang="ru-RU" sz="1400" b="1" u="sng" dirty="0" smtClean="0"/>
              <a:t> 86 </a:t>
            </a:r>
            <a:r>
              <a:rPr lang="ru-RU" sz="1400" b="1" u="sng" dirty="0" err="1" smtClean="0"/>
              <a:t>сімей</a:t>
            </a:r>
            <a:r>
              <a:rPr lang="ru-RU" sz="1400" b="1" u="sng" dirty="0" smtClean="0"/>
              <a:t>, </a:t>
            </a:r>
            <a:r>
              <a:rPr lang="ru-RU" sz="1400" b="1" u="sng" dirty="0" err="1" smtClean="0"/>
              <a:t>всі</a:t>
            </a:r>
            <a:r>
              <a:rPr lang="ru-RU" sz="1400" b="1" u="sng" dirty="0" smtClean="0"/>
              <a:t> </a:t>
            </a:r>
            <a:r>
              <a:rPr lang="ru-RU" sz="1400" b="1" u="sng" dirty="0" err="1" smtClean="0"/>
              <a:t>з</a:t>
            </a:r>
            <a:r>
              <a:rPr lang="ru-RU" sz="1400" b="1" u="sng" dirty="0" smtClean="0"/>
              <a:t> </a:t>
            </a:r>
            <a:r>
              <a:rPr lang="ru-RU" sz="1400" b="1" u="sng" dirty="0" err="1" smtClean="0"/>
              <a:t>України</a:t>
            </a:r>
            <a:r>
              <a:rPr lang="ru-RU" sz="1400" b="1" u="sng" dirty="0" smtClean="0"/>
              <a:t>, </a:t>
            </a:r>
            <a:r>
              <a:rPr lang="ru-RU" sz="1400" b="1" u="sng" dirty="0" err="1" smtClean="0"/>
              <a:t>з</a:t>
            </a:r>
            <a:r>
              <a:rPr lang="ru-RU" sz="1400" b="1" u="sng" dirty="0" smtClean="0"/>
              <a:t> </a:t>
            </a:r>
            <a:r>
              <a:rPr lang="ru-RU" sz="1400" b="1" u="sng" dirty="0" err="1" smtClean="0"/>
              <a:t>Чернігівщини</a:t>
            </a:r>
            <a:r>
              <a:rPr lang="ru-RU" sz="1400" dirty="0" smtClean="0"/>
              <a:t>. </a:t>
            </a:r>
            <a:r>
              <a:rPr lang="ru-RU" sz="1400" dirty="0" err="1" smtClean="0"/>
              <a:t>Тривалий</a:t>
            </a:r>
            <a:r>
              <a:rPr lang="ru-RU" sz="1400" dirty="0" smtClean="0"/>
              <a:t> час у </a:t>
            </a:r>
            <a:r>
              <a:rPr lang="ru-RU" sz="1400" dirty="0" err="1" smtClean="0"/>
              <a:t>колгоспі</a:t>
            </a:r>
            <a:r>
              <a:rPr lang="ru-RU" sz="1400" dirty="0" smtClean="0"/>
              <a:t> не </a:t>
            </a:r>
            <a:r>
              <a:rPr lang="ru-RU" sz="1400" dirty="0" err="1" smtClean="0"/>
              <a:t>ладилося</a:t>
            </a:r>
            <a:r>
              <a:rPr lang="ru-RU" sz="1400" dirty="0" smtClean="0"/>
              <a:t> </a:t>
            </a:r>
            <a:r>
              <a:rPr lang="ru-RU" sz="1400" dirty="0" err="1" smtClean="0"/>
              <a:t>з</a:t>
            </a:r>
            <a:r>
              <a:rPr lang="ru-RU" sz="1400" dirty="0" smtClean="0"/>
              <a:t> </a:t>
            </a:r>
            <a:r>
              <a:rPr lang="ru-RU" sz="1400" dirty="0" err="1" smtClean="0"/>
              <a:t>тваринництвом</a:t>
            </a:r>
            <a:r>
              <a:rPr lang="ru-RU" sz="1400" dirty="0" smtClean="0"/>
              <a:t>. Для </a:t>
            </a:r>
            <a:r>
              <a:rPr lang="ru-RU" sz="1400" dirty="0" err="1" smtClean="0"/>
              <a:t>худоби</a:t>
            </a:r>
            <a:r>
              <a:rPr lang="ru-RU" sz="1400" dirty="0" smtClean="0"/>
              <a:t> не </a:t>
            </a:r>
            <a:r>
              <a:rPr lang="ru-RU" sz="1400" dirty="0" err="1" smtClean="0"/>
              <a:t>вистачало</a:t>
            </a:r>
            <a:r>
              <a:rPr lang="ru-RU" sz="1400" dirty="0" smtClean="0"/>
              <a:t> </a:t>
            </a:r>
            <a:r>
              <a:rPr lang="ru-RU" sz="1400" dirty="0" err="1" smtClean="0"/>
              <a:t>приміщень</a:t>
            </a:r>
            <a:r>
              <a:rPr lang="ru-RU" sz="1400" dirty="0" smtClean="0"/>
              <a:t>, </a:t>
            </a:r>
            <a:r>
              <a:rPr lang="ru-RU" sz="1400" dirty="0" err="1" smtClean="0"/>
              <a:t>кормів</a:t>
            </a:r>
            <a:r>
              <a:rPr lang="ru-RU" sz="1400" dirty="0" smtClean="0"/>
              <a:t>, на </a:t>
            </a:r>
            <a:r>
              <a:rPr lang="ru-RU" sz="1400" dirty="0" err="1" smtClean="0"/>
              <a:t>фермі</a:t>
            </a:r>
            <a:r>
              <a:rPr lang="ru-RU" sz="1400" dirty="0" smtClean="0"/>
              <a:t> </a:t>
            </a:r>
            <a:r>
              <a:rPr lang="ru-RU" sz="1400" dirty="0" err="1" smtClean="0"/>
              <a:t>дуже</a:t>
            </a:r>
            <a:r>
              <a:rPr lang="ru-RU" sz="1400" dirty="0" smtClean="0"/>
              <a:t> </a:t>
            </a:r>
            <a:r>
              <a:rPr lang="ru-RU" sz="1400" dirty="0" err="1" smtClean="0"/>
              <a:t>низькою</a:t>
            </a:r>
            <a:r>
              <a:rPr lang="ru-RU" sz="1400" dirty="0" smtClean="0"/>
              <a:t> </a:t>
            </a:r>
            <a:r>
              <a:rPr lang="ru-RU" sz="1400" dirty="0" err="1" smtClean="0"/>
              <a:t>була</a:t>
            </a:r>
            <a:r>
              <a:rPr lang="ru-RU" sz="1400" dirty="0" smtClean="0"/>
              <a:t> </a:t>
            </a:r>
            <a:r>
              <a:rPr lang="ru-RU" sz="1400" dirty="0" err="1" smtClean="0"/>
              <a:t>трудова</a:t>
            </a:r>
            <a:r>
              <a:rPr lang="ru-RU" sz="1400" dirty="0" smtClean="0"/>
              <a:t> </a:t>
            </a:r>
            <a:r>
              <a:rPr lang="ru-RU" sz="1400" dirty="0" err="1" smtClean="0"/>
              <a:t>дисципліна</a:t>
            </a:r>
            <a:r>
              <a:rPr lang="ru-RU" sz="1400" dirty="0" smtClean="0"/>
              <a:t>. </a:t>
            </a:r>
            <a:r>
              <a:rPr lang="ru-RU" sz="1400" dirty="0" err="1" smtClean="0"/>
              <a:t>Потрібно</a:t>
            </a:r>
            <a:r>
              <a:rPr lang="ru-RU" sz="1400" dirty="0" smtClean="0"/>
              <a:t> </a:t>
            </a:r>
            <a:r>
              <a:rPr lang="ru-RU" sz="1400" dirty="0" err="1" smtClean="0"/>
              <a:t>було</a:t>
            </a:r>
            <a:r>
              <a:rPr lang="ru-RU" sz="1400" dirty="0" smtClean="0"/>
              <a:t> </a:t>
            </a:r>
            <a:r>
              <a:rPr lang="ru-RU" sz="1400" dirty="0" err="1" smtClean="0"/>
              <a:t>вживати</a:t>
            </a:r>
            <a:r>
              <a:rPr lang="ru-RU" sz="1400" dirty="0" smtClean="0"/>
              <a:t> </a:t>
            </a:r>
            <a:r>
              <a:rPr lang="ru-RU" sz="1400" dirty="0" err="1" smtClean="0"/>
              <a:t>рішучих</a:t>
            </a:r>
            <a:r>
              <a:rPr lang="ru-RU" sz="1400" dirty="0" smtClean="0"/>
              <a:t> </a:t>
            </a:r>
            <a:r>
              <a:rPr lang="ru-RU" sz="1400" dirty="0" err="1" smtClean="0"/>
              <a:t>заходів</a:t>
            </a:r>
            <a:r>
              <a:rPr lang="ru-RU" sz="1400" dirty="0" smtClean="0"/>
              <a:t>» ("Крымская правда" 12 </a:t>
            </a:r>
            <a:r>
              <a:rPr lang="ru-RU" sz="1400" dirty="0" err="1" smtClean="0"/>
              <a:t>січня</a:t>
            </a:r>
            <a:r>
              <a:rPr lang="ru-RU" sz="1400" dirty="0" smtClean="0"/>
              <a:t> 1954 року)</a:t>
            </a:r>
            <a:endParaRPr lang="ru-RU"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4819" name="Picture 3"/>
          <p:cNvPicPr>
            <a:picLocks noChangeAspect="1" noChangeArrowheads="1"/>
          </p:cNvPicPr>
          <p:nvPr/>
        </p:nvPicPr>
        <p:blipFill>
          <a:blip r:embed="rId2"/>
          <a:srcRect/>
          <a:stretch>
            <a:fillRect/>
          </a:stretch>
        </p:blipFill>
        <p:spPr bwMode="auto">
          <a:xfrm>
            <a:off x="-1" y="0"/>
            <a:ext cx="8115317" cy="6715148"/>
          </a:xfrm>
          <a:prstGeom prst="rect">
            <a:avLst/>
          </a:prstGeom>
          <a:noFill/>
          <a:ln w="9525">
            <a:noFill/>
            <a:miter lim="800000"/>
            <a:headEnd/>
            <a:tailEnd/>
          </a:ln>
          <a:effectLst/>
        </p:spPr>
      </p:pic>
      <p:pic>
        <p:nvPicPr>
          <p:cNvPr id="7" name="Picture 2"/>
          <p:cNvPicPr>
            <a:picLocks noGrp="1" noChangeAspect="1" noChangeArrowheads="1"/>
          </p:cNvPicPr>
          <p:nvPr>
            <p:ph idx="1"/>
          </p:nvPr>
        </p:nvPicPr>
        <p:blipFill>
          <a:blip r:embed="rId3"/>
          <a:srcRect/>
          <a:stretch>
            <a:fillRect/>
          </a:stretch>
        </p:blipFill>
        <p:spPr bwMode="auto">
          <a:xfrm>
            <a:off x="5635308" y="4543395"/>
            <a:ext cx="3508692" cy="2314605"/>
          </a:xfrm>
          <a:prstGeom prst="rect">
            <a:avLst/>
          </a:prstGeom>
          <a:noFill/>
          <a:ln w="9525">
            <a:noFill/>
            <a:miter lim="800000"/>
            <a:headEnd/>
            <a:tailEnd/>
          </a:ln>
          <a:effectLst/>
        </p:spPr>
      </p:pic>
      <p:sp>
        <p:nvSpPr>
          <p:cNvPr id="11" name="Содержимое 6"/>
          <p:cNvSpPr txBox="1">
            <a:spLocks/>
          </p:cNvSpPr>
          <p:nvPr/>
        </p:nvSpPr>
        <p:spPr>
          <a:xfrm>
            <a:off x="4567998" y="0"/>
            <a:ext cx="4576002" cy="232371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Та не </a:t>
            </a:r>
            <a:r>
              <a:rPr kumimoji="0" lang="ru-RU" sz="20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однаково</a:t>
            </a: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мені</a:t>
            </a: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Як </a:t>
            </a:r>
            <a:r>
              <a:rPr kumimoji="0" lang="ru-RU" sz="20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Україну</a:t>
            </a: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злії</a:t>
            </a: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люде</a:t>
            </a:r>
          </a:p>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ru-RU" sz="20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Присплять</a:t>
            </a: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лукаві</a:t>
            </a: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і</a:t>
            </a:r>
            <a:r>
              <a:rPr kumimoji="0" lang="ru-RU" sz="20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в </a:t>
            </a:r>
            <a:r>
              <a:rPr kumimoji="0" lang="ru-RU" sz="20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огні</a:t>
            </a:r>
            <a:endPar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її</a:t>
            </a: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окраденую</a:t>
            </a: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збудять</a:t>
            </a: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Ох, не </a:t>
            </a:r>
            <a:r>
              <a:rPr kumimoji="0" lang="ru-RU" sz="20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однаково</a:t>
            </a: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мені</a:t>
            </a: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65760" marR="0" lvl="0" indent="-283464" algn="r" defTabSz="914400" rtl="0" eaLnBrk="1" fontAlgn="auto" latinLnBrk="0" hangingPunct="1">
              <a:lnSpc>
                <a:spcPct val="100000"/>
              </a:lnSpc>
              <a:spcBef>
                <a:spcPts val="600"/>
              </a:spcBef>
              <a:spcAft>
                <a:spcPts val="0"/>
              </a:spcAft>
              <a:buClr>
                <a:schemeClr val="accent1"/>
              </a:buClr>
              <a:buSzPct val="80000"/>
              <a:tabLst/>
              <a:defRPr/>
            </a:pPr>
            <a:r>
              <a:rPr lang="uk-UA" sz="2000" i="1" dirty="0" smtClean="0">
                <a:latin typeface="Times New Roman" pitchFamily="18" charset="0"/>
                <a:cs typeface="Times New Roman" pitchFamily="18" charset="0"/>
              </a:rPr>
              <a:t>Т. Г. Шевченко</a:t>
            </a:r>
            <a:endParaRPr kumimoji="0" lang="ru-RU" sz="20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Список використаної літератури:</a:t>
            </a:r>
            <a:endParaRPr lang="ru-RU" dirty="0"/>
          </a:p>
        </p:txBody>
      </p:sp>
      <p:sp>
        <p:nvSpPr>
          <p:cNvPr id="3" name="Содержимое 2"/>
          <p:cNvSpPr>
            <a:spLocks noGrp="1"/>
          </p:cNvSpPr>
          <p:nvPr>
            <p:ph idx="1"/>
          </p:nvPr>
        </p:nvSpPr>
        <p:spPr/>
        <p:txBody>
          <a:bodyPr>
            <a:normAutofit fontScale="40000" lnSpcReduction="20000"/>
          </a:bodyPr>
          <a:lstStyle/>
          <a:p>
            <a:pPr marL="596646" indent="-514350">
              <a:buFont typeface="+mj-lt"/>
              <a:buAutoNum type="arabicPeriod"/>
            </a:pPr>
            <a:r>
              <a:rPr lang="ru-RU" dirty="0" smtClean="0"/>
              <a:t> </a:t>
            </a:r>
            <a:r>
              <a:rPr lang="ru-RU" dirty="0" smtClean="0"/>
              <a:t>В</a:t>
            </a:r>
            <a:r>
              <a:rPr lang="ru-RU" dirty="0" smtClean="0"/>
              <a:t>. </a:t>
            </a:r>
            <a:r>
              <a:rPr lang="ru-RU" dirty="0" err="1" smtClean="0"/>
              <a:t>Анісов</a:t>
            </a:r>
            <a:r>
              <a:rPr lang="ru-RU" dirty="0" smtClean="0"/>
              <a:t>, Є. Середа. </a:t>
            </a:r>
            <a:r>
              <a:rPr lang="ru-RU" dirty="0" err="1" smtClean="0"/>
              <a:t>Літопис</a:t>
            </a:r>
            <a:r>
              <a:rPr lang="ru-RU" dirty="0" smtClean="0"/>
              <a:t> </a:t>
            </a:r>
            <a:r>
              <a:rPr lang="ru-RU" dirty="0" err="1" smtClean="0"/>
              <a:t>життя</a:t>
            </a:r>
            <a:r>
              <a:rPr lang="ru-RU" dirty="0" smtClean="0"/>
              <a:t> </a:t>
            </a:r>
            <a:r>
              <a:rPr lang="ru-RU" dirty="0" err="1" smtClean="0"/>
              <a:t>і</a:t>
            </a:r>
            <a:r>
              <a:rPr lang="ru-RU" dirty="0" smtClean="0"/>
              <a:t> </a:t>
            </a:r>
            <a:r>
              <a:rPr lang="ru-RU" dirty="0" err="1" smtClean="0"/>
              <a:t>творчості</a:t>
            </a:r>
            <a:r>
              <a:rPr lang="ru-RU" dirty="0" smtClean="0"/>
              <a:t> Т. Г. </a:t>
            </a:r>
            <a:r>
              <a:rPr lang="ru-RU" dirty="0" err="1" smtClean="0"/>
              <a:t>Шевченка</a:t>
            </a:r>
            <a:r>
              <a:rPr lang="ru-RU" dirty="0" smtClean="0"/>
              <a:t> / Вид. 2-е, </a:t>
            </a:r>
            <a:r>
              <a:rPr lang="ru-RU" dirty="0" err="1" smtClean="0"/>
              <a:t>доповн</a:t>
            </a:r>
            <a:r>
              <a:rPr lang="ru-RU" dirty="0" smtClean="0"/>
              <a:t>. — К.: </a:t>
            </a:r>
            <a:r>
              <a:rPr lang="ru-RU" dirty="0" err="1" smtClean="0"/>
              <a:t>Дніпро</a:t>
            </a:r>
            <a:r>
              <a:rPr lang="ru-RU" dirty="0" smtClean="0"/>
              <a:t>, 1976. — С. 103-213</a:t>
            </a:r>
          </a:p>
          <a:p>
            <a:pPr marL="596646" indent="-514350">
              <a:buFont typeface="+mj-lt"/>
              <a:buAutoNum type="arabicPeriod"/>
            </a:pPr>
            <a:r>
              <a:rPr lang="ru-RU" dirty="0" smtClean="0"/>
              <a:t>Барабаш Ю. Тарас Шевченко: </a:t>
            </a:r>
            <a:r>
              <a:rPr lang="ru-RU" dirty="0" err="1" smtClean="0"/>
              <a:t>імператив</a:t>
            </a:r>
            <a:r>
              <a:rPr lang="ru-RU" dirty="0" smtClean="0"/>
              <a:t> </a:t>
            </a:r>
            <a:r>
              <a:rPr lang="ru-RU" dirty="0" err="1" smtClean="0"/>
              <a:t>України</a:t>
            </a:r>
            <a:r>
              <a:rPr lang="ru-RU" dirty="0" smtClean="0"/>
              <a:t>. </a:t>
            </a:r>
            <a:r>
              <a:rPr lang="ru-RU" dirty="0" err="1" smtClean="0"/>
              <a:t>Історіо</a:t>
            </a:r>
            <a:r>
              <a:rPr lang="ru-RU" dirty="0" smtClean="0"/>
              <a:t>- </a:t>
            </a:r>
            <a:r>
              <a:rPr lang="ru-RU" dirty="0" err="1" smtClean="0"/>
              <a:t>й</a:t>
            </a:r>
            <a:r>
              <a:rPr lang="ru-RU" dirty="0" smtClean="0"/>
              <a:t> </a:t>
            </a:r>
            <a:r>
              <a:rPr lang="ru-RU" dirty="0" err="1" smtClean="0"/>
              <a:t>націософська</a:t>
            </a:r>
            <a:r>
              <a:rPr lang="ru-RU" dirty="0" smtClean="0"/>
              <a:t> парадигма. – К., 2004.</a:t>
            </a:r>
          </a:p>
          <a:p>
            <a:pPr marL="596646" indent="-514350">
              <a:buFont typeface="+mj-lt"/>
              <a:buAutoNum type="arabicPeriod"/>
            </a:pPr>
            <a:r>
              <a:rPr lang="ru-RU" dirty="0" smtClean="0"/>
              <a:t> </a:t>
            </a:r>
            <a:r>
              <a:rPr lang="ru-RU" dirty="0" err="1" smtClean="0"/>
              <a:t>Брижицька</a:t>
            </a:r>
            <a:r>
              <a:rPr lang="ru-RU" dirty="0" smtClean="0"/>
              <a:t> С. Тарас Шевченко: “Все </a:t>
            </a:r>
            <a:r>
              <a:rPr lang="ru-RU" dirty="0" err="1" smtClean="0"/>
              <a:t>йде</a:t>
            </a:r>
            <a:r>
              <a:rPr lang="ru-RU" dirty="0" smtClean="0"/>
              <a:t>, </a:t>
            </a:r>
            <a:r>
              <a:rPr lang="ru-RU" dirty="0" err="1" smtClean="0"/>
              <a:t>все</a:t>
            </a:r>
            <a:r>
              <a:rPr lang="ru-RU" dirty="0" smtClean="0"/>
              <a:t> </a:t>
            </a:r>
            <a:r>
              <a:rPr lang="ru-RU" dirty="0" err="1" smtClean="0"/>
              <a:t>минає</a:t>
            </a:r>
            <a:r>
              <a:rPr lang="ru-RU" dirty="0" smtClean="0"/>
              <a:t>, — </a:t>
            </a:r>
            <a:r>
              <a:rPr lang="ru-RU" dirty="0" err="1" smtClean="0"/>
              <a:t>і</a:t>
            </a:r>
            <a:r>
              <a:rPr lang="ru-RU" dirty="0" smtClean="0"/>
              <a:t> краю </a:t>
            </a:r>
            <a:r>
              <a:rPr lang="ru-RU" dirty="0" err="1" smtClean="0"/>
              <a:t>немає</a:t>
            </a:r>
            <a:r>
              <a:rPr lang="ru-RU" dirty="0" smtClean="0"/>
              <a:t>” // </a:t>
            </a:r>
            <a:r>
              <a:rPr lang="ru-RU" dirty="0" err="1" smtClean="0"/>
              <a:t>Українознавство</a:t>
            </a:r>
            <a:r>
              <a:rPr lang="ru-RU" dirty="0" smtClean="0"/>
              <a:t>—2001: </a:t>
            </a:r>
            <a:r>
              <a:rPr lang="ru-RU" dirty="0" err="1" smtClean="0"/>
              <a:t>Календар-щорічник</a:t>
            </a:r>
            <a:r>
              <a:rPr lang="ru-RU" dirty="0" smtClean="0"/>
              <a:t>. — К.: </a:t>
            </a:r>
            <a:r>
              <a:rPr lang="ru-RU" dirty="0" err="1" smtClean="0"/>
              <a:t>Українська</a:t>
            </a:r>
            <a:r>
              <a:rPr lang="ru-RU" dirty="0" smtClean="0"/>
              <a:t> </a:t>
            </a:r>
            <a:r>
              <a:rPr lang="ru-RU" dirty="0" err="1" smtClean="0"/>
              <a:t>Видавнича</a:t>
            </a:r>
            <a:r>
              <a:rPr lang="ru-RU" dirty="0" smtClean="0"/>
              <a:t> </a:t>
            </a:r>
            <a:r>
              <a:rPr lang="ru-RU" dirty="0" err="1" smtClean="0"/>
              <a:t>Спілка</a:t>
            </a:r>
            <a:r>
              <a:rPr lang="ru-RU" dirty="0" smtClean="0"/>
              <a:t>, 2000. — С.141-145.</a:t>
            </a:r>
          </a:p>
          <a:p>
            <a:pPr marL="596646" indent="-514350">
              <a:buFont typeface="+mj-lt"/>
              <a:buAutoNum type="arabicPeriod"/>
            </a:pPr>
            <a:r>
              <a:rPr lang="uk-UA" dirty="0" err="1" smtClean="0"/>
              <a:t>Вольвач</a:t>
            </a:r>
            <a:r>
              <a:rPr lang="uk-UA" dirty="0" smtClean="0"/>
              <a:t> П. 60 років разом </a:t>
            </a:r>
            <a:r>
              <a:rPr lang="en-US" dirty="0" smtClean="0"/>
              <a:t>//</a:t>
            </a:r>
            <a:r>
              <a:rPr lang="uk-UA" dirty="0" smtClean="0"/>
              <a:t> Українська правда. – 2014. – 30 березня.</a:t>
            </a:r>
            <a:endParaRPr lang="en-US" dirty="0" smtClean="0"/>
          </a:p>
          <a:p>
            <a:pPr marL="596646" indent="-514350">
              <a:buFont typeface="+mj-lt"/>
              <a:buAutoNum type="arabicPeriod"/>
            </a:pPr>
            <a:r>
              <a:rPr lang="uk-UA" dirty="0" err="1" smtClean="0"/>
              <a:t>Грабович</a:t>
            </a:r>
            <a:r>
              <a:rPr lang="uk-UA" dirty="0" smtClean="0"/>
              <a:t> Г. Шевченко як міфотворець</a:t>
            </a:r>
            <a:r>
              <a:rPr lang="en-US" dirty="0" smtClean="0"/>
              <a:t> / </a:t>
            </a:r>
            <a:r>
              <a:rPr lang="uk-UA" dirty="0" smtClean="0"/>
              <a:t>Григорій </a:t>
            </a:r>
            <a:r>
              <a:rPr lang="uk-UA" dirty="0" err="1" smtClean="0"/>
              <a:t>Грабович</a:t>
            </a:r>
            <a:r>
              <a:rPr lang="uk-UA" dirty="0" smtClean="0"/>
              <a:t>. – К.: </a:t>
            </a:r>
            <a:r>
              <a:rPr lang="uk-UA" dirty="0" err="1" smtClean="0"/>
              <a:t>“Критика”</a:t>
            </a:r>
            <a:r>
              <a:rPr lang="uk-UA" dirty="0" smtClean="0"/>
              <a:t>, 1998.</a:t>
            </a:r>
            <a:r>
              <a:rPr lang="en-US" dirty="0" smtClean="0"/>
              <a:t> </a:t>
            </a:r>
            <a:endParaRPr lang="uk-UA" dirty="0" smtClean="0"/>
          </a:p>
          <a:p>
            <a:pPr marL="596646" indent="-514350">
              <a:buFont typeface="+mj-lt"/>
              <a:buAutoNum type="arabicPeriod"/>
            </a:pPr>
            <a:r>
              <a:rPr lang="uk-UA" dirty="0" smtClean="0"/>
              <a:t>Гунчак Т. Пророка не чують на своїй землі </a:t>
            </a:r>
            <a:r>
              <a:rPr lang="en-US" dirty="0" smtClean="0"/>
              <a:t>/</a:t>
            </a:r>
            <a:r>
              <a:rPr lang="ru-RU" dirty="0" smtClean="0"/>
              <a:t> Тарас </a:t>
            </a:r>
            <a:r>
              <a:rPr lang="ru-RU" dirty="0" err="1" smtClean="0"/>
              <a:t>Гунчак</a:t>
            </a:r>
            <a:r>
              <a:rPr lang="ru-RU" dirty="0" smtClean="0"/>
              <a:t> </a:t>
            </a:r>
            <a:r>
              <a:rPr lang="en-US" dirty="0" smtClean="0"/>
              <a:t>/ </a:t>
            </a:r>
            <a:r>
              <a:rPr lang="uk-UA" dirty="0" smtClean="0"/>
              <a:t>Україна </a:t>
            </a:r>
            <a:r>
              <a:rPr lang="en-US" dirty="0" smtClean="0"/>
              <a:t>Incognita / </a:t>
            </a:r>
            <a:r>
              <a:rPr lang="uk-UA" dirty="0" smtClean="0"/>
              <a:t> За </a:t>
            </a:r>
            <a:r>
              <a:rPr lang="uk-UA" dirty="0" err="1" smtClean="0"/>
              <a:t>заг</a:t>
            </a:r>
            <a:r>
              <a:rPr lang="uk-UA" dirty="0" smtClean="0"/>
              <a:t>. ред. Л. </a:t>
            </a:r>
            <a:r>
              <a:rPr lang="uk-UA" dirty="0" err="1" smtClean="0"/>
              <a:t>Івшиної</a:t>
            </a:r>
            <a:r>
              <a:rPr lang="uk-UA" dirty="0" smtClean="0"/>
              <a:t>. – К.: Факт, 2002. – 400 с. – С. 169-173.</a:t>
            </a:r>
          </a:p>
          <a:p>
            <a:pPr marL="596646" indent="-514350">
              <a:buFont typeface="+mj-lt"/>
              <a:buAutoNum type="arabicPeriod"/>
            </a:pPr>
            <a:r>
              <a:rPr lang="ru-RU" dirty="0" smtClean="0"/>
              <a:t> </a:t>
            </a:r>
            <a:r>
              <a:rPr lang="ru-RU" dirty="0" err="1" smtClean="0"/>
              <a:t>Демчук</a:t>
            </a:r>
            <a:r>
              <a:rPr lang="ru-RU" dirty="0" smtClean="0"/>
              <a:t> Н.Р.Пейзаж як </a:t>
            </a:r>
            <a:r>
              <a:rPr lang="ru-RU" dirty="0" err="1" smtClean="0"/>
              <a:t>засіб</a:t>
            </a:r>
            <a:r>
              <a:rPr lang="ru-RU" dirty="0" smtClean="0"/>
              <a:t> </a:t>
            </a:r>
            <a:r>
              <a:rPr lang="ru-RU" dirty="0" err="1" smtClean="0"/>
              <a:t>психологічного</a:t>
            </a:r>
            <a:r>
              <a:rPr lang="ru-RU" dirty="0" smtClean="0"/>
              <a:t> </a:t>
            </a:r>
            <a:r>
              <a:rPr lang="ru-RU" dirty="0" err="1" smtClean="0"/>
              <a:t>аналізу</a:t>
            </a:r>
            <a:r>
              <a:rPr lang="ru-RU" dirty="0" smtClean="0"/>
              <a:t> образу у </a:t>
            </a:r>
            <a:r>
              <a:rPr lang="ru-RU" dirty="0" err="1" smtClean="0"/>
              <a:t>повістях</a:t>
            </a:r>
            <a:r>
              <a:rPr lang="ru-RU" dirty="0" smtClean="0"/>
              <a:t> </a:t>
            </a:r>
            <a:r>
              <a:rPr lang="ru-RU" dirty="0" err="1" smtClean="0"/>
              <a:t>Т.Шевченка</a:t>
            </a:r>
            <a:r>
              <a:rPr lang="ru-RU" dirty="0" smtClean="0"/>
              <a:t> “Варнак” та “Наймичка” // </a:t>
            </a:r>
            <a:r>
              <a:rPr lang="ru-RU" dirty="0" err="1" smtClean="0"/>
              <a:t>Збірник</a:t>
            </a:r>
            <a:r>
              <a:rPr lang="ru-RU" dirty="0" smtClean="0"/>
              <a:t> </a:t>
            </a:r>
            <a:r>
              <a:rPr lang="ru-RU" dirty="0" err="1" smtClean="0"/>
              <a:t>матеріалів</a:t>
            </a:r>
            <a:r>
              <a:rPr lang="ru-RU" dirty="0" smtClean="0"/>
              <a:t> </a:t>
            </a:r>
            <a:r>
              <a:rPr lang="ru-RU" dirty="0" err="1" smtClean="0"/>
              <a:t>і</a:t>
            </a:r>
            <a:r>
              <a:rPr lang="ru-RU" dirty="0" smtClean="0"/>
              <a:t> тез </a:t>
            </a:r>
            <a:r>
              <a:rPr lang="ru-RU" dirty="0" err="1" smtClean="0"/>
              <a:t>міжнародної</a:t>
            </a:r>
            <a:r>
              <a:rPr lang="ru-RU" dirty="0" smtClean="0"/>
              <a:t> </a:t>
            </a:r>
            <a:r>
              <a:rPr lang="ru-RU" dirty="0" err="1" smtClean="0"/>
              <a:t>наукової</a:t>
            </a:r>
            <a:r>
              <a:rPr lang="ru-RU" dirty="0" smtClean="0"/>
              <a:t> </a:t>
            </a:r>
            <a:r>
              <a:rPr lang="ru-RU" dirty="0" err="1" smtClean="0"/>
              <a:t>конференції</a:t>
            </a:r>
            <a:r>
              <a:rPr lang="ru-RU" dirty="0" smtClean="0"/>
              <a:t> “Тарас Шевченко </a:t>
            </a:r>
            <a:r>
              <a:rPr lang="ru-RU" dirty="0" err="1" smtClean="0"/>
              <a:t>і</a:t>
            </a:r>
            <a:r>
              <a:rPr lang="ru-RU" dirty="0" smtClean="0"/>
              <a:t> </a:t>
            </a:r>
            <a:r>
              <a:rPr lang="ru-RU" dirty="0" err="1" smtClean="0"/>
              <a:t>сучасність</a:t>
            </a:r>
            <a:r>
              <a:rPr lang="ru-RU" dirty="0" smtClean="0"/>
              <a:t>”. – </a:t>
            </a:r>
            <a:r>
              <a:rPr lang="ru-RU" dirty="0" err="1" smtClean="0"/>
              <a:t>Рівне</a:t>
            </a:r>
            <a:r>
              <a:rPr lang="ru-RU" dirty="0" smtClean="0"/>
              <a:t>, 21 </a:t>
            </a:r>
            <a:r>
              <a:rPr lang="ru-RU" dirty="0" err="1" smtClean="0"/>
              <a:t>травня</a:t>
            </a:r>
            <a:r>
              <a:rPr lang="ru-RU" dirty="0" smtClean="0"/>
              <a:t> 1996 . – С. 82 – 86.</a:t>
            </a:r>
          </a:p>
          <a:p>
            <a:pPr marL="596646" indent="-514350">
              <a:buFont typeface="+mj-lt"/>
              <a:buAutoNum type="arabicPeriod"/>
            </a:pPr>
            <a:r>
              <a:rPr lang="uk-UA" dirty="0" smtClean="0"/>
              <a:t>Зарудний Є. Пророк і цар </a:t>
            </a:r>
            <a:r>
              <a:rPr lang="en-US" dirty="0" smtClean="0"/>
              <a:t>/</a:t>
            </a:r>
            <a:r>
              <a:rPr lang="ru-RU" dirty="0" smtClean="0"/>
              <a:t> </a:t>
            </a:r>
            <a:r>
              <a:rPr lang="ru-RU" dirty="0" err="1" smtClean="0"/>
              <a:t>Євген</a:t>
            </a:r>
            <a:r>
              <a:rPr lang="ru-RU" dirty="0" smtClean="0"/>
              <a:t> </a:t>
            </a:r>
            <a:r>
              <a:rPr lang="ru-RU" dirty="0" err="1" smtClean="0"/>
              <a:t>Зарудний</a:t>
            </a:r>
            <a:r>
              <a:rPr lang="en-US" dirty="0" smtClean="0"/>
              <a:t>/ </a:t>
            </a:r>
            <a:r>
              <a:rPr lang="uk-UA" dirty="0" smtClean="0"/>
              <a:t>Дві Русі </a:t>
            </a:r>
            <a:r>
              <a:rPr lang="en-US" dirty="0" smtClean="0"/>
              <a:t>/ </a:t>
            </a:r>
            <a:r>
              <a:rPr lang="uk-UA" dirty="0" smtClean="0"/>
              <a:t> За </a:t>
            </a:r>
            <a:r>
              <a:rPr lang="uk-UA" dirty="0" err="1" smtClean="0"/>
              <a:t>заг</a:t>
            </a:r>
            <a:r>
              <a:rPr lang="uk-UA" dirty="0" smtClean="0"/>
              <a:t>. ред. Л. </a:t>
            </a:r>
            <a:r>
              <a:rPr lang="uk-UA" dirty="0" err="1" smtClean="0"/>
              <a:t>Івшиної</a:t>
            </a:r>
            <a:r>
              <a:rPr lang="uk-UA" dirty="0" smtClean="0"/>
              <a:t>. – К.: Факт, 2003. – 496 с. – С. 173-176.</a:t>
            </a:r>
            <a:endParaRPr lang="ru-RU" dirty="0" smtClean="0"/>
          </a:p>
          <a:p>
            <a:pPr marL="596646" indent="-514350">
              <a:buFont typeface="+mj-lt"/>
              <a:buAutoNum type="arabicPeriod"/>
            </a:pPr>
            <a:r>
              <a:rPr lang="uk-UA" dirty="0" smtClean="0"/>
              <a:t>Стріха  М. Шевченкове море, якого більше немає. </a:t>
            </a:r>
            <a:r>
              <a:rPr lang="en-US" b="1" u="sng" dirty="0" smtClean="0">
                <a:hlinkClick r:id="rId2"/>
              </a:rPr>
              <a:t>http://www.umoloda.kiev.ua/number/186/204/6491/</a:t>
            </a:r>
            <a:endParaRPr lang="uk-UA" b="1" u="sng" dirty="0" smtClean="0"/>
          </a:p>
          <a:p>
            <a:pPr marL="596646" indent="-514350">
              <a:buFont typeface="+mj-lt"/>
              <a:buAutoNum type="arabicPeriod"/>
            </a:pPr>
            <a:r>
              <a:rPr lang="uk-UA" dirty="0" err="1" smtClean="0"/>
              <a:t>Сюндюков</a:t>
            </a:r>
            <a:r>
              <a:rPr lang="uk-UA" dirty="0" smtClean="0"/>
              <a:t> І. </a:t>
            </a:r>
            <a:r>
              <a:rPr lang="uk-UA" dirty="0" err="1" smtClean="0"/>
              <a:t>“Всевидящеє</a:t>
            </a:r>
            <a:r>
              <a:rPr lang="uk-UA" dirty="0" smtClean="0"/>
              <a:t> </a:t>
            </a:r>
            <a:r>
              <a:rPr lang="uk-UA" dirty="0" err="1" smtClean="0"/>
              <a:t>око”</a:t>
            </a:r>
            <a:r>
              <a:rPr lang="uk-UA" dirty="0" smtClean="0"/>
              <a:t>, або Бог Шевченка </a:t>
            </a:r>
            <a:r>
              <a:rPr lang="en-US" dirty="0" smtClean="0"/>
              <a:t>/</a:t>
            </a:r>
            <a:r>
              <a:rPr lang="ru-RU" dirty="0" smtClean="0"/>
              <a:t> </a:t>
            </a:r>
            <a:r>
              <a:rPr lang="ru-RU" dirty="0" err="1" smtClean="0"/>
              <a:t>Ігор</a:t>
            </a:r>
            <a:r>
              <a:rPr lang="ru-RU" dirty="0" smtClean="0"/>
              <a:t> </a:t>
            </a:r>
            <a:r>
              <a:rPr lang="ru-RU" dirty="0" err="1" smtClean="0"/>
              <a:t>Сюндюков</a:t>
            </a:r>
            <a:r>
              <a:rPr lang="en-US" dirty="0" smtClean="0"/>
              <a:t>/ </a:t>
            </a:r>
            <a:r>
              <a:rPr lang="uk-UA" dirty="0" smtClean="0"/>
              <a:t>Україна </a:t>
            </a:r>
            <a:r>
              <a:rPr lang="en-US" dirty="0" smtClean="0"/>
              <a:t>Incognita / </a:t>
            </a:r>
            <a:r>
              <a:rPr lang="uk-UA" dirty="0" smtClean="0"/>
              <a:t> За </a:t>
            </a:r>
            <a:r>
              <a:rPr lang="uk-UA" dirty="0" err="1" smtClean="0"/>
              <a:t>заг</a:t>
            </a:r>
            <a:r>
              <a:rPr lang="uk-UA" dirty="0" smtClean="0"/>
              <a:t>. ред. Л. </a:t>
            </a:r>
            <a:r>
              <a:rPr lang="uk-UA" dirty="0" err="1" smtClean="0"/>
              <a:t>Івшиної</a:t>
            </a:r>
            <a:r>
              <a:rPr lang="uk-UA" dirty="0" smtClean="0"/>
              <a:t>. – К.: Факт, 2002. – 400 с. – С. 173-177.</a:t>
            </a:r>
          </a:p>
          <a:p>
            <a:pPr marL="596646" indent="-514350">
              <a:buFont typeface="+mj-lt"/>
              <a:buAutoNum type="arabicPeriod"/>
            </a:pPr>
            <a:r>
              <a:rPr lang="uk-UA" dirty="0" err="1" smtClean="0"/>
              <a:t>Сюндюков</a:t>
            </a:r>
            <a:r>
              <a:rPr lang="uk-UA" dirty="0" smtClean="0"/>
              <a:t> І. </a:t>
            </a:r>
            <a:r>
              <a:rPr lang="uk-UA" dirty="0" err="1" smtClean="0"/>
              <a:t>“Воля</a:t>
            </a:r>
            <a:r>
              <a:rPr lang="uk-UA" dirty="0" smtClean="0"/>
              <a:t> </a:t>
            </a:r>
            <a:r>
              <a:rPr lang="uk-UA" dirty="0" err="1" smtClean="0"/>
              <a:t>святая”</a:t>
            </a:r>
            <a:r>
              <a:rPr lang="uk-UA" dirty="0" smtClean="0"/>
              <a:t> </a:t>
            </a:r>
            <a:r>
              <a:rPr lang="en-US" dirty="0" smtClean="0"/>
              <a:t>/</a:t>
            </a:r>
            <a:r>
              <a:rPr lang="ru-RU" dirty="0" smtClean="0"/>
              <a:t> </a:t>
            </a:r>
            <a:r>
              <a:rPr lang="ru-RU" dirty="0" err="1" smtClean="0"/>
              <a:t>Ігор</a:t>
            </a:r>
            <a:r>
              <a:rPr lang="ru-RU" dirty="0" smtClean="0"/>
              <a:t> </a:t>
            </a:r>
            <a:r>
              <a:rPr lang="ru-RU" dirty="0" err="1" smtClean="0"/>
              <a:t>Сюндюков</a:t>
            </a:r>
            <a:r>
              <a:rPr lang="en-US" dirty="0" smtClean="0"/>
              <a:t>/ </a:t>
            </a:r>
            <a:r>
              <a:rPr lang="uk-UA" dirty="0" smtClean="0"/>
              <a:t>Дві Русі </a:t>
            </a:r>
            <a:r>
              <a:rPr lang="en-US" dirty="0" smtClean="0"/>
              <a:t>/ </a:t>
            </a:r>
            <a:r>
              <a:rPr lang="uk-UA" dirty="0" smtClean="0"/>
              <a:t> За </a:t>
            </a:r>
            <a:r>
              <a:rPr lang="uk-UA" dirty="0" err="1" smtClean="0"/>
              <a:t>заг</a:t>
            </a:r>
            <a:r>
              <a:rPr lang="uk-UA" dirty="0" smtClean="0"/>
              <a:t>. ред. Л. </a:t>
            </a:r>
            <a:r>
              <a:rPr lang="uk-UA" dirty="0" err="1" smtClean="0"/>
              <a:t>Івшиної</a:t>
            </a:r>
            <a:r>
              <a:rPr lang="uk-UA" dirty="0" smtClean="0"/>
              <a:t>. – К.: Факт, 2003. – 496 с. – С. 177-181.</a:t>
            </a:r>
          </a:p>
          <a:p>
            <a:pPr marL="596646" indent="-514350">
              <a:buFont typeface="+mj-lt"/>
              <a:buAutoNum type="arabicPeriod"/>
            </a:pPr>
            <a:r>
              <a:rPr lang="ru-RU" dirty="0" smtClean="0"/>
              <a:t> Т.Шевченко. Твори у </a:t>
            </a:r>
            <a:r>
              <a:rPr lang="ru-RU" dirty="0" err="1" smtClean="0"/>
              <a:t>п’яти</a:t>
            </a:r>
            <a:r>
              <a:rPr lang="ru-RU" dirty="0" smtClean="0"/>
              <a:t> томах. Т.2 – </a:t>
            </a:r>
            <a:r>
              <a:rPr lang="ru-RU" dirty="0" err="1" smtClean="0"/>
              <a:t>К.:Дніпро</a:t>
            </a:r>
            <a:r>
              <a:rPr lang="ru-RU" dirty="0" smtClean="0"/>
              <a:t>, 1970.– 416с.</a:t>
            </a:r>
          </a:p>
          <a:p>
            <a:pPr>
              <a:buNone/>
            </a:pP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Актуальність проекту</a:t>
            </a:r>
            <a:endParaRPr lang="ru-RU" dirty="0"/>
          </a:p>
        </p:txBody>
      </p:sp>
      <p:sp>
        <p:nvSpPr>
          <p:cNvPr id="3" name="Содержимое 2"/>
          <p:cNvSpPr>
            <a:spLocks noGrp="1"/>
          </p:cNvSpPr>
          <p:nvPr>
            <p:ph idx="1"/>
          </p:nvPr>
        </p:nvSpPr>
        <p:spPr/>
        <p:txBody>
          <a:bodyPr>
            <a:normAutofit fontScale="70000" lnSpcReduction="20000"/>
          </a:bodyPr>
          <a:lstStyle/>
          <a:p>
            <a:pPr lvl="0"/>
            <a:r>
              <a:rPr lang="ru-RU" dirty="0" err="1" smtClean="0"/>
              <a:t>Назву</a:t>
            </a:r>
            <a:r>
              <a:rPr lang="ru-RU" dirty="0" smtClean="0"/>
              <a:t> «</a:t>
            </a:r>
            <a:r>
              <a:rPr lang="ru-RU" dirty="0" err="1" smtClean="0"/>
              <a:t>Кос-Арал</a:t>
            </a:r>
            <a:r>
              <a:rPr lang="ru-RU" dirty="0" smtClean="0"/>
              <a:t>» </a:t>
            </a:r>
            <a:r>
              <a:rPr lang="ru-RU" dirty="0" err="1" smtClean="0"/>
              <a:t>знає</a:t>
            </a:r>
            <a:r>
              <a:rPr lang="ru-RU" dirty="0" smtClean="0"/>
              <a:t> </a:t>
            </a:r>
            <a:r>
              <a:rPr lang="ru-RU" dirty="0" err="1" smtClean="0"/>
              <a:t>кожен</a:t>
            </a:r>
            <a:r>
              <a:rPr lang="ru-RU" dirty="0" smtClean="0"/>
              <a:t> </a:t>
            </a:r>
            <a:r>
              <a:rPr lang="ru-RU" dirty="0" err="1" smtClean="0"/>
              <a:t>українець</a:t>
            </a:r>
            <a:r>
              <a:rPr lang="ru-RU" dirty="0" smtClean="0"/>
              <a:t>, </a:t>
            </a:r>
            <a:r>
              <a:rPr lang="ru-RU" dirty="0" err="1" smtClean="0"/>
              <a:t>який</a:t>
            </a:r>
            <a:r>
              <a:rPr lang="ru-RU" dirty="0" smtClean="0"/>
              <a:t> </a:t>
            </a:r>
            <a:r>
              <a:rPr lang="ru-RU" dirty="0" err="1" smtClean="0"/>
              <a:t>навчався</a:t>
            </a:r>
            <a:r>
              <a:rPr lang="ru-RU" dirty="0" smtClean="0"/>
              <a:t> в </a:t>
            </a:r>
            <a:r>
              <a:rPr lang="ru-RU" dirty="0" err="1" smtClean="0"/>
              <a:t>середній</a:t>
            </a:r>
            <a:r>
              <a:rPr lang="ru-RU" dirty="0" smtClean="0"/>
              <a:t> </a:t>
            </a:r>
            <a:r>
              <a:rPr lang="ru-RU" dirty="0" err="1" smtClean="0"/>
              <a:t>школі</a:t>
            </a:r>
            <a:r>
              <a:rPr lang="ru-RU" dirty="0" smtClean="0"/>
              <a:t>. Але далеко не </a:t>
            </a:r>
            <a:r>
              <a:rPr lang="ru-RU" dirty="0" err="1" smtClean="0"/>
              <a:t>кожен</a:t>
            </a:r>
            <a:r>
              <a:rPr lang="ru-RU" dirty="0" smtClean="0"/>
              <a:t> </a:t>
            </a:r>
            <a:r>
              <a:rPr lang="ru-RU" dirty="0" err="1" smtClean="0"/>
              <a:t>знає</a:t>
            </a:r>
            <a:r>
              <a:rPr lang="ru-RU" dirty="0" smtClean="0"/>
              <a:t>, </a:t>
            </a:r>
            <a:r>
              <a:rPr lang="ru-RU" dirty="0" err="1" smtClean="0"/>
              <a:t>що</a:t>
            </a:r>
            <a:r>
              <a:rPr lang="ru-RU" dirty="0" smtClean="0"/>
              <a:t> </a:t>
            </a:r>
            <a:r>
              <a:rPr lang="ru-RU" dirty="0" err="1" smtClean="0"/>
              <a:t>цей</a:t>
            </a:r>
            <a:r>
              <a:rPr lang="ru-RU" dirty="0" smtClean="0"/>
              <a:t> </a:t>
            </a:r>
            <a:r>
              <a:rPr lang="ru-RU" dirty="0" err="1" smtClean="0"/>
              <a:t>острів</a:t>
            </a:r>
            <a:r>
              <a:rPr lang="ru-RU" dirty="0" smtClean="0"/>
              <a:t> </a:t>
            </a:r>
            <a:r>
              <a:rPr lang="ru-RU" dirty="0" err="1" smtClean="0"/>
              <a:t>зник</a:t>
            </a:r>
            <a:r>
              <a:rPr lang="ru-RU" dirty="0" smtClean="0"/>
              <a:t>, злившись </a:t>
            </a:r>
            <a:r>
              <a:rPr lang="ru-RU" dirty="0" err="1" smtClean="0"/>
              <a:t>із</a:t>
            </a:r>
            <a:r>
              <a:rPr lang="ru-RU" dirty="0" smtClean="0"/>
              <a:t> суходолом, уже </a:t>
            </a:r>
            <a:r>
              <a:rPr lang="ru-RU" dirty="0" err="1" smtClean="0"/>
              <a:t>півстоліття</a:t>
            </a:r>
            <a:r>
              <a:rPr lang="ru-RU" dirty="0" smtClean="0"/>
              <a:t> тому. </a:t>
            </a:r>
          </a:p>
          <a:p>
            <a:pPr lvl="0"/>
            <a:r>
              <a:rPr lang="ru-RU" dirty="0" err="1" smtClean="0"/>
              <a:t>Сьогодні</a:t>
            </a:r>
            <a:r>
              <a:rPr lang="ru-RU" dirty="0" smtClean="0"/>
              <a:t> </a:t>
            </a:r>
            <a:r>
              <a:rPr lang="ru-RU" dirty="0" err="1" smtClean="0"/>
              <a:t>зникає</a:t>
            </a:r>
            <a:r>
              <a:rPr lang="ru-RU" dirty="0" smtClean="0"/>
              <a:t> </a:t>
            </a:r>
            <a:r>
              <a:rPr lang="ru-RU" dirty="0" err="1" smtClean="0"/>
              <a:t>й</a:t>
            </a:r>
            <a:r>
              <a:rPr lang="ru-RU" dirty="0" smtClean="0"/>
              <a:t> </a:t>
            </a:r>
            <a:r>
              <a:rPr lang="ru-RU" dirty="0" err="1" smtClean="0"/>
              <a:t>саме</a:t>
            </a:r>
            <a:r>
              <a:rPr lang="ru-RU" dirty="0" smtClean="0"/>
              <a:t> море, яке Шевченко назвав </a:t>
            </a:r>
            <a:r>
              <a:rPr lang="ru-RU" dirty="0" err="1" smtClean="0"/>
              <a:t>спересердя</a:t>
            </a:r>
            <a:r>
              <a:rPr lang="ru-RU" dirty="0" smtClean="0"/>
              <a:t> «</a:t>
            </a:r>
            <a:r>
              <a:rPr lang="ru-RU" dirty="0" err="1" smtClean="0"/>
              <a:t>нікчемним</a:t>
            </a:r>
            <a:r>
              <a:rPr lang="ru-RU" dirty="0" smtClean="0"/>
              <a:t>», </a:t>
            </a:r>
            <a:r>
              <a:rPr lang="ru-RU" dirty="0" err="1" smtClean="0"/>
              <a:t>але</a:t>
            </a:r>
            <a:r>
              <a:rPr lang="ru-RU" dirty="0" smtClean="0"/>
              <a:t> </a:t>
            </a:r>
            <a:r>
              <a:rPr lang="ru-RU" dirty="0" err="1" smtClean="0"/>
              <a:t>якому</a:t>
            </a:r>
            <a:r>
              <a:rPr lang="ru-RU" dirty="0" smtClean="0"/>
              <a:t> </a:t>
            </a:r>
            <a:r>
              <a:rPr lang="ru-RU" dirty="0" err="1" smtClean="0"/>
              <a:t>завдячував</a:t>
            </a:r>
            <a:r>
              <a:rPr lang="ru-RU" dirty="0" smtClean="0"/>
              <a:t> два </a:t>
            </a:r>
            <a:r>
              <a:rPr lang="ru-RU" dirty="0" err="1" smtClean="0"/>
              <a:t>найкращі</a:t>
            </a:r>
            <a:r>
              <a:rPr lang="ru-RU" dirty="0" smtClean="0"/>
              <a:t> </a:t>
            </a:r>
            <a:r>
              <a:rPr lang="ru-RU" dirty="0" err="1" smtClean="0"/>
              <a:t>літа</a:t>
            </a:r>
            <a:r>
              <a:rPr lang="ru-RU" dirty="0" smtClean="0"/>
              <a:t> </a:t>
            </a:r>
            <a:r>
              <a:rPr lang="ru-RU" dirty="0" err="1" smtClean="0"/>
              <a:t>своєї</a:t>
            </a:r>
            <a:r>
              <a:rPr lang="ru-RU" dirty="0" smtClean="0"/>
              <a:t> </a:t>
            </a:r>
            <a:r>
              <a:rPr lang="ru-RU" dirty="0" err="1" smtClean="0"/>
              <a:t>похмурої</a:t>
            </a:r>
            <a:r>
              <a:rPr lang="ru-RU" dirty="0" smtClean="0"/>
              <a:t> </a:t>
            </a:r>
            <a:r>
              <a:rPr lang="ru-RU" dirty="0" err="1" smtClean="0"/>
              <a:t>десятилітньої</a:t>
            </a:r>
            <a:r>
              <a:rPr lang="ru-RU" dirty="0" smtClean="0"/>
              <a:t> </a:t>
            </a:r>
            <a:r>
              <a:rPr lang="ru-RU" dirty="0" err="1" smtClean="0"/>
              <a:t>солдатчини</a:t>
            </a:r>
            <a:r>
              <a:rPr lang="ru-RU" dirty="0" smtClean="0"/>
              <a:t>.</a:t>
            </a:r>
            <a:r>
              <a:rPr lang="uk-UA" dirty="0" smtClean="0"/>
              <a:t>  </a:t>
            </a:r>
          </a:p>
          <a:p>
            <a:pPr lvl="0"/>
            <a:r>
              <a:rPr lang="uk-UA" dirty="0" smtClean="0"/>
              <a:t>Доля моря повинна бути для нас нагадуванням-пересторогою: що може статися з народом, коли його долю вирішують  чужі, коли ми нехтуємо традиціями, забуваємо «чиї ми діти». </a:t>
            </a:r>
          </a:p>
          <a:p>
            <a:pPr lvl="0"/>
            <a:r>
              <a:rPr lang="uk-UA" dirty="0" smtClean="0"/>
              <a:t>Нині, коли Україна втратила Крим, а на кордонах східний менший «старший брат» накопичує війська й далі попри всі міжнародні обмеження та застороги, як ніколи актуальними є поезії з циклу «В казематі».</a:t>
            </a:r>
            <a:endParaRPr lang="ru-RU" dirty="0" smtClean="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проекту</a:t>
            </a:r>
            <a:endParaRPr lang="ru-RU" dirty="0"/>
          </a:p>
        </p:txBody>
      </p:sp>
      <p:sp>
        <p:nvSpPr>
          <p:cNvPr id="3" name="Содержимое 2"/>
          <p:cNvSpPr>
            <a:spLocks noGrp="1"/>
          </p:cNvSpPr>
          <p:nvPr>
            <p:ph idx="1"/>
          </p:nvPr>
        </p:nvSpPr>
        <p:spPr/>
        <p:txBody>
          <a:bodyPr>
            <a:normAutofit fontScale="85000" lnSpcReduction="10000"/>
          </a:bodyPr>
          <a:lstStyle/>
          <a:p>
            <a:pPr lvl="0"/>
            <a:r>
              <a:rPr lang="uk-UA" dirty="0" smtClean="0"/>
              <a:t>Показати історичне підґрунтя творів                                 Т. Г. Шевченка, написаних у період заслання; </a:t>
            </a:r>
          </a:p>
          <a:p>
            <a:pPr lvl="0"/>
            <a:r>
              <a:rPr lang="uk-UA" dirty="0" smtClean="0"/>
              <a:t>довести їх актуальність через призму нинішньої ситуації, яка склалася у </a:t>
            </a:r>
            <a:r>
              <a:rPr lang="uk-UA" dirty="0" err="1" smtClean="0"/>
              <a:t>пост-майданівській</a:t>
            </a:r>
            <a:r>
              <a:rPr lang="uk-UA" dirty="0" smtClean="0"/>
              <a:t> Україні та щодо України у світі; </a:t>
            </a:r>
          </a:p>
          <a:p>
            <a:pPr lvl="0"/>
            <a:r>
              <a:rPr lang="uk-UA" dirty="0" smtClean="0"/>
              <a:t>окреслити символізм географічних назв «</a:t>
            </a:r>
            <a:r>
              <a:rPr lang="uk-UA" dirty="0" err="1" smtClean="0"/>
              <a:t>Кос-Арал</a:t>
            </a:r>
            <a:r>
              <a:rPr lang="uk-UA" dirty="0" smtClean="0"/>
              <a:t>» та «Аральське море», що означають загрозу швидкого зникнення через бездумне використання чужинцями земель корінних народів (аж до зникнення самих народів).</a:t>
            </a:r>
          </a:p>
          <a:p>
            <a:pPr>
              <a:buNone/>
            </a:pP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Алгоритм реалізації проекту</a:t>
            </a:r>
            <a:endParaRPr lang="ru-RU" dirty="0"/>
          </a:p>
        </p:txBody>
      </p:sp>
      <p:sp>
        <p:nvSpPr>
          <p:cNvPr id="3" name="Содержимое 2"/>
          <p:cNvSpPr>
            <a:spLocks noGrp="1"/>
          </p:cNvSpPr>
          <p:nvPr>
            <p:ph idx="1"/>
          </p:nvPr>
        </p:nvSpPr>
        <p:spPr>
          <a:xfrm>
            <a:off x="1071538" y="1447800"/>
            <a:ext cx="7862150" cy="4800600"/>
          </a:xfrm>
        </p:spPr>
        <p:txBody>
          <a:bodyPr>
            <a:normAutofit fontScale="85000" lnSpcReduction="20000"/>
          </a:bodyPr>
          <a:lstStyle/>
          <a:p>
            <a:pPr>
              <a:buNone/>
            </a:pPr>
            <a:r>
              <a:rPr lang="uk-UA" u="sng" dirty="0" smtClean="0"/>
              <a:t>Ключові кроки:</a:t>
            </a:r>
          </a:p>
          <a:p>
            <a:pPr marL="596646" indent="-514350">
              <a:buAutoNum type="arabicParenR"/>
            </a:pPr>
            <a:r>
              <a:rPr lang="uk-UA" dirty="0" smtClean="0"/>
              <a:t>ознайомлення із фактами біографії Великого Поета;</a:t>
            </a:r>
          </a:p>
          <a:p>
            <a:pPr marL="596646" indent="-514350">
              <a:buAutoNum type="arabicParenR"/>
            </a:pPr>
            <a:r>
              <a:rPr lang="uk-UA" dirty="0" smtClean="0"/>
              <a:t>визначення причин заслання Тараса Шевченка;</a:t>
            </a:r>
          </a:p>
          <a:p>
            <a:pPr marL="596646" indent="-514350">
              <a:buAutoNum type="arabicParenR"/>
            </a:pPr>
            <a:r>
              <a:rPr lang="uk-UA" dirty="0" smtClean="0"/>
              <a:t>вивчення особливостей роботи </a:t>
            </a:r>
            <a:r>
              <a:rPr lang="uk-UA" dirty="0" err="1" smtClean="0"/>
              <a:t>Аральської</a:t>
            </a:r>
            <a:r>
              <a:rPr lang="uk-UA" dirty="0" smtClean="0"/>
              <a:t> описової  експедиції</a:t>
            </a:r>
            <a:r>
              <a:rPr lang="ru-RU" dirty="0" smtClean="0"/>
              <a:t> , </a:t>
            </a:r>
            <a:r>
              <a:rPr lang="ru-RU" dirty="0" err="1" smtClean="0"/>
              <a:t>організованої</a:t>
            </a:r>
            <a:r>
              <a:rPr lang="ru-RU" dirty="0" smtClean="0"/>
              <a:t> 1848–           1849 </a:t>
            </a:r>
            <a:r>
              <a:rPr lang="ru-RU" dirty="0" err="1" smtClean="0"/>
              <a:t>рр</a:t>
            </a:r>
            <a:r>
              <a:rPr lang="ru-RU" dirty="0" smtClean="0"/>
              <a:t>. </a:t>
            </a:r>
            <a:r>
              <a:rPr lang="ru-RU" dirty="0" err="1" smtClean="0"/>
              <a:t>Військовим</a:t>
            </a:r>
            <a:r>
              <a:rPr lang="ru-RU" dirty="0" smtClean="0"/>
              <a:t>  </a:t>
            </a:r>
            <a:r>
              <a:rPr lang="ru-RU" dirty="0" err="1" smtClean="0"/>
              <a:t>міністерством</a:t>
            </a:r>
            <a:r>
              <a:rPr lang="ru-RU" dirty="0" smtClean="0"/>
              <a:t> для  </a:t>
            </a:r>
            <a:r>
              <a:rPr lang="ru-RU" dirty="0" err="1" smtClean="0"/>
              <a:t>промірювання</a:t>
            </a:r>
            <a:r>
              <a:rPr lang="ru-RU" dirty="0" smtClean="0"/>
              <a:t> </a:t>
            </a:r>
            <a:r>
              <a:rPr lang="ru-RU" dirty="0" err="1" smtClean="0"/>
              <a:t>Аральського</a:t>
            </a:r>
            <a:r>
              <a:rPr lang="ru-RU" dirty="0" smtClean="0"/>
              <a:t> моря та </a:t>
            </a:r>
            <a:r>
              <a:rPr lang="ru-RU" dirty="0" err="1" smtClean="0"/>
              <a:t>оцінки</a:t>
            </a:r>
            <a:r>
              <a:rPr lang="ru-RU" dirty="0" smtClean="0"/>
              <a:t> </a:t>
            </a:r>
            <a:r>
              <a:rPr lang="ru-RU" dirty="0" err="1" smtClean="0"/>
              <a:t>його</a:t>
            </a:r>
            <a:r>
              <a:rPr lang="ru-RU" dirty="0" smtClean="0"/>
              <a:t> </a:t>
            </a:r>
            <a:r>
              <a:rPr lang="ru-RU" dirty="0" err="1" smtClean="0"/>
              <a:t>природних</a:t>
            </a:r>
            <a:r>
              <a:rPr lang="ru-RU" dirty="0" smtClean="0"/>
              <a:t> </a:t>
            </a:r>
            <a:r>
              <a:rPr lang="ru-RU" dirty="0" err="1" smtClean="0"/>
              <a:t>ресурсів</a:t>
            </a:r>
            <a:r>
              <a:rPr lang="ru-RU" dirty="0" smtClean="0"/>
              <a:t> </a:t>
            </a:r>
            <a:r>
              <a:rPr lang="ru-RU" dirty="0" err="1" smtClean="0"/>
              <a:t>і</a:t>
            </a:r>
            <a:r>
              <a:rPr lang="ru-RU" dirty="0" smtClean="0"/>
              <a:t> умов </a:t>
            </a:r>
            <a:r>
              <a:rPr lang="ru-RU" dirty="0" err="1" smtClean="0"/>
              <a:t>майбутнього</a:t>
            </a:r>
            <a:r>
              <a:rPr lang="ru-RU" dirty="0" smtClean="0"/>
              <a:t> </a:t>
            </a:r>
            <a:r>
              <a:rPr lang="ru-RU" dirty="0" err="1" smtClean="0"/>
              <a:t>судноплавства</a:t>
            </a:r>
            <a:r>
              <a:rPr lang="ru-RU" dirty="0" smtClean="0"/>
              <a:t> на </a:t>
            </a:r>
            <a:r>
              <a:rPr lang="ru-RU" dirty="0" err="1" smtClean="0"/>
              <a:t>чолі</a:t>
            </a:r>
            <a:r>
              <a:rPr lang="ru-RU" dirty="0" smtClean="0"/>
              <a:t> </a:t>
            </a:r>
            <a:r>
              <a:rPr lang="ru-RU" dirty="0" err="1" smtClean="0"/>
              <a:t>з</a:t>
            </a:r>
            <a:r>
              <a:rPr lang="ru-RU" dirty="0" smtClean="0"/>
              <a:t> </a:t>
            </a:r>
            <a:r>
              <a:rPr lang="ru-RU" dirty="0" err="1" smtClean="0"/>
              <a:t>Олексієм</a:t>
            </a:r>
            <a:r>
              <a:rPr lang="ru-RU" dirty="0" smtClean="0"/>
              <a:t> </a:t>
            </a:r>
            <a:r>
              <a:rPr lang="ru-RU" dirty="0" err="1" smtClean="0"/>
              <a:t>Бутаковим</a:t>
            </a:r>
            <a:r>
              <a:rPr lang="ru-RU" dirty="0" smtClean="0"/>
              <a:t>;</a:t>
            </a:r>
          </a:p>
          <a:p>
            <a:pPr marL="596646" indent="-514350">
              <a:buFont typeface="Wingdings 2"/>
              <a:buAutoNum type="arabicParenR"/>
            </a:pPr>
            <a:r>
              <a:rPr lang="uk-UA" dirty="0" smtClean="0"/>
              <a:t>аналіз впливу умов заслання на творчі тенденції в поезіях Т.Г. Шевченка;</a:t>
            </a:r>
          </a:p>
          <a:p>
            <a:pPr marL="596646" indent="-514350">
              <a:buAutoNum type="arabicParenR"/>
            </a:pPr>
            <a:endParaRPr lang="ru-RU" dirty="0" smtClean="0"/>
          </a:p>
          <a:p>
            <a:pPr marL="596646" indent="-514350">
              <a:buNone/>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Алгоритм реалізації проекту</a:t>
            </a:r>
            <a:endParaRPr lang="ru-RU" dirty="0"/>
          </a:p>
        </p:txBody>
      </p:sp>
      <p:sp>
        <p:nvSpPr>
          <p:cNvPr id="3" name="Содержимое 2"/>
          <p:cNvSpPr>
            <a:spLocks noGrp="1"/>
          </p:cNvSpPr>
          <p:nvPr>
            <p:ph idx="1"/>
          </p:nvPr>
        </p:nvSpPr>
        <p:spPr>
          <a:xfrm>
            <a:off x="1071538" y="1447800"/>
            <a:ext cx="7862150" cy="4800600"/>
          </a:xfrm>
        </p:spPr>
        <p:txBody>
          <a:bodyPr>
            <a:normAutofit fontScale="92500"/>
          </a:bodyPr>
          <a:lstStyle/>
          <a:p>
            <a:pPr>
              <a:buNone/>
            </a:pPr>
            <a:r>
              <a:rPr lang="uk-UA" u="sng" dirty="0" smtClean="0"/>
              <a:t>Ключові кроки:</a:t>
            </a:r>
          </a:p>
          <a:p>
            <a:pPr marL="596646" indent="-514350">
              <a:buFont typeface="+mj-lt"/>
              <a:buAutoNum type="arabicParenR" startAt="5"/>
            </a:pPr>
            <a:r>
              <a:rPr lang="uk-UA" dirty="0" smtClean="0"/>
              <a:t>з’ясування сучасної ситуації, що склалася з Аральським морем, вивчення її причин;</a:t>
            </a:r>
          </a:p>
          <a:p>
            <a:pPr marL="596646" indent="-514350">
              <a:buFont typeface="+mj-lt"/>
              <a:buAutoNum type="arabicParenR" startAt="5"/>
            </a:pPr>
            <a:r>
              <a:rPr lang="uk-UA" dirty="0" smtClean="0"/>
              <a:t>встановлення паралелей між становищем на </a:t>
            </a:r>
            <a:r>
              <a:rPr lang="uk-UA" dirty="0" err="1" smtClean="0"/>
              <a:t>Кос-Аралі</a:t>
            </a:r>
            <a:r>
              <a:rPr lang="uk-UA" dirty="0" smtClean="0"/>
              <a:t> та в Криму;</a:t>
            </a:r>
          </a:p>
          <a:p>
            <a:pPr marL="596646" indent="-514350">
              <a:buFont typeface="+mj-lt"/>
              <a:buAutoNum type="arabicParenR" startAt="5"/>
            </a:pPr>
            <a:r>
              <a:rPr lang="uk-UA" dirty="0" smtClean="0"/>
              <a:t>визначення результатів дослідження, виходячи з обраного методу актуалізації;</a:t>
            </a:r>
          </a:p>
          <a:p>
            <a:pPr marL="596646" indent="-514350">
              <a:buFont typeface="+mj-lt"/>
              <a:buAutoNum type="arabicParenR" startAt="5"/>
            </a:pPr>
            <a:r>
              <a:rPr lang="uk-UA" dirty="0" smtClean="0"/>
              <a:t>оформлення проекту згідно з вимогами конкурсу.</a:t>
            </a:r>
            <a:endParaRPr lang="ru-RU" dirty="0" smtClean="0"/>
          </a:p>
          <a:p>
            <a:pPr marL="596646" indent="-514350">
              <a:buNone/>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76" y="0"/>
            <a:ext cx="4429124" cy="1143000"/>
          </a:xfrm>
        </p:spPr>
        <p:txBody>
          <a:bodyPr/>
          <a:lstStyle/>
          <a:p>
            <a:r>
              <a:rPr lang="uk-UA" dirty="0" smtClean="0"/>
              <a:t>Хід дослідження</a:t>
            </a:r>
            <a:endParaRPr lang="ru-RU" dirty="0"/>
          </a:p>
        </p:txBody>
      </p:sp>
      <p:sp>
        <p:nvSpPr>
          <p:cNvPr id="5" name="Содержимое 4"/>
          <p:cNvSpPr>
            <a:spLocks noGrp="1"/>
          </p:cNvSpPr>
          <p:nvPr>
            <p:ph idx="1"/>
          </p:nvPr>
        </p:nvSpPr>
        <p:spPr>
          <a:xfrm>
            <a:off x="2571736" y="1000108"/>
            <a:ext cx="6361952" cy="2052638"/>
          </a:xfrm>
        </p:spPr>
        <p:txBody>
          <a:bodyPr>
            <a:normAutofit/>
          </a:bodyPr>
          <a:lstStyle/>
          <a:p>
            <a:pPr lvl="0">
              <a:buNone/>
            </a:pPr>
            <a:r>
              <a:rPr lang="ru-RU" sz="2000" dirty="0" smtClean="0"/>
              <a:t>У </a:t>
            </a:r>
            <a:r>
              <a:rPr lang="ru-RU" sz="2000" dirty="0" err="1" smtClean="0"/>
              <a:t>середині</a:t>
            </a:r>
            <a:r>
              <a:rPr lang="ru-RU" sz="2000" dirty="0" smtClean="0"/>
              <a:t> XIX ст. </a:t>
            </a:r>
            <a:r>
              <a:rPr lang="ru-RU" sz="2000" dirty="0" err="1" smtClean="0"/>
              <a:t>постать</a:t>
            </a:r>
            <a:r>
              <a:rPr lang="ru-RU" sz="2000" dirty="0" smtClean="0"/>
              <a:t> Т. </a:t>
            </a:r>
            <a:r>
              <a:rPr lang="ru-RU" sz="2000" dirty="0" err="1" smtClean="0"/>
              <a:t>Шевченка</a:t>
            </a:r>
            <a:r>
              <a:rPr lang="ru-RU" sz="2000" dirty="0" smtClean="0"/>
              <a:t> </a:t>
            </a:r>
            <a:r>
              <a:rPr lang="ru-RU" sz="2000" dirty="0" err="1" smtClean="0"/>
              <a:t>вийшла</a:t>
            </a:r>
            <a:r>
              <a:rPr lang="ru-RU" sz="2000" dirty="0" smtClean="0"/>
              <a:t> на перший план як </a:t>
            </a:r>
            <a:r>
              <a:rPr lang="ru-RU" sz="2000" dirty="0" err="1" smtClean="0"/>
              <a:t>історичного</a:t>
            </a:r>
            <a:r>
              <a:rPr lang="ru-RU" sz="2000" dirty="0" smtClean="0"/>
              <a:t> та </a:t>
            </a:r>
            <a:r>
              <a:rPr lang="ru-RU" sz="2000" dirty="0" err="1" smtClean="0"/>
              <a:t>політичного</a:t>
            </a:r>
            <a:r>
              <a:rPr lang="ru-RU" sz="2000" dirty="0" smtClean="0"/>
              <a:t> </a:t>
            </a:r>
            <a:r>
              <a:rPr lang="ru-RU" sz="2000" dirty="0" err="1" smtClean="0"/>
              <a:t>діяча</a:t>
            </a:r>
            <a:r>
              <a:rPr lang="ru-RU" sz="2000" dirty="0" smtClean="0"/>
              <a:t>. Про себе </a:t>
            </a:r>
            <a:r>
              <a:rPr lang="ru-RU" sz="2000" dirty="0" err="1" smtClean="0"/>
              <a:t>він</a:t>
            </a:r>
            <a:r>
              <a:rPr lang="ru-RU" sz="2000" dirty="0" smtClean="0"/>
              <a:t> сказав: </a:t>
            </a:r>
            <a:r>
              <a:rPr lang="uk-UA" sz="2000" dirty="0" smtClean="0"/>
              <a:t>«</a:t>
            </a:r>
            <a:r>
              <a:rPr lang="ru-RU" sz="2000" dirty="0" err="1" smtClean="0"/>
              <a:t>Історія</a:t>
            </a:r>
            <a:r>
              <a:rPr lang="ru-RU" sz="2000" dirty="0" smtClean="0"/>
              <a:t> </a:t>
            </a:r>
            <a:r>
              <a:rPr lang="ru-RU" sz="2000" dirty="0" err="1" smtClean="0"/>
              <a:t>мого</a:t>
            </a:r>
            <a:r>
              <a:rPr lang="ru-RU" sz="2000" dirty="0" smtClean="0"/>
              <a:t> </a:t>
            </a:r>
            <a:r>
              <a:rPr lang="ru-RU" sz="2000" dirty="0" err="1" smtClean="0"/>
              <a:t>життя</a:t>
            </a:r>
            <a:r>
              <a:rPr lang="ru-RU" sz="2000" dirty="0" smtClean="0"/>
              <a:t> </a:t>
            </a:r>
            <a:r>
              <a:rPr lang="ru-RU" sz="2000" dirty="0" err="1" smtClean="0"/>
              <a:t>є</a:t>
            </a:r>
            <a:r>
              <a:rPr lang="ru-RU" sz="2000" dirty="0" smtClean="0"/>
              <a:t> </a:t>
            </a:r>
            <a:r>
              <a:rPr lang="ru-RU" sz="2000" dirty="0" err="1" smtClean="0"/>
              <a:t>частиною</a:t>
            </a:r>
            <a:r>
              <a:rPr lang="ru-RU" sz="2000" dirty="0" smtClean="0"/>
              <a:t> </a:t>
            </a:r>
            <a:r>
              <a:rPr lang="ru-RU" sz="2000" dirty="0" err="1" smtClean="0"/>
              <a:t>історії</a:t>
            </a:r>
            <a:r>
              <a:rPr lang="ru-RU" sz="2000" dirty="0" smtClean="0"/>
              <a:t> </a:t>
            </a:r>
            <a:r>
              <a:rPr lang="ru-RU" sz="2000" dirty="0" err="1" smtClean="0"/>
              <a:t>мого</a:t>
            </a:r>
            <a:r>
              <a:rPr lang="ru-RU" sz="2000" dirty="0" smtClean="0"/>
              <a:t> народу</a:t>
            </a:r>
            <a:r>
              <a:rPr lang="uk-UA" sz="2000" dirty="0" smtClean="0"/>
              <a:t>»</a:t>
            </a:r>
            <a:r>
              <a:rPr lang="ru-RU" sz="2000" dirty="0" smtClean="0"/>
              <a:t>. </a:t>
            </a:r>
            <a:r>
              <a:rPr lang="ru-RU" sz="2000" dirty="0" err="1" smtClean="0"/>
              <a:t>Вчені</a:t>
            </a:r>
            <a:r>
              <a:rPr lang="ru-RU" sz="2000" dirty="0" smtClean="0"/>
              <a:t> </a:t>
            </a:r>
            <a:r>
              <a:rPr lang="ru-RU" sz="2000" dirty="0" err="1" smtClean="0"/>
              <a:t>твердять</a:t>
            </a:r>
            <a:r>
              <a:rPr lang="ru-RU" sz="2000" dirty="0" smtClean="0"/>
              <a:t>, </a:t>
            </a:r>
            <a:r>
              <a:rPr lang="ru-RU" sz="2000" dirty="0" err="1" smtClean="0"/>
              <a:t>що</a:t>
            </a:r>
            <a:r>
              <a:rPr lang="ru-RU" sz="2000" dirty="0" smtClean="0"/>
              <a:t> на </a:t>
            </a:r>
            <a:r>
              <a:rPr lang="ru-RU" sz="2000" dirty="0" err="1" smtClean="0"/>
              <a:t>його</a:t>
            </a:r>
            <a:r>
              <a:rPr lang="ru-RU" sz="2000" dirty="0" smtClean="0"/>
              <a:t> </a:t>
            </a:r>
            <a:r>
              <a:rPr lang="ru-RU" sz="2000" dirty="0" err="1" smtClean="0"/>
              <a:t>місці</a:t>
            </a:r>
            <a:r>
              <a:rPr lang="ru-RU" sz="2000" dirty="0" smtClean="0"/>
              <a:t> </a:t>
            </a:r>
            <a:r>
              <a:rPr lang="ru-RU" sz="2000" dirty="0" err="1" smtClean="0"/>
              <a:t>можна</a:t>
            </a:r>
            <a:r>
              <a:rPr lang="ru-RU" sz="2000" dirty="0" smtClean="0"/>
              <a:t> </a:t>
            </a:r>
            <a:r>
              <a:rPr lang="ru-RU" sz="2000" dirty="0" err="1" smtClean="0"/>
              <a:t>було</a:t>
            </a:r>
            <a:r>
              <a:rPr lang="ru-RU" sz="2000" dirty="0" smtClean="0"/>
              <a:t> б </a:t>
            </a:r>
            <a:r>
              <a:rPr lang="ru-RU" sz="2000" dirty="0" err="1" smtClean="0"/>
              <a:t>сказати</a:t>
            </a:r>
            <a:r>
              <a:rPr lang="ru-RU" sz="2000" dirty="0" smtClean="0"/>
              <a:t>: </a:t>
            </a:r>
            <a:r>
              <a:rPr lang="uk-UA" sz="2000" dirty="0" smtClean="0"/>
              <a:t>«</a:t>
            </a:r>
            <a:r>
              <a:rPr lang="ru-RU" sz="2000" dirty="0" err="1" smtClean="0"/>
              <a:t>Історія</a:t>
            </a:r>
            <a:r>
              <a:rPr lang="ru-RU" sz="2000" dirty="0" smtClean="0"/>
              <a:t> </a:t>
            </a:r>
            <a:r>
              <a:rPr lang="ru-RU" sz="2000" dirty="0" err="1" smtClean="0"/>
              <a:t>мого</a:t>
            </a:r>
            <a:r>
              <a:rPr lang="ru-RU" sz="2000" dirty="0" smtClean="0"/>
              <a:t> </a:t>
            </a:r>
            <a:r>
              <a:rPr lang="ru-RU" sz="2000" dirty="0" err="1" smtClean="0"/>
              <a:t>життя</a:t>
            </a:r>
            <a:r>
              <a:rPr lang="ru-RU" sz="2000" dirty="0" smtClean="0"/>
              <a:t> </a:t>
            </a:r>
            <a:r>
              <a:rPr lang="ru-RU" sz="2000" dirty="0" err="1" smtClean="0"/>
              <a:t>є</a:t>
            </a:r>
            <a:r>
              <a:rPr lang="ru-RU" sz="2000" dirty="0" smtClean="0"/>
              <a:t> </a:t>
            </a:r>
            <a:r>
              <a:rPr lang="ru-RU" sz="2000" dirty="0" err="1" smtClean="0"/>
              <a:t>історією</a:t>
            </a:r>
            <a:r>
              <a:rPr lang="ru-RU" sz="2000" dirty="0" smtClean="0"/>
              <a:t> </a:t>
            </a:r>
            <a:r>
              <a:rPr lang="ru-RU" sz="2000" dirty="0" err="1" smtClean="0"/>
              <a:t>воскресіння</a:t>
            </a:r>
            <a:r>
              <a:rPr lang="ru-RU" sz="2000" dirty="0" smtClean="0"/>
              <a:t> </a:t>
            </a:r>
            <a:r>
              <a:rPr lang="ru-RU" sz="2000" dirty="0" err="1" smtClean="0"/>
              <a:t>мого</a:t>
            </a:r>
            <a:r>
              <a:rPr lang="ru-RU" sz="2000" dirty="0" smtClean="0"/>
              <a:t> народу</a:t>
            </a:r>
            <a:r>
              <a:rPr lang="uk-UA" sz="2000" dirty="0" smtClean="0"/>
              <a:t>»</a:t>
            </a:r>
            <a:r>
              <a:rPr lang="ru-RU" sz="2000" dirty="0" smtClean="0"/>
              <a:t>.</a:t>
            </a:r>
          </a:p>
          <a:p>
            <a:endParaRPr lang="ru-RU" sz="2000" dirty="0"/>
          </a:p>
        </p:txBody>
      </p:sp>
      <p:pic>
        <p:nvPicPr>
          <p:cNvPr id="30722" name="Picture 2"/>
          <p:cNvPicPr>
            <a:picLocks noChangeAspect="1" noChangeArrowheads="1"/>
          </p:cNvPicPr>
          <p:nvPr/>
        </p:nvPicPr>
        <p:blipFill>
          <a:blip r:embed="rId2"/>
          <a:srcRect/>
          <a:stretch>
            <a:fillRect/>
          </a:stretch>
        </p:blipFill>
        <p:spPr bwMode="auto">
          <a:xfrm>
            <a:off x="0" y="0"/>
            <a:ext cx="2450100" cy="3214710"/>
          </a:xfrm>
          <a:prstGeom prst="rect">
            <a:avLst/>
          </a:prstGeom>
          <a:noFill/>
          <a:ln w="9525">
            <a:noFill/>
            <a:miter lim="800000"/>
            <a:headEnd/>
            <a:tailEnd/>
          </a:ln>
          <a:effectLst/>
        </p:spPr>
      </p:pic>
      <p:sp>
        <p:nvSpPr>
          <p:cNvPr id="6" name="TextBox 5"/>
          <p:cNvSpPr txBox="1"/>
          <p:nvPr/>
        </p:nvSpPr>
        <p:spPr>
          <a:xfrm>
            <a:off x="642910" y="3286124"/>
            <a:ext cx="8072494" cy="3754874"/>
          </a:xfrm>
          <a:prstGeom prst="rect">
            <a:avLst/>
          </a:prstGeom>
          <a:noFill/>
        </p:spPr>
        <p:txBody>
          <a:bodyPr wrap="square" rtlCol="0">
            <a:spAutoFit/>
          </a:bodyPr>
          <a:lstStyle/>
          <a:p>
            <a:pPr lvl="0" algn="just"/>
            <a:r>
              <a:rPr lang="ru-RU" sz="2000" dirty="0" smtClean="0"/>
              <a:t>22 </a:t>
            </a:r>
            <a:r>
              <a:rPr lang="ru-RU" sz="2000" dirty="0" err="1" smtClean="0"/>
              <a:t>березня</a:t>
            </a:r>
            <a:r>
              <a:rPr lang="ru-RU" sz="2000" dirty="0" smtClean="0"/>
              <a:t> 1847 </a:t>
            </a:r>
            <a:r>
              <a:rPr lang="uk-UA" sz="2000" dirty="0" smtClean="0"/>
              <a:t> року к</a:t>
            </a:r>
            <a:r>
              <a:rPr lang="ru-RU" sz="2000" dirty="0" err="1" smtClean="0"/>
              <a:t>иївському</a:t>
            </a:r>
            <a:r>
              <a:rPr lang="ru-RU" sz="2000" dirty="0" smtClean="0"/>
              <a:t> генерал-губернатору </a:t>
            </a:r>
            <a:r>
              <a:rPr lang="ru-RU" sz="2000" dirty="0" err="1" smtClean="0"/>
              <a:t>надіслано</a:t>
            </a:r>
            <a:r>
              <a:rPr lang="ru-RU" sz="2000" dirty="0" smtClean="0"/>
              <a:t> </a:t>
            </a:r>
            <a:r>
              <a:rPr lang="ru-RU" sz="2000" dirty="0" err="1" smtClean="0"/>
              <a:t>розпорядження</a:t>
            </a:r>
            <a:r>
              <a:rPr lang="ru-RU" sz="2000" dirty="0" smtClean="0"/>
              <a:t> III </a:t>
            </a:r>
            <a:r>
              <a:rPr lang="ru-RU" sz="2000" dirty="0" err="1" smtClean="0"/>
              <a:t>відділу</a:t>
            </a:r>
            <a:r>
              <a:rPr lang="ru-RU" sz="2000" dirty="0" smtClean="0"/>
              <a:t> про </a:t>
            </a:r>
            <a:r>
              <a:rPr lang="ru-RU" sz="2000" dirty="0" err="1" smtClean="0"/>
              <a:t>арешт</a:t>
            </a:r>
            <a:r>
              <a:rPr lang="ru-RU" sz="2000" dirty="0" smtClean="0"/>
              <a:t> </a:t>
            </a:r>
            <a:r>
              <a:rPr lang="ru-RU" sz="2000" dirty="0" err="1" smtClean="0"/>
              <a:t>Шевченка</a:t>
            </a:r>
            <a:r>
              <a:rPr lang="ru-RU" sz="2000" dirty="0" smtClean="0"/>
              <a:t>, Костомарова, Марковича та </a:t>
            </a:r>
            <a:r>
              <a:rPr lang="ru-RU" sz="2000" dirty="0" err="1" smtClean="0"/>
              <a:t>інших</a:t>
            </a:r>
            <a:r>
              <a:rPr lang="ru-RU" sz="2000" dirty="0" smtClean="0"/>
              <a:t> </a:t>
            </a:r>
            <a:r>
              <a:rPr lang="ru-RU" sz="2000" dirty="0" err="1" smtClean="0"/>
              <a:t>учасників</a:t>
            </a:r>
            <a:r>
              <a:rPr lang="ru-RU" sz="2000" dirty="0" smtClean="0"/>
              <a:t> </a:t>
            </a:r>
            <a:r>
              <a:rPr lang="ru-RU" sz="2000" dirty="0" err="1" smtClean="0"/>
              <a:t>Кирило-Мефодіївського</a:t>
            </a:r>
            <a:r>
              <a:rPr lang="ru-RU" sz="2000" dirty="0" smtClean="0"/>
              <a:t> </a:t>
            </a:r>
            <a:r>
              <a:rPr lang="ru-RU" sz="2000" dirty="0" err="1" smtClean="0"/>
              <a:t>товариства</a:t>
            </a:r>
            <a:r>
              <a:rPr lang="ru-RU" sz="2000" dirty="0" smtClean="0"/>
              <a:t>.</a:t>
            </a:r>
            <a:r>
              <a:rPr lang="uk-UA" sz="2000" dirty="0" smtClean="0"/>
              <a:t> …</a:t>
            </a:r>
            <a:r>
              <a:rPr lang="ru-RU" sz="2000" dirty="0" smtClean="0"/>
              <a:t>«</a:t>
            </a:r>
            <a:r>
              <a:rPr lang="ru-RU" sz="2000" i="1" dirty="0" smtClean="0"/>
              <a:t>Художника Шевченко, за сочинение  возмутительных и в высшей степени дерзких стихотворений, как одаренного крепким телосложением, определить рядовым в Оренбургский отдельный корпус, с правом выслуги, поручив начальству иметь строжайшее наблюдение, дабы от него, ни под каким видом, не могло выходить возмутительных и пасквильных сочинений».</a:t>
            </a:r>
            <a:r>
              <a:rPr lang="ru-RU" sz="2000" dirty="0" smtClean="0"/>
              <a:t> </a:t>
            </a:r>
            <a:r>
              <a:rPr lang="uk-UA" sz="2000" dirty="0" smtClean="0"/>
              <a:t>Біля абзацу про Шевченка Микола І додав: «</a:t>
            </a:r>
            <a:r>
              <a:rPr lang="uk-UA" sz="2000" i="1" dirty="0" err="1" smtClean="0"/>
              <a:t>Под</a:t>
            </a:r>
            <a:r>
              <a:rPr lang="uk-UA" sz="2000" i="1" dirty="0" smtClean="0"/>
              <a:t> </a:t>
            </a:r>
            <a:r>
              <a:rPr lang="uk-UA" sz="2000" i="1" dirty="0" err="1" smtClean="0"/>
              <a:t>строжайший</a:t>
            </a:r>
            <a:r>
              <a:rPr lang="uk-UA" sz="2000" i="1" dirty="0" smtClean="0"/>
              <a:t> </a:t>
            </a:r>
            <a:r>
              <a:rPr lang="uk-UA" sz="2000" i="1" dirty="0" err="1" smtClean="0"/>
              <a:t>надзор</a:t>
            </a:r>
            <a:r>
              <a:rPr lang="uk-UA" sz="2000" i="1" dirty="0" smtClean="0"/>
              <a:t> и с </a:t>
            </a:r>
            <a:r>
              <a:rPr lang="uk-UA" sz="2000" i="1" dirty="0" err="1" smtClean="0"/>
              <a:t>запрещением</a:t>
            </a:r>
            <a:r>
              <a:rPr lang="uk-UA" sz="2000" i="1" dirty="0" smtClean="0"/>
              <a:t> </a:t>
            </a:r>
            <a:r>
              <a:rPr lang="uk-UA" sz="2000" i="1" dirty="0" err="1" smtClean="0"/>
              <a:t>писать</a:t>
            </a:r>
            <a:r>
              <a:rPr lang="uk-UA" sz="2000" i="1" dirty="0" smtClean="0"/>
              <a:t> и </a:t>
            </a:r>
            <a:r>
              <a:rPr lang="uk-UA" sz="2000" i="1" dirty="0" err="1" smtClean="0"/>
              <a:t>рисовать</a:t>
            </a:r>
            <a:r>
              <a:rPr lang="uk-UA" sz="2000" dirty="0" smtClean="0"/>
              <a:t>» .</a:t>
            </a:r>
            <a:endParaRPr lang="ru-RU" sz="2000" dirty="0" smtClean="0"/>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14414" y="1000108"/>
            <a:ext cx="7498080" cy="1857388"/>
          </a:xfrm>
        </p:spPr>
        <p:txBody>
          <a:bodyPr>
            <a:normAutofit fontScale="70000" lnSpcReduction="20000"/>
          </a:bodyPr>
          <a:lstStyle/>
          <a:p>
            <a:pPr lvl="0"/>
            <a:r>
              <a:rPr lang="uk-UA" dirty="0" smtClean="0"/>
              <a:t>Цикл «В казематі», написаний навесні</a:t>
            </a:r>
            <a:r>
              <a:rPr lang="ru-RU" dirty="0" smtClean="0"/>
              <a:t> </a:t>
            </a:r>
            <a:r>
              <a:rPr lang="uk-UA" dirty="0" smtClean="0"/>
              <a:t>1847 в умовах ув'язнення і допитів у Петербурзі, відзначається глибоким ідейним змістом і високою художньою майстерністю. Він відкриває один із найважчих періодів у житті і творчості Шевченка</a:t>
            </a:r>
            <a:r>
              <a:rPr lang="ru-RU" dirty="0" smtClean="0"/>
              <a:t> </a:t>
            </a:r>
            <a:r>
              <a:rPr lang="uk-UA" dirty="0" smtClean="0"/>
              <a:t>— час арешту й заслання (1847-1857).</a:t>
            </a:r>
            <a:endParaRPr lang="ru-RU" dirty="0" smtClean="0"/>
          </a:p>
          <a:p>
            <a:endParaRPr lang="ru-RU" dirty="0"/>
          </a:p>
        </p:txBody>
      </p:sp>
      <p:sp>
        <p:nvSpPr>
          <p:cNvPr id="4" name="Заголовок 1"/>
          <p:cNvSpPr>
            <a:spLocks noGrp="1"/>
          </p:cNvSpPr>
          <p:nvPr>
            <p:ph type="title"/>
          </p:nvPr>
        </p:nvSpPr>
        <p:spPr>
          <a:xfrm>
            <a:off x="4714876" y="0"/>
            <a:ext cx="4429124" cy="1143000"/>
          </a:xfrm>
        </p:spPr>
        <p:txBody>
          <a:bodyPr/>
          <a:lstStyle/>
          <a:p>
            <a:r>
              <a:rPr lang="uk-UA" dirty="0" smtClean="0"/>
              <a:t>Хід дослідження</a:t>
            </a:r>
            <a:endParaRPr lang="ru-RU" dirty="0"/>
          </a:p>
        </p:txBody>
      </p:sp>
      <p:pic>
        <p:nvPicPr>
          <p:cNvPr id="31746" name="Picture 2"/>
          <p:cNvPicPr>
            <a:picLocks noChangeAspect="1" noChangeArrowheads="1"/>
          </p:cNvPicPr>
          <p:nvPr/>
        </p:nvPicPr>
        <p:blipFill>
          <a:blip r:embed="rId2"/>
          <a:srcRect/>
          <a:stretch>
            <a:fillRect/>
          </a:stretch>
        </p:blipFill>
        <p:spPr bwMode="auto">
          <a:xfrm>
            <a:off x="214282" y="3071810"/>
            <a:ext cx="4232477" cy="3605218"/>
          </a:xfrm>
          <a:prstGeom prst="rect">
            <a:avLst/>
          </a:prstGeom>
          <a:noFill/>
          <a:ln w="9525">
            <a:noFill/>
            <a:miter lim="800000"/>
            <a:headEnd/>
            <a:tailEnd/>
          </a:ln>
          <a:effectLst/>
        </p:spPr>
      </p:pic>
      <p:sp>
        <p:nvSpPr>
          <p:cNvPr id="7" name="TextBox 6"/>
          <p:cNvSpPr txBox="1"/>
          <p:nvPr/>
        </p:nvSpPr>
        <p:spPr>
          <a:xfrm>
            <a:off x="4572000" y="6143644"/>
            <a:ext cx="3857652" cy="461665"/>
          </a:xfrm>
          <a:prstGeom prst="rect">
            <a:avLst/>
          </a:prstGeom>
          <a:noFill/>
        </p:spPr>
        <p:txBody>
          <a:bodyPr wrap="square" rtlCol="0">
            <a:spAutoFit/>
          </a:bodyPr>
          <a:lstStyle/>
          <a:p>
            <a:r>
              <a:rPr lang="ru-RU" sz="1200" dirty="0" smtClean="0"/>
              <a:t>Мала книжка (</a:t>
            </a:r>
            <a:r>
              <a:rPr lang="ru-RU" sz="1200" dirty="0" err="1" smtClean="0"/>
              <a:t>фототипічне</a:t>
            </a:r>
            <a:r>
              <a:rPr lang="ru-RU" sz="1200" dirty="0" smtClean="0"/>
              <a:t> </a:t>
            </a:r>
            <a:r>
              <a:rPr lang="ru-RU" sz="1200" dirty="0" err="1" smtClean="0"/>
              <a:t>видання</a:t>
            </a:r>
            <a:r>
              <a:rPr lang="ru-RU" sz="1200" dirty="0" smtClean="0"/>
              <a:t> 1963 року): приклад </a:t>
            </a:r>
            <a:r>
              <a:rPr lang="ru-RU" sz="1200" dirty="0" err="1" smtClean="0"/>
              <a:t>сторінки</a:t>
            </a:r>
            <a:r>
              <a:rPr lang="ru-RU" sz="1200" dirty="0" smtClean="0"/>
              <a:t> </a:t>
            </a:r>
            <a:r>
              <a:rPr lang="ru-RU" sz="1200" dirty="0" err="1" smtClean="0"/>
              <a:t>з</a:t>
            </a:r>
            <a:r>
              <a:rPr lang="ru-RU" sz="1200" dirty="0" smtClean="0"/>
              <a:t> </a:t>
            </a:r>
            <a:r>
              <a:rPr lang="ru-RU" sz="1200" dirty="0" err="1" smtClean="0"/>
              <a:t>виправленнями</a:t>
            </a:r>
            <a:endParaRPr lang="ru-RU" sz="1200" dirty="0"/>
          </a:p>
        </p:txBody>
      </p:sp>
      <p:sp>
        <p:nvSpPr>
          <p:cNvPr id="8" name="TextBox 7"/>
          <p:cNvSpPr txBox="1"/>
          <p:nvPr/>
        </p:nvSpPr>
        <p:spPr>
          <a:xfrm>
            <a:off x="4572000" y="3000372"/>
            <a:ext cx="4286280" cy="2585323"/>
          </a:xfrm>
          <a:prstGeom prst="rect">
            <a:avLst/>
          </a:prstGeom>
          <a:noFill/>
        </p:spPr>
        <p:txBody>
          <a:bodyPr wrap="square" rtlCol="0">
            <a:spAutoFit/>
          </a:bodyPr>
          <a:lstStyle/>
          <a:p>
            <a:r>
              <a:rPr lang="ru-RU" dirty="0" smtClean="0"/>
              <a:t>Поет почав свою </a:t>
            </a:r>
            <a:r>
              <a:rPr lang="ru-RU" dirty="0" err="1" smtClean="0"/>
              <a:t>творчість</a:t>
            </a:r>
            <a:r>
              <a:rPr lang="ru-RU" dirty="0" smtClean="0"/>
              <a:t> на </a:t>
            </a:r>
            <a:r>
              <a:rPr lang="ru-RU" dirty="0" err="1" smtClean="0"/>
              <a:t>засланні</a:t>
            </a:r>
            <a:r>
              <a:rPr lang="ru-RU" dirty="0" smtClean="0"/>
              <a:t> </a:t>
            </a:r>
            <a:r>
              <a:rPr lang="ru-RU" dirty="0" err="1" smtClean="0"/>
              <a:t>поезією</a:t>
            </a:r>
            <a:r>
              <a:rPr lang="ru-RU" dirty="0" smtClean="0"/>
              <a:t> «</a:t>
            </a:r>
            <a:r>
              <a:rPr lang="ru-RU" dirty="0" err="1" smtClean="0"/>
              <a:t>Думи</a:t>
            </a:r>
            <a:r>
              <a:rPr lang="ru-RU" dirty="0" smtClean="0"/>
              <a:t> </a:t>
            </a:r>
            <a:r>
              <a:rPr lang="ru-RU" dirty="0" err="1" smtClean="0"/>
              <a:t>мої</a:t>
            </a:r>
            <a:r>
              <a:rPr lang="ru-RU" dirty="0" smtClean="0"/>
              <a:t>, </a:t>
            </a:r>
            <a:r>
              <a:rPr lang="ru-RU" dirty="0" err="1" smtClean="0"/>
              <a:t>думи</a:t>
            </a:r>
            <a:r>
              <a:rPr lang="ru-RU" dirty="0" smtClean="0"/>
              <a:t> </a:t>
            </a:r>
            <a:r>
              <a:rPr lang="ru-RU" dirty="0" err="1" smtClean="0"/>
              <a:t>мої</a:t>
            </a:r>
            <a:r>
              <a:rPr lang="ru-RU" dirty="0" smtClean="0"/>
              <a:t>» </a:t>
            </a:r>
            <a:r>
              <a:rPr lang="en-US" sz="1600" dirty="0" smtClean="0"/>
              <a:t>(1847)</a:t>
            </a:r>
            <a:r>
              <a:rPr lang="en-US" dirty="0" smtClean="0"/>
              <a:t>,</a:t>
            </a:r>
            <a:r>
              <a:rPr lang="ru-RU" dirty="0" err="1" smtClean="0"/>
              <a:t>що</a:t>
            </a:r>
            <a:r>
              <a:rPr lang="ru-RU" dirty="0" smtClean="0"/>
              <a:t> </a:t>
            </a:r>
            <a:r>
              <a:rPr lang="ru-RU" dirty="0" err="1" smtClean="0"/>
              <a:t>відкривається</a:t>
            </a:r>
            <a:r>
              <a:rPr lang="ru-RU" dirty="0" smtClean="0"/>
              <a:t> </a:t>
            </a:r>
            <a:r>
              <a:rPr lang="ru-RU" dirty="0" err="1" smtClean="0"/>
              <a:t>тими</a:t>
            </a:r>
            <a:r>
              <a:rPr lang="ru-RU" dirty="0" smtClean="0"/>
              <a:t> самими словами, </a:t>
            </a:r>
            <a:r>
              <a:rPr lang="ru-RU" dirty="0" err="1" smtClean="0"/>
              <a:t>що</a:t>
            </a:r>
            <a:r>
              <a:rPr lang="ru-RU" dirty="0" smtClean="0"/>
              <a:t> </a:t>
            </a:r>
            <a:r>
              <a:rPr lang="ru-RU" dirty="0" err="1" smtClean="0"/>
              <a:t>й</a:t>
            </a:r>
            <a:r>
              <a:rPr lang="ru-RU" dirty="0" smtClean="0"/>
              <a:t> </a:t>
            </a:r>
            <a:r>
              <a:rPr lang="ru-RU" dirty="0" err="1" smtClean="0"/>
              <a:t>заспів</a:t>
            </a:r>
            <a:r>
              <a:rPr lang="ru-RU" dirty="0" smtClean="0"/>
              <a:t> до «Кобзаря» </a:t>
            </a:r>
            <a:r>
              <a:rPr lang="en-US" sz="1600" dirty="0" smtClean="0"/>
              <a:t>(1840)</a:t>
            </a:r>
            <a:r>
              <a:rPr lang="en-US" dirty="0" smtClean="0"/>
              <a:t>. </a:t>
            </a:r>
            <a:r>
              <a:rPr lang="ru-RU" dirty="0" err="1" smtClean="0"/>
              <a:t>Цим</a:t>
            </a:r>
            <a:r>
              <a:rPr lang="ru-RU" dirty="0" smtClean="0"/>
              <a:t> Шевченко </a:t>
            </a:r>
            <a:r>
              <a:rPr lang="ru-RU" dirty="0" err="1" smtClean="0"/>
              <a:t>підкреслив</a:t>
            </a:r>
            <a:r>
              <a:rPr lang="ru-RU" dirty="0" smtClean="0"/>
              <a:t> </a:t>
            </a:r>
            <a:r>
              <a:rPr lang="ru-RU" dirty="0" err="1" smtClean="0"/>
              <a:t>незмінність</a:t>
            </a:r>
            <a:r>
              <a:rPr lang="ru-RU" dirty="0" smtClean="0"/>
              <a:t> </a:t>
            </a:r>
            <a:r>
              <a:rPr lang="ru-RU" dirty="0" err="1" smtClean="0"/>
              <a:t>своєї</a:t>
            </a:r>
            <a:r>
              <a:rPr lang="ru-RU" dirty="0" smtClean="0"/>
              <a:t> </a:t>
            </a:r>
            <a:r>
              <a:rPr lang="ru-RU" dirty="0" err="1" smtClean="0"/>
              <a:t>ідейно-поетичної</a:t>
            </a:r>
            <a:r>
              <a:rPr lang="ru-RU" dirty="0" smtClean="0"/>
              <a:t> </a:t>
            </a:r>
            <a:r>
              <a:rPr lang="ru-RU" dirty="0" err="1" smtClean="0"/>
              <a:t>програми</a:t>
            </a:r>
            <a:r>
              <a:rPr lang="ru-RU" dirty="0" smtClean="0"/>
              <a:t> та </a:t>
            </a:r>
            <a:r>
              <a:rPr lang="ru-RU" dirty="0" err="1" smtClean="0"/>
              <a:t>нерозривність</a:t>
            </a:r>
            <a:r>
              <a:rPr lang="ru-RU" dirty="0" smtClean="0"/>
              <a:t> </a:t>
            </a:r>
            <a:r>
              <a:rPr lang="ru-RU" dirty="0" err="1" smtClean="0"/>
              <a:t>свого</a:t>
            </a:r>
            <a:r>
              <a:rPr lang="ru-RU" dirty="0" smtClean="0"/>
              <a:t> </a:t>
            </a:r>
            <a:r>
              <a:rPr lang="ru-RU" dirty="0" err="1" smtClean="0"/>
              <a:t>зв'язку</a:t>
            </a:r>
            <a:r>
              <a:rPr lang="ru-RU" dirty="0" smtClean="0"/>
              <a:t> </a:t>
            </a:r>
            <a:r>
              <a:rPr lang="ru-RU" dirty="0" err="1" smtClean="0"/>
              <a:t>з</a:t>
            </a:r>
            <a:r>
              <a:rPr lang="ru-RU" dirty="0" smtClean="0"/>
              <a:t> </a:t>
            </a:r>
            <a:r>
              <a:rPr lang="ru-RU" dirty="0" err="1" smtClean="0"/>
              <a:t>рідним</a:t>
            </a:r>
            <a:r>
              <a:rPr lang="ru-RU" dirty="0" smtClean="0"/>
              <a:t> </a:t>
            </a:r>
            <a:r>
              <a:rPr lang="ru-RU" dirty="0" err="1" smtClean="0"/>
              <a:t>краєм</a:t>
            </a:r>
            <a:r>
              <a:rPr lang="ru-RU" dirty="0" smtClean="0"/>
              <a:t> </a:t>
            </a:r>
            <a:r>
              <a:rPr lang="ru-RU" dirty="0" err="1" smtClean="0"/>
              <a:t>і</a:t>
            </a:r>
            <a:r>
              <a:rPr lang="ru-RU" dirty="0" smtClean="0"/>
              <a:t> народом</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282378" y="0"/>
            <a:ext cx="3861622" cy="868346"/>
          </a:xfrm>
        </p:spPr>
        <p:txBody>
          <a:bodyPr>
            <a:normAutofit fontScale="90000"/>
          </a:bodyPr>
          <a:lstStyle/>
          <a:p>
            <a:r>
              <a:rPr lang="uk-UA" dirty="0" smtClean="0"/>
              <a:t>Хід дослідження</a:t>
            </a:r>
            <a:endParaRPr lang="ru-RU" dirty="0"/>
          </a:p>
        </p:txBody>
      </p:sp>
      <p:pic>
        <p:nvPicPr>
          <p:cNvPr id="32770" name="Picture 2"/>
          <p:cNvPicPr>
            <a:picLocks noGrp="1" noChangeAspect="1" noChangeArrowheads="1"/>
          </p:cNvPicPr>
          <p:nvPr>
            <p:ph idx="1"/>
          </p:nvPr>
        </p:nvPicPr>
        <p:blipFill>
          <a:blip r:embed="rId2"/>
          <a:srcRect/>
          <a:stretch>
            <a:fillRect/>
          </a:stretch>
        </p:blipFill>
        <p:spPr bwMode="auto">
          <a:xfrm>
            <a:off x="0" y="0"/>
            <a:ext cx="3910817" cy="2928224"/>
          </a:xfrm>
          <a:prstGeom prst="rect">
            <a:avLst/>
          </a:prstGeom>
          <a:noFill/>
          <a:ln w="9525">
            <a:noFill/>
            <a:miter lim="800000"/>
            <a:headEnd/>
            <a:tailEnd/>
          </a:ln>
          <a:effectLst/>
        </p:spPr>
      </p:pic>
      <p:sp>
        <p:nvSpPr>
          <p:cNvPr id="6" name="Прямоугольник 5"/>
          <p:cNvSpPr/>
          <p:nvPr/>
        </p:nvSpPr>
        <p:spPr>
          <a:xfrm>
            <a:off x="0" y="2857496"/>
            <a:ext cx="4572000" cy="430887"/>
          </a:xfrm>
          <a:prstGeom prst="rect">
            <a:avLst/>
          </a:prstGeom>
        </p:spPr>
        <p:txBody>
          <a:bodyPr>
            <a:spAutoFit/>
          </a:bodyPr>
          <a:lstStyle/>
          <a:p>
            <a:r>
              <a:rPr lang="ru-RU" sz="1100" dirty="0" err="1" smtClean="0"/>
              <a:t>Шхуни</a:t>
            </a:r>
            <a:r>
              <a:rPr lang="ru-RU" sz="1100" dirty="0" smtClean="0"/>
              <a:t> </a:t>
            </a:r>
            <a:r>
              <a:rPr lang="ru-RU" sz="1100" dirty="0" err="1" smtClean="0"/>
              <a:t>біля</a:t>
            </a:r>
            <a:r>
              <a:rPr lang="ru-RU" sz="1100" dirty="0" smtClean="0"/>
              <a:t> форту </a:t>
            </a:r>
            <a:r>
              <a:rPr lang="ru-RU" sz="1100" dirty="0" err="1" smtClean="0"/>
              <a:t>Косарал</a:t>
            </a:r>
            <a:r>
              <a:rPr lang="ru-RU" sz="1100" dirty="0" smtClean="0"/>
              <a:t>. Робота Тараса </a:t>
            </a:r>
            <a:r>
              <a:rPr lang="ru-RU" sz="1100" dirty="0" err="1" smtClean="0"/>
              <a:t>Шевченка</a:t>
            </a:r>
            <a:r>
              <a:rPr lang="ru-RU" sz="1100" dirty="0" smtClean="0"/>
              <a:t>. </a:t>
            </a:r>
            <a:r>
              <a:rPr lang="ru-RU" sz="1100" dirty="0" err="1" smtClean="0"/>
              <a:t>Папір</a:t>
            </a:r>
            <a:r>
              <a:rPr lang="ru-RU" sz="1100" dirty="0" smtClean="0"/>
              <a:t>, акварель (20,6 × 30). </a:t>
            </a:r>
            <a:r>
              <a:rPr lang="ru-RU" sz="1100" dirty="0" err="1" smtClean="0"/>
              <a:t>Косарал</a:t>
            </a:r>
            <a:r>
              <a:rPr lang="ru-RU" sz="1100" dirty="0" smtClean="0"/>
              <a:t>]. 6.10 1848 — 6.05 1849.</a:t>
            </a:r>
            <a:endParaRPr lang="ru-RU" sz="1100" dirty="0"/>
          </a:p>
        </p:txBody>
      </p:sp>
      <p:pic>
        <p:nvPicPr>
          <p:cNvPr id="7" name="Picture 2"/>
          <p:cNvPicPr>
            <a:picLocks noChangeAspect="1" noChangeArrowheads="1"/>
          </p:cNvPicPr>
          <p:nvPr/>
        </p:nvPicPr>
        <p:blipFill>
          <a:blip r:embed="rId3"/>
          <a:srcRect/>
          <a:stretch>
            <a:fillRect/>
          </a:stretch>
        </p:blipFill>
        <p:spPr bwMode="auto">
          <a:xfrm>
            <a:off x="0" y="3286124"/>
            <a:ext cx="4388334" cy="3071834"/>
          </a:xfrm>
          <a:prstGeom prst="rect">
            <a:avLst/>
          </a:prstGeom>
          <a:noFill/>
          <a:ln w="9525">
            <a:noFill/>
            <a:miter lim="800000"/>
            <a:headEnd/>
            <a:tailEnd/>
          </a:ln>
        </p:spPr>
      </p:pic>
      <p:sp>
        <p:nvSpPr>
          <p:cNvPr id="8" name="Прямоугольник 7"/>
          <p:cNvSpPr/>
          <p:nvPr/>
        </p:nvSpPr>
        <p:spPr>
          <a:xfrm>
            <a:off x="0" y="6427113"/>
            <a:ext cx="4572000" cy="261610"/>
          </a:xfrm>
          <a:prstGeom prst="rect">
            <a:avLst/>
          </a:prstGeom>
        </p:spPr>
        <p:txBody>
          <a:bodyPr>
            <a:spAutoFit/>
          </a:bodyPr>
          <a:lstStyle/>
          <a:p>
            <a:r>
              <a:rPr lang="ru-RU" sz="1100" dirty="0" err="1" smtClean="0"/>
              <a:t>Корабель</a:t>
            </a:r>
            <a:r>
              <a:rPr lang="ru-RU" sz="1100" dirty="0" smtClean="0"/>
              <a:t>, </a:t>
            </a:r>
            <a:r>
              <a:rPr lang="ru-RU" sz="1100" dirty="0" err="1" smtClean="0"/>
              <a:t>залишений</a:t>
            </a:r>
            <a:r>
              <a:rPr lang="ru-RU" sz="1100" dirty="0" smtClean="0"/>
              <a:t> </a:t>
            </a:r>
            <a:r>
              <a:rPr lang="ru-RU" sz="1100" dirty="0" err="1" smtClean="0"/>
              <a:t>біля</a:t>
            </a:r>
            <a:r>
              <a:rPr lang="ru-RU" sz="1100" dirty="0" smtClean="0"/>
              <a:t> </a:t>
            </a:r>
            <a:r>
              <a:rPr lang="ru-RU" sz="1100" dirty="0" err="1" smtClean="0"/>
              <a:t>міста</a:t>
            </a:r>
            <a:r>
              <a:rPr lang="ru-RU" sz="1100" dirty="0" smtClean="0"/>
              <a:t> </a:t>
            </a:r>
            <a:r>
              <a:rPr lang="ru-RU" sz="1100" dirty="0" err="1" smtClean="0"/>
              <a:t>Аральська</a:t>
            </a:r>
            <a:r>
              <a:rPr lang="ru-RU" sz="1100" dirty="0" smtClean="0"/>
              <a:t>. </a:t>
            </a:r>
            <a:r>
              <a:rPr lang="ru-RU" sz="1100" dirty="0" err="1" smtClean="0"/>
              <a:t>Сучасність</a:t>
            </a:r>
            <a:r>
              <a:rPr lang="ru-RU" sz="1100" dirty="0" smtClean="0"/>
              <a:t>.</a:t>
            </a:r>
            <a:endParaRPr lang="ru-RU" sz="1100" dirty="0"/>
          </a:p>
        </p:txBody>
      </p:sp>
      <p:sp>
        <p:nvSpPr>
          <p:cNvPr id="9" name="Прямоугольник 8"/>
          <p:cNvSpPr/>
          <p:nvPr/>
        </p:nvSpPr>
        <p:spPr>
          <a:xfrm>
            <a:off x="4357686" y="785794"/>
            <a:ext cx="4572000" cy="3323987"/>
          </a:xfrm>
          <a:prstGeom prst="rect">
            <a:avLst/>
          </a:prstGeom>
        </p:spPr>
        <p:txBody>
          <a:bodyPr>
            <a:spAutoFit/>
          </a:bodyPr>
          <a:lstStyle/>
          <a:p>
            <a:r>
              <a:rPr lang="uk-UA" dirty="0" smtClean="0">
                <a:latin typeface="+mj-lt"/>
              </a:rPr>
              <a:t>Аральська описова експедиція </a:t>
            </a:r>
            <a:r>
              <a:rPr lang="vi-VN" sz="1600" dirty="0" smtClean="0">
                <a:latin typeface="+mj-lt"/>
              </a:rPr>
              <a:t>— експедиція, яку 1848–1849 організувало Військове міністерство для знімання й промірювання Аральського моря та вивчення його природних ресурсів і умов майбутнього судноплавства. Очолював її Олексій Бутаков. Він порушив перед командиром Окремого Оренбурзького корпусу Володимиром Обручовим клопотання про введення до складу експедиції Тараса Шевченка як художника. Незважаючи на заборону Шевченкові малювати, Обручов задовольнив це клопотання.</a:t>
            </a:r>
            <a:endParaRPr lang="ru-RU" sz="1600" dirty="0">
              <a:latin typeface="Corbel" pitchFamily="34" charset="0"/>
            </a:endParaRPr>
          </a:p>
        </p:txBody>
      </p:sp>
      <p:pic>
        <p:nvPicPr>
          <p:cNvPr id="32771" name="Picture 3"/>
          <p:cNvPicPr>
            <a:picLocks noChangeAspect="1" noChangeArrowheads="1"/>
          </p:cNvPicPr>
          <p:nvPr/>
        </p:nvPicPr>
        <p:blipFill>
          <a:blip r:embed="rId4"/>
          <a:srcRect/>
          <a:stretch>
            <a:fillRect/>
          </a:stretch>
        </p:blipFill>
        <p:spPr bwMode="auto">
          <a:xfrm>
            <a:off x="7072330" y="3929066"/>
            <a:ext cx="1877125" cy="2500330"/>
          </a:xfrm>
          <a:prstGeom prst="rect">
            <a:avLst/>
          </a:prstGeom>
          <a:noFill/>
          <a:ln w="9525">
            <a:noFill/>
            <a:miter lim="800000"/>
            <a:headEnd/>
            <a:tailEnd/>
          </a:ln>
          <a:effectLst/>
        </p:spPr>
      </p:pic>
      <p:sp>
        <p:nvSpPr>
          <p:cNvPr id="11" name="TextBox 10"/>
          <p:cNvSpPr txBox="1"/>
          <p:nvPr/>
        </p:nvSpPr>
        <p:spPr>
          <a:xfrm>
            <a:off x="7072330" y="6500834"/>
            <a:ext cx="1928826" cy="369332"/>
          </a:xfrm>
          <a:prstGeom prst="rect">
            <a:avLst/>
          </a:prstGeom>
          <a:noFill/>
        </p:spPr>
        <p:txBody>
          <a:bodyPr wrap="square" rtlCol="0">
            <a:spAutoFit/>
          </a:bodyPr>
          <a:lstStyle/>
          <a:p>
            <a:pPr algn="r"/>
            <a:r>
              <a:rPr lang="uk-UA" dirty="0" smtClean="0"/>
              <a:t>О. </a:t>
            </a:r>
            <a:r>
              <a:rPr lang="uk-UA" dirty="0" err="1" smtClean="0"/>
              <a:t>Бутаков</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357686" y="1071546"/>
            <a:ext cx="4576002" cy="2000264"/>
          </a:xfrm>
        </p:spPr>
        <p:txBody>
          <a:bodyPr>
            <a:normAutofit fontScale="62500" lnSpcReduction="20000"/>
          </a:bodyPr>
          <a:lstStyle/>
          <a:p>
            <a:pPr lvl="0" algn="just">
              <a:buNone/>
            </a:pPr>
            <a:r>
              <a:rPr lang="uk-UA" sz="2300" dirty="0" smtClean="0"/>
              <a:t>Дружба з польськими засланцями навіяла поетові тему братання слов'янських народів. У вірші «Полякам» Шевченко вказує на той факт, що ворожнечу між двома братніми народами посіяли «неситі ксьондзи, магнати» з проголошенням Брестської унії. Розпалюючи ворожнечу між народами, католицизм прикривався Божим ім'ям. Поет закликає поляків брататися з українцями:</a:t>
            </a:r>
            <a:endParaRPr lang="ru-RU" sz="2300" dirty="0" smtClean="0"/>
          </a:p>
          <a:p>
            <a:pPr algn="just">
              <a:buNone/>
            </a:pPr>
            <a:r>
              <a:rPr lang="uk-UA" sz="2300" i="1" dirty="0" smtClean="0"/>
              <a:t>Подай же руку козакові</a:t>
            </a:r>
            <a:endParaRPr lang="ru-RU" sz="2300" i="1" dirty="0" smtClean="0"/>
          </a:p>
          <a:p>
            <a:pPr algn="just">
              <a:buNone/>
            </a:pPr>
            <a:r>
              <a:rPr lang="uk-UA" sz="2300" i="1" dirty="0" smtClean="0"/>
              <a:t>І серце </a:t>
            </a:r>
            <a:r>
              <a:rPr lang="uk-UA" sz="2300" i="1" dirty="0" err="1" smtClean="0"/>
              <a:t>чистеє</a:t>
            </a:r>
            <a:r>
              <a:rPr lang="uk-UA" sz="2300" i="1" dirty="0" smtClean="0"/>
              <a:t> подай!</a:t>
            </a:r>
          </a:p>
          <a:p>
            <a:pPr>
              <a:buNone/>
            </a:pPr>
            <a:endParaRPr lang="ru-RU" dirty="0" smtClean="0"/>
          </a:p>
          <a:p>
            <a:endParaRPr lang="ru-RU" dirty="0"/>
          </a:p>
        </p:txBody>
      </p:sp>
      <p:sp>
        <p:nvSpPr>
          <p:cNvPr id="4" name="Заголовок 1"/>
          <p:cNvSpPr>
            <a:spLocks noGrp="1"/>
          </p:cNvSpPr>
          <p:nvPr>
            <p:ph type="title"/>
          </p:nvPr>
        </p:nvSpPr>
        <p:spPr>
          <a:xfrm>
            <a:off x="5000628" y="274638"/>
            <a:ext cx="3933060" cy="725470"/>
          </a:xfrm>
        </p:spPr>
        <p:txBody>
          <a:bodyPr>
            <a:normAutofit fontScale="90000"/>
          </a:bodyPr>
          <a:lstStyle/>
          <a:p>
            <a:r>
              <a:rPr lang="uk-UA" dirty="0" smtClean="0"/>
              <a:t>Хід дослідження</a:t>
            </a:r>
            <a:endParaRPr lang="ru-RU" dirty="0"/>
          </a:p>
        </p:txBody>
      </p:sp>
      <p:sp>
        <p:nvSpPr>
          <p:cNvPr id="5" name="TextBox 4"/>
          <p:cNvSpPr txBox="1"/>
          <p:nvPr/>
        </p:nvSpPr>
        <p:spPr>
          <a:xfrm>
            <a:off x="642910" y="3564791"/>
            <a:ext cx="8215370" cy="3293209"/>
          </a:xfrm>
          <a:prstGeom prst="rect">
            <a:avLst/>
          </a:prstGeom>
          <a:noFill/>
        </p:spPr>
        <p:txBody>
          <a:bodyPr wrap="square" rtlCol="0">
            <a:spAutoFit/>
          </a:bodyPr>
          <a:lstStyle/>
          <a:p>
            <a:pPr algn="just"/>
            <a:r>
              <a:rPr lang="en-US" sz="1600" dirty="0" err="1" smtClean="0"/>
              <a:t>Поет</a:t>
            </a:r>
            <a:r>
              <a:rPr lang="ru-RU" sz="1600" dirty="0" smtClean="0"/>
              <a:t> </a:t>
            </a:r>
            <a:r>
              <a:rPr lang="ru-RU" sz="1600" dirty="0" err="1" smtClean="0"/>
              <a:t>і</a:t>
            </a:r>
            <a:r>
              <a:rPr lang="ru-RU" sz="1600" dirty="0" smtClean="0"/>
              <a:t> на </a:t>
            </a:r>
            <a:r>
              <a:rPr lang="ru-RU" sz="1600" dirty="0" err="1" smtClean="0"/>
              <a:t>засланні</a:t>
            </a:r>
            <a:r>
              <a:rPr lang="ru-RU" sz="1600" dirty="0" smtClean="0"/>
              <a:t> </a:t>
            </a:r>
            <a:r>
              <a:rPr lang="ru-RU" sz="1600" dirty="0" err="1" smtClean="0"/>
              <a:t>далі</a:t>
            </a:r>
            <a:r>
              <a:rPr lang="ru-RU" sz="1600" dirty="0" smtClean="0"/>
              <a:t> </a:t>
            </a:r>
            <a:r>
              <a:rPr lang="ru-RU" sz="1600" dirty="0" err="1" smtClean="0"/>
              <a:t>таврував</a:t>
            </a:r>
            <a:r>
              <a:rPr lang="ru-RU" sz="1600" dirty="0" smtClean="0"/>
              <a:t> у </a:t>
            </a:r>
            <a:r>
              <a:rPr lang="ru-RU" sz="1600" dirty="0" err="1" smtClean="0"/>
              <a:t>своїх</a:t>
            </a:r>
            <a:r>
              <a:rPr lang="ru-RU" sz="1600" dirty="0" smtClean="0"/>
              <a:t> </a:t>
            </a:r>
            <a:r>
              <a:rPr lang="ru-RU" sz="1600" dirty="0" err="1" smtClean="0"/>
              <a:t>творах</a:t>
            </a:r>
            <a:r>
              <a:rPr lang="ru-RU" sz="1600" dirty="0" smtClean="0"/>
              <a:t> </a:t>
            </a:r>
            <a:r>
              <a:rPr lang="ru-RU" sz="1600" dirty="0" err="1" smtClean="0"/>
              <a:t>самодержавно-кріпосницький</a:t>
            </a:r>
            <a:r>
              <a:rPr lang="ru-RU" sz="1600" dirty="0" smtClean="0"/>
              <a:t> лад та </a:t>
            </a:r>
            <a:r>
              <a:rPr lang="ru-RU" sz="1600" dirty="0" err="1" smtClean="0"/>
              <a:t>поневолення</a:t>
            </a:r>
            <a:r>
              <a:rPr lang="ru-RU" sz="1600" dirty="0" smtClean="0"/>
              <a:t> </a:t>
            </a:r>
            <a:r>
              <a:rPr lang="ru-RU" sz="1600" dirty="0" err="1" smtClean="0"/>
              <a:t>уярмлених</a:t>
            </a:r>
            <a:r>
              <a:rPr lang="ru-RU" sz="1600" dirty="0" smtClean="0"/>
              <a:t> Москвою </a:t>
            </a:r>
            <a:r>
              <a:rPr lang="ru-RU" sz="1600" dirty="0" err="1" smtClean="0"/>
              <a:t>народів</a:t>
            </a:r>
            <a:r>
              <a:rPr lang="ru-RU" sz="1600" dirty="0" smtClean="0"/>
              <a:t>. Свою </a:t>
            </a:r>
            <a:r>
              <a:rPr lang="ru-RU" sz="1600" dirty="0" err="1" smtClean="0"/>
              <a:t>політичну</a:t>
            </a:r>
            <a:r>
              <a:rPr lang="ru-RU" sz="1600" dirty="0" smtClean="0"/>
              <a:t> </a:t>
            </a:r>
            <a:r>
              <a:rPr lang="ru-RU" sz="1600" dirty="0" err="1" smtClean="0"/>
              <a:t>актуальність</a:t>
            </a:r>
            <a:r>
              <a:rPr lang="ru-RU" sz="1600" dirty="0" smtClean="0"/>
              <a:t> </a:t>
            </a:r>
            <a:r>
              <a:rPr lang="ru-RU" sz="1600" dirty="0" err="1" smtClean="0"/>
              <a:t>донині</a:t>
            </a:r>
            <a:r>
              <a:rPr lang="ru-RU" sz="1600" dirty="0" smtClean="0"/>
              <a:t> </a:t>
            </a:r>
            <a:r>
              <a:rPr lang="ru-RU" sz="1600" dirty="0" err="1" smtClean="0"/>
              <a:t>зберіг</a:t>
            </a:r>
            <a:r>
              <a:rPr lang="ru-RU" sz="1600" dirty="0" smtClean="0"/>
              <a:t> </a:t>
            </a:r>
            <a:r>
              <a:rPr lang="ru-RU" sz="1600" dirty="0" err="1" smtClean="0"/>
              <a:t>заклик</a:t>
            </a:r>
            <a:r>
              <a:rPr lang="ru-RU" sz="1600" dirty="0" smtClean="0"/>
              <a:t> </a:t>
            </a:r>
            <a:r>
              <a:rPr lang="ru-RU" sz="1600" dirty="0" err="1" smtClean="0"/>
              <a:t>Шевченка</a:t>
            </a:r>
            <a:r>
              <a:rPr lang="ru-RU" sz="1600" dirty="0" smtClean="0"/>
              <a:t> у </a:t>
            </a:r>
            <a:r>
              <a:rPr lang="ru-RU" sz="1600" dirty="0" err="1" smtClean="0"/>
              <a:t>вірші</a:t>
            </a:r>
            <a:r>
              <a:rPr lang="ru-RU" sz="1600" dirty="0" smtClean="0"/>
              <a:t> «Полякам» («</a:t>
            </a:r>
            <a:r>
              <a:rPr lang="ru-RU" sz="1600" dirty="0" err="1" smtClean="0"/>
              <a:t>Ще</a:t>
            </a:r>
            <a:r>
              <a:rPr lang="ru-RU" sz="1600" dirty="0" smtClean="0"/>
              <a:t> як </a:t>
            </a:r>
            <a:r>
              <a:rPr lang="ru-RU" sz="1600" dirty="0" err="1" smtClean="0"/>
              <a:t>були</a:t>
            </a:r>
            <a:r>
              <a:rPr lang="ru-RU" sz="1600" dirty="0" smtClean="0"/>
              <a:t> ми </a:t>
            </a:r>
            <a:r>
              <a:rPr lang="ru-RU" sz="1600" dirty="0" err="1" smtClean="0"/>
              <a:t>козаками</a:t>
            </a:r>
            <a:r>
              <a:rPr lang="ru-RU" sz="1600" dirty="0" smtClean="0"/>
              <a:t>» </a:t>
            </a:r>
            <a:r>
              <a:rPr lang="en-US" sz="1600" dirty="0" smtClean="0"/>
              <a:t>1847</a:t>
            </a:r>
            <a:r>
              <a:rPr lang="ru-RU" sz="1600" dirty="0" smtClean="0"/>
              <a:t>) до </a:t>
            </a:r>
            <a:r>
              <a:rPr lang="ru-RU" sz="1600" dirty="0" err="1" smtClean="0"/>
              <a:t>згоди</a:t>
            </a:r>
            <a:r>
              <a:rPr lang="ru-RU" sz="1600" dirty="0" smtClean="0"/>
              <a:t> </a:t>
            </a:r>
            <a:r>
              <a:rPr lang="ru-RU" sz="1600" dirty="0" err="1" smtClean="0"/>
              <a:t>й</a:t>
            </a:r>
            <a:r>
              <a:rPr lang="ru-RU" sz="1600" dirty="0" smtClean="0"/>
              <a:t> </a:t>
            </a:r>
            <a:r>
              <a:rPr lang="ru-RU" sz="1600" dirty="0" err="1" smtClean="0"/>
              <a:t>братерства</a:t>
            </a:r>
            <a:r>
              <a:rPr lang="ru-RU" sz="1600" dirty="0" smtClean="0"/>
              <a:t> </a:t>
            </a:r>
            <a:r>
              <a:rPr lang="ru-RU" sz="1600" dirty="0" err="1" smtClean="0"/>
              <a:t>українського</a:t>
            </a:r>
            <a:r>
              <a:rPr lang="ru-RU" sz="1600" dirty="0" smtClean="0"/>
              <a:t> </a:t>
            </a:r>
            <a:r>
              <a:rPr lang="ru-RU" sz="1600" dirty="0" err="1" smtClean="0"/>
              <a:t>і</a:t>
            </a:r>
            <a:r>
              <a:rPr lang="ru-RU" sz="1600" dirty="0" smtClean="0"/>
              <a:t> </a:t>
            </a:r>
            <a:r>
              <a:rPr lang="ru-RU" sz="1600" dirty="0" err="1" smtClean="0"/>
              <a:t>польського</a:t>
            </a:r>
            <a:r>
              <a:rPr lang="ru-RU" sz="1600" dirty="0" smtClean="0"/>
              <a:t> </a:t>
            </a:r>
            <a:r>
              <a:rPr lang="ru-RU" sz="1600" dirty="0" err="1" smtClean="0"/>
              <a:t>народів</a:t>
            </a:r>
            <a:r>
              <a:rPr lang="ru-RU" sz="1600" dirty="0" smtClean="0"/>
              <a:t> як </a:t>
            </a:r>
            <a:r>
              <a:rPr lang="ru-RU" sz="1600" dirty="0" err="1" smtClean="0"/>
              <a:t>рівний</a:t>
            </a:r>
            <a:r>
              <a:rPr lang="ru-RU" sz="1600" dirty="0" smtClean="0"/>
              <a:t> </a:t>
            </a:r>
            <a:r>
              <a:rPr lang="ru-RU" sz="1600" dirty="0" err="1" smtClean="0"/>
              <a:t>з</a:t>
            </a:r>
            <a:r>
              <a:rPr lang="ru-RU" sz="1600" dirty="0" smtClean="0"/>
              <a:t> </a:t>
            </a:r>
            <a:r>
              <a:rPr lang="ru-RU" sz="1600" dirty="0" err="1" smtClean="0"/>
              <a:t>рівним</a:t>
            </a:r>
            <a:r>
              <a:rPr lang="ru-RU" sz="1600" dirty="0" smtClean="0"/>
              <a:t>. У </a:t>
            </a:r>
            <a:r>
              <a:rPr lang="ru-RU" sz="1600" dirty="0" err="1" smtClean="0"/>
              <a:t>невеликій</a:t>
            </a:r>
            <a:r>
              <a:rPr lang="ru-RU" sz="1600" dirty="0" smtClean="0"/>
              <a:t> </a:t>
            </a:r>
            <a:r>
              <a:rPr lang="ru-RU" sz="1600" dirty="0" err="1" smtClean="0"/>
              <a:t>поемі</a:t>
            </a:r>
            <a:r>
              <a:rPr lang="ru-RU" sz="1600" dirty="0" smtClean="0"/>
              <a:t> «У Бога за </a:t>
            </a:r>
            <a:r>
              <a:rPr lang="ru-RU" sz="1600" dirty="0" err="1" smtClean="0"/>
              <a:t>дверима</a:t>
            </a:r>
            <a:r>
              <a:rPr lang="ru-RU" sz="1600" dirty="0" smtClean="0"/>
              <a:t> лежала </a:t>
            </a:r>
            <a:r>
              <a:rPr lang="ru-RU" sz="1600" dirty="0" err="1" smtClean="0"/>
              <a:t>сокира</a:t>
            </a:r>
            <a:r>
              <a:rPr lang="ru-RU" sz="1600" dirty="0" smtClean="0"/>
              <a:t>» (</a:t>
            </a:r>
            <a:r>
              <a:rPr lang="en-US" sz="1600" dirty="0" smtClean="0"/>
              <a:t>1848</a:t>
            </a:r>
            <a:r>
              <a:rPr lang="ru-RU" sz="1600" dirty="0" smtClean="0"/>
              <a:t>) Шевченко </a:t>
            </a:r>
            <a:r>
              <a:rPr lang="ru-RU" sz="1600" dirty="0" err="1" smtClean="0"/>
              <a:t>використав</a:t>
            </a:r>
            <a:r>
              <a:rPr lang="ru-RU" sz="1600" dirty="0" smtClean="0"/>
              <a:t> </a:t>
            </a:r>
            <a:r>
              <a:rPr lang="ru-RU" sz="1600" dirty="0" err="1" smtClean="0"/>
              <a:t>казахську</a:t>
            </a:r>
            <a:r>
              <a:rPr lang="ru-RU" sz="1600" dirty="0" smtClean="0"/>
              <a:t> легенду про </a:t>
            </a:r>
            <a:r>
              <a:rPr lang="ru-RU" sz="1600" dirty="0" err="1" smtClean="0"/>
              <a:t>святе</a:t>
            </a:r>
            <a:r>
              <a:rPr lang="ru-RU" sz="1600" dirty="0" smtClean="0"/>
              <a:t> дерево, </a:t>
            </a:r>
            <a:r>
              <a:rPr lang="ru-RU" sz="1600" dirty="0" err="1" smtClean="0"/>
              <a:t>щоб</a:t>
            </a:r>
            <a:r>
              <a:rPr lang="ru-RU" sz="1600" dirty="0" smtClean="0"/>
              <a:t> </a:t>
            </a:r>
            <a:r>
              <a:rPr lang="ru-RU" sz="1600" dirty="0" err="1" smtClean="0"/>
              <a:t>відтворити</a:t>
            </a:r>
            <a:r>
              <a:rPr lang="ru-RU" sz="1600" dirty="0" smtClean="0"/>
              <a:t> в </a:t>
            </a:r>
            <a:r>
              <a:rPr lang="ru-RU" sz="1600" dirty="0" err="1" smtClean="0"/>
              <a:t>алегоричних</a:t>
            </a:r>
            <a:r>
              <a:rPr lang="ru-RU" sz="1600" dirty="0" smtClean="0"/>
              <a:t> образах </a:t>
            </a:r>
            <a:r>
              <a:rPr lang="ru-RU" sz="1600" dirty="0" err="1" smtClean="0"/>
              <a:t>тяжку</a:t>
            </a:r>
            <a:r>
              <a:rPr lang="ru-RU" sz="1600" dirty="0" smtClean="0"/>
              <a:t> долю </a:t>
            </a:r>
            <a:r>
              <a:rPr lang="ru-RU" sz="1600" dirty="0" err="1" smtClean="0"/>
              <a:t>поневоленого</a:t>
            </a:r>
            <a:r>
              <a:rPr lang="ru-RU" sz="1600" dirty="0" smtClean="0"/>
              <a:t> </a:t>
            </a:r>
            <a:r>
              <a:rPr lang="ru-RU" sz="1600" dirty="0" err="1" smtClean="0"/>
              <a:t>казахського</a:t>
            </a:r>
            <a:r>
              <a:rPr lang="ru-RU" sz="1600" dirty="0" smtClean="0"/>
              <a:t> народу. </a:t>
            </a:r>
            <a:r>
              <a:rPr lang="ru-RU" sz="1600" dirty="0" err="1" smtClean="0"/>
              <a:t>Відгуком</a:t>
            </a:r>
            <a:r>
              <a:rPr lang="ru-RU" sz="1600" dirty="0" smtClean="0"/>
              <a:t> </a:t>
            </a:r>
            <a:r>
              <a:rPr lang="ru-RU" sz="1600" dirty="0" err="1" smtClean="0"/>
              <a:t>поета</a:t>
            </a:r>
            <a:r>
              <a:rPr lang="ru-RU" sz="1600" dirty="0" smtClean="0"/>
              <a:t> на </a:t>
            </a:r>
            <a:r>
              <a:rPr lang="ru-RU" sz="1600" dirty="0" err="1" smtClean="0"/>
              <a:t>революційні</a:t>
            </a:r>
            <a:r>
              <a:rPr lang="ru-RU" sz="1600" dirty="0" smtClean="0"/>
              <a:t> </a:t>
            </a:r>
            <a:r>
              <a:rPr lang="ru-RU" sz="1600" dirty="0" err="1" smtClean="0"/>
              <a:t>події</a:t>
            </a:r>
            <a:r>
              <a:rPr lang="ru-RU" sz="1600" dirty="0" smtClean="0"/>
              <a:t> в </a:t>
            </a:r>
            <a:r>
              <a:rPr lang="ru-RU" sz="1600" dirty="0" err="1" smtClean="0"/>
              <a:t>Західній</a:t>
            </a:r>
            <a:r>
              <a:rPr lang="ru-RU" sz="1600" dirty="0" smtClean="0"/>
              <a:t> </a:t>
            </a:r>
            <a:r>
              <a:rPr lang="ru-RU" sz="1600" dirty="0" err="1" smtClean="0"/>
              <a:t>Європі</a:t>
            </a:r>
            <a:r>
              <a:rPr lang="ru-RU" sz="1600" dirty="0" smtClean="0"/>
              <a:t> </a:t>
            </a:r>
            <a:r>
              <a:rPr lang="ru-RU" sz="1600" dirty="0" err="1" smtClean="0"/>
              <a:t>була</a:t>
            </a:r>
            <a:r>
              <a:rPr lang="ru-RU" sz="1600" dirty="0" smtClean="0"/>
              <a:t> сатира «</a:t>
            </a:r>
            <a:r>
              <a:rPr lang="ru-RU" sz="1600" dirty="0" err="1" smtClean="0"/>
              <a:t>Царі</a:t>
            </a:r>
            <a:r>
              <a:rPr lang="ru-RU" sz="1600" dirty="0" smtClean="0"/>
              <a:t>», одна </a:t>
            </a:r>
            <a:r>
              <a:rPr lang="ru-RU" sz="1600" dirty="0" err="1" smtClean="0"/>
              <a:t>з</a:t>
            </a:r>
            <a:r>
              <a:rPr lang="ru-RU" sz="1600" dirty="0" smtClean="0"/>
              <a:t> </a:t>
            </a:r>
            <a:r>
              <a:rPr lang="ru-RU" sz="1600" dirty="0" err="1" smtClean="0"/>
              <a:t>найзначніших</a:t>
            </a:r>
            <a:r>
              <a:rPr lang="ru-RU" sz="1600" dirty="0" smtClean="0"/>
              <a:t> </a:t>
            </a:r>
            <a:r>
              <a:rPr lang="ru-RU" sz="1600" dirty="0" err="1" smtClean="0"/>
              <a:t>політичних</a:t>
            </a:r>
            <a:r>
              <a:rPr lang="ru-RU" sz="1600" dirty="0" smtClean="0"/>
              <a:t> </a:t>
            </a:r>
            <a:r>
              <a:rPr lang="ru-RU" sz="1600" dirty="0" err="1" smtClean="0"/>
              <a:t>поезій</a:t>
            </a:r>
            <a:r>
              <a:rPr lang="ru-RU" sz="1600" dirty="0" smtClean="0"/>
              <a:t> </a:t>
            </a:r>
            <a:r>
              <a:rPr lang="ru-RU" sz="1600" dirty="0" err="1" smtClean="0"/>
              <a:t>Шевченка</a:t>
            </a:r>
            <a:r>
              <a:rPr lang="ru-RU" sz="1600" dirty="0" smtClean="0"/>
              <a:t> </a:t>
            </a:r>
            <a:r>
              <a:rPr lang="ru-RU" sz="1600" dirty="0" err="1" smtClean="0"/>
              <a:t>часів</a:t>
            </a:r>
            <a:r>
              <a:rPr lang="ru-RU" sz="1600" dirty="0" smtClean="0"/>
              <a:t> </a:t>
            </a:r>
            <a:r>
              <a:rPr lang="ru-RU" sz="1600" dirty="0" err="1" smtClean="0"/>
              <a:t>заслання</a:t>
            </a:r>
            <a:r>
              <a:rPr lang="en-US" sz="1600" dirty="0" smtClean="0"/>
              <a:t>.</a:t>
            </a:r>
            <a:r>
              <a:rPr lang="uk-UA" sz="1600" dirty="0" smtClean="0"/>
              <a:t> </a:t>
            </a:r>
            <a:r>
              <a:rPr lang="en-US" sz="1600" dirty="0" smtClean="0"/>
              <a:t>A</a:t>
            </a:r>
            <a:r>
              <a:rPr lang="ru-RU" sz="1600" dirty="0" smtClean="0"/>
              <a:t>втор створив поему, яка </a:t>
            </a:r>
            <a:r>
              <a:rPr lang="ru-RU" sz="1600" dirty="0" err="1" smtClean="0"/>
              <a:t>містила</a:t>
            </a:r>
            <a:r>
              <a:rPr lang="ru-RU" sz="1600" dirty="0" smtClean="0"/>
              <a:t> в </a:t>
            </a:r>
            <a:r>
              <a:rPr lang="ru-RU" sz="1600" dirty="0" err="1" smtClean="0"/>
              <a:t>собі</a:t>
            </a:r>
            <a:r>
              <a:rPr lang="ru-RU" sz="1600" dirty="0" smtClean="0"/>
              <a:t> </a:t>
            </a:r>
            <a:r>
              <a:rPr lang="ru-RU" sz="1600" dirty="0" err="1" smtClean="0"/>
              <a:t>заклик</a:t>
            </a:r>
            <a:r>
              <a:rPr lang="ru-RU" sz="1600" dirty="0" smtClean="0"/>
              <a:t> до </a:t>
            </a:r>
            <a:r>
              <a:rPr lang="ru-RU" sz="1600" dirty="0" err="1" smtClean="0"/>
              <a:t>революційного</a:t>
            </a:r>
            <a:r>
              <a:rPr lang="ru-RU" sz="1600" dirty="0" smtClean="0"/>
              <a:t> </a:t>
            </a:r>
            <a:r>
              <a:rPr lang="ru-RU" sz="1600" dirty="0" err="1" smtClean="0"/>
              <a:t>повалення</a:t>
            </a:r>
            <a:r>
              <a:rPr lang="ru-RU" sz="1600" dirty="0" smtClean="0"/>
              <a:t> </a:t>
            </a:r>
            <a:r>
              <a:rPr lang="ru-RU" sz="1600" dirty="0" err="1" smtClean="0"/>
              <a:t>царату</a:t>
            </a:r>
            <a:r>
              <a:rPr lang="ru-RU" sz="1600" dirty="0" smtClean="0"/>
              <a:t>:</a:t>
            </a:r>
          </a:p>
          <a:p>
            <a:pPr algn="just"/>
            <a:r>
              <a:rPr lang="en-US" sz="1600" b="1" dirty="0" smtClean="0"/>
              <a:t> </a:t>
            </a:r>
            <a:r>
              <a:rPr lang="ru-RU" sz="1600" i="1" dirty="0" smtClean="0"/>
              <a:t>Бодай кати </a:t>
            </a:r>
            <a:r>
              <a:rPr lang="ru-RU" sz="1600" i="1" dirty="0" err="1" smtClean="0"/>
              <a:t>їх</a:t>
            </a:r>
            <a:r>
              <a:rPr lang="ru-RU" sz="1600" i="1" dirty="0" smtClean="0"/>
              <a:t> </a:t>
            </a:r>
            <a:r>
              <a:rPr lang="ru-RU" sz="1600" i="1" dirty="0" err="1" smtClean="0"/>
              <a:t>постинали</a:t>
            </a:r>
            <a:r>
              <a:rPr lang="ru-RU" sz="1600" i="1" dirty="0" smtClean="0"/>
              <a:t>,</a:t>
            </a:r>
          </a:p>
          <a:p>
            <a:pPr algn="just"/>
            <a:r>
              <a:rPr lang="ru-RU" sz="1600" i="1" dirty="0" err="1" smtClean="0"/>
              <a:t>Отих</a:t>
            </a:r>
            <a:r>
              <a:rPr lang="ru-RU" sz="1600" i="1" dirty="0" smtClean="0"/>
              <a:t> </a:t>
            </a:r>
            <a:r>
              <a:rPr lang="ru-RU" sz="1600" i="1" dirty="0" err="1" smtClean="0"/>
              <a:t>царів</a:t>
            </a:r>
            <a:r>
              <a:rPr lang="ru-RU" sz="1600" i="1" dirty="0" smtClean="0"/>
              <a:t>, </a:t>
            </a:r>
            <a:r>
              <a:rPr lang="ru-RU" sz="1600" i="1" dirty="0" err="1" smtClean="0"/>
              <a:t>катів</a:t>
            </a:r>
            <a:r>
              <a:rPr lang="ru-RU" sz="1600" i="1" dirty="0" smtClean="0"/>
              <a:t> </a:t>
            </a:r>
            <a:r>
              <a:rPr lang="ru-RU" sz="1600" i="1" dirty="0" err="1" smtClean="0"/>
              <a:t>людських</a:t>
            </a:r>
            <a:r>
              <a:rPr lang="ru-RU" sz="1600" i="1" dirty="0" smtClean="0"/>
              <a:t>.</a:t>
            </a:r>
          </a:p>
          <a:p>
            <a:pPr algn="just"/>
            <a:r>
              <a:rPr lang="ru-RU" sz="1600" b="1" dirty="0" smtClean="0"/>
              <a:t> </a:t>
            </a:r>
            <a:endParaRPr lang="ru-RU" sz="1600" dirty="0" smtClean="0"/>
          </a:p>
          <a:p>
            <a:endParaRPr lang="ru-RU" sz="1600" dirty="0"/>
          </a:p>
        </p:txBody>
      </p:sp>
      <p:pic>
        <p:nvPicPr>
          <p:cNvPr id="33794" name="Picture 2"/>
          <p:cNvPicPr>
            <a:picLocks noChangeAspect="1" noChangeArrowheads="1"/>
          </p:cNvPicPr>
          <p:nvPr/>
        </p:nvPicPr>
        <p:blipFill>
          <a:blip r:embed="rId2"/>
          <a:srcRect/>
          <a:stretch>
            <a:fillRect/>
          </a:stretch>
        </p:blipFill>
        <p:spPr bwMode="auto">
          <a:xfrm>
            <a:off x="0" y="1"/>
            <a:ext cx="4396148" cy="2857496"/>
          </a:xfrm>
          <a:prstGeom prst="rect">
            <a:avLst/>
          </a:prstGeom>
          <a:noFill/>
          <a:ln w="9525">
            <a:noFill/>
            <a:miter lim="800000"/>
            <a:headEnd/>
            <a:tailEnd/>
          </a:ln>
          <a:effectLst/>
        </p:spPr>
      </p:pic>
      <p:sp>
        <p:nvSpPr>
          <p:cNvPr id="7" name="TextBox 6"/>
          <p:cNvSpPr txBox="1"/>
          <p:nvPr/>
        </p:nvSpPr>
        <p:spPr>
          <a:xfrm>
            <a:off x="0" y="2928934"/>
            <a:ext cx="3929090" cy="369332"/>
          </a:xfrm>
          <a:prstGeom prst="rect">
            <a:avLst/>
          </a:prstGeom>
          <a:noFill/>
        </p:spPr>
        <p:txBody>
          <a:bodyPr wrap="square" rtlCol="0">
            <a:spAutoFit/>
          </a:bodyPr>
          <a:lstStyle/>
          <a:p>
            <a:r>
              <a:rPr lang="ru-RU" dirty="0" err="1" smtClean="0"/>
              <a:t>Орська</a:t>
            </a:r>
            <a:r>
              <a:rPr lang="ru-RU" dirty="0" smtClean="0"/>
              <a:t> </a:t>
            </a:r>
            <a:r>
              <a:rPr lang="ru-RU" dirty="0" err="1" smtClean="0"/>
              <a:t>фортеця</a:t>
            </a:r>
            <a:r>
              <a:rPr lang="ru-RU" dirty="0" smtClean="0"/>
              <a:t>. </a:t>
            </a:r>
            <a:r>
              <a:rPr lang="ru-RU" dirty="0" err="1" smtClean="0"/>
              <a:t>Малюнок</a:t>
            </a:r>
            <a:r>
              <a:rPr lang="ru-RU" dirty="0" smtClean="0"/>
              <a:t> 1736 року</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196</TotalTime>
  <Words>1875</Words>
  <PresentationFormat>Экран (4:3)</PresentationFormat>
  <Paragraphs>86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Солнцестояние</vt:lpstr>
      <vt:lpstr>Конкурс “МАН-Юніор Дослідник”</vt:lpstr>
      <vt:lpstr>Актуальність проекту</vt:lpstr>
      <vt:lpstr>Завдання проекту</vt:lpstr>
      <vt:lpstr>Алгоритм реалізації проекту</vt:lpstr>
      <vt:lpstr>Алгоритм реалізації проекту</vt:lpstr>
      <vt:lpstr>Хід дослідження</vt:lpstr>
      <vt:lpstr>Хід дослідження</vt:lpstr>
      <vt:lpstr>Хід дослідження</vt:lpstr>
      <vt:lpstr>Хід дослідження</vt:lpstr>
      <vt:lpstr>Хід дослідження</vt:lpstr>
      <vt:lpstr>Хід дослідження</vt:lpstr>
      <vt:lpstr>Хід дослідження</vt:lpstr>
      <vt:lpstr>Український Кос-Арал - Крим</vt:lpstr>
      <vt:lpstr>Слайд 14</vt:lpstr>
      <vt:lpstr>Список використаної літератури: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grf</cp:lastModifiedBy>
  <cp:revision>66</cp:revision>
  <dcterms:modified xsi:type="dcterms:W3CDTF">2014-03-30T16:46:17Z</dcterms:modified>
</cp:coreProperties>
</file>