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1" r:id="rId5"/>
    <p:sldId id="262" r:id="rId6"/>
    <p:sldId id="264" r:id="rId7"/>
    <p:sldId id="266" r:id="rId8"/>
    <p:sldId id="267" r:id="rId9"/>
    <p:sldId id="268" r:id="rId10"/>
    <p:sldId id="269" r:id="rId11"/>
    <p:sldId id="271" r:id="rId12"/>
    <p:sldId id="272" r:id="rId13"/>
    <p:sldId id="273" r:id="rId14"/>
    <p:sldId id="274" r:id="rId15"/>
    <p:sldId id="279" r:id="rId16"/>
    <p:sldId id="28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10.04.2014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10.04.2014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10.04.2014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10.04.2014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10.04.2014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10.04.2014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10.04.2014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10.04.2014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179512" y="1052736"/>
            <a:ext cx="8624723" cy="2308324"/>
          </a:xfrm>
          <a:prstGeom prst="rect">
            <a:avLst/>
          </a:prstGeom>
          <a:noFill/>
          <a:ln w="9525">
            <a:noFill/>
            <a:miter lim="800000"/>
            <a:headEnd/>
            <a:tailEnd/>
          </a:ln>
        </p:spPr>
        <p:txBody>
          <a:bodyPr wrap="square" anchor="ctr">
            <a:spAutoFit/>
          </a:bodyPr>
          <a:lstStyle/>
          <a:p>
            <a:pPr algn="ctr"/>
            <a:r>
              <a:rPr lang="uk-UA" sz="4800" b="1" dirty="0" smtClean="0">
                <a:latin typeface="Garamond" pitchFamily="18" charset="0"/>
              </a:rPr>
              <a:t>Життєвий і творчий шлях </a:t>
            </a:r>
            <a:r>
              <a:rPr lang="ru-RU" sz="4800" b="1" dirty="0" smtClean="0">
                <a:latin typeface="Garamond" pitchFamily="18" charset="0"/>
              </a:rPr>
              <a:t>Тарас </a:t>
            </a:r>
            <a:r>
              <a:rPr lang="ru-RU" sz="4800" b="1" dirty="0">
                <a:latin typeface="Garamond" pitchFamily="18" charset="0"/>
              </a:rPr>
              <a:t>Григорович </a:t>
            </a:r>
            <a:r>
              <a:rPr lang="ru-RU" sz="4800" b="1" dirty="0" err="1" smtClean="0">
                <a:latin typeface="Garamond" pitchFamily="18" charset="0"/>
              </a:rPr>
              <a:t>Шевченка</a:t>
            </a:r>
            <a:endParaRPr lang="ru-RU" sz="4800" b="1" dirty="0">
              <a:latin typeface="Garamond" pitchFamily="18" charset="0"/>
            </a:endParaRPr>
          </a:p>
          <a:p>
            <a:pPr algn="ctr"/>
            <a:r>
              <a:rPr lang="ru-RU" sz="4800" b="1" dirty="0">
                <a:latin typeface="Garamond" pitchFamily="18" charset="0"/>
              </a:rPr>
              <a:t>(1814 </a:t>
            </a:r>
            <a:r>
              <a:rPr lang="en-US" sz="4800" b="1" dirty="0">
                <a:latin typeface="Garamond" pitchFamily="18" charset="0"/>
              </a:rPr>
              <a:t>- </a:t>
            </a:r>
            <a:r>
              <a:rPr lang="ru-RU" sz="4800" b="1" dirty="0">
                <a:latin typeface="Garamond" pitchFamily="18" charset="0"/>
              </a:rPr>
              <a:t>1861)</a:t>
            </a:r>
          </a:p>
        </p:txBody>
      </p:sp>
      <p:sp>
        <p:nvSpPr>
          <p:cNvPr id="2" name="Прямоугольник 1"/>
          <p:cNvSpPr/>
          <p:nvPr/>
        </p:nvSpPr>
        <p:spPr>
          <a:xfrm>
            <a:off x="179512" y="260648"/>
            <a:ext cx="8424936" cy="923330"/>
          </a:xfrm>
          <a:prstGeom prst="rect">
            <a:avLst/>
          </a:prstGeom>
        </p:spPr>
        <p:txBody>
          <a:bodyPr wrap="square">
            <a:spAutoFit/>
          </a:bodyPr>
          <a:lstStyle/>
          <a:p>
            <a:pPr algn="ctr"/>
            <a:r>
              <a:rPr lang="ru-RU" dirty="0" err="1"/>
              <a:t>Всеукраїнський</a:t>
            </a:r>
            <a:r>
              <a:rPr lang="ru-RU" dirty="0"/>
              <a:t> </a:t>
            </a:r>
            <a:r>
              <a:rPr lang="ru-RU" dirty="0" err="1"/>
              <a:t>комплексний</a:t>
            </a:r>
            <a:r>
              <a:rPr lang="ru-RU" dirty="0"/>
              <a:t> </a:t>
            </a:r>
            <a:r>
              <a:rPr lang="ru-RU" dirty="0" err="1"/>
              <a:t>інтерактивний</a:t>
            </a:r>
            <a:r>
              <a:rPr lang="ru-RU" dirty="0"/>
              <a:t> конкурс</a:t>
            </a:r>
            <a:br>
              <a:rPr lang="ru-RU" dirty="0"/>
            </a:br>
            <a:r>
              <a:rPr lang="ru-RU" dirty="0"/>
              <a:t> « Історик-Юніор-2014»</a:t>
            </a:r>
            <a:br>
              <a:rPr lang="ru-RU" dirty="0"/>
            </a:br>
            <a:endParaRPr lang="ru-RU" dirty="0"/>
          </a:p>
        </p:txBody>
      </p:sp>
      <p:sp>
        <p:nvSpPr>
          <p:cNvPr id="3" name="Прямоугольник 2"/>
          <p:cNvSpPr/>
          <p:nvPr/>
        </p:nvSpPr>
        <p:spPr>
          <a:xfrm>
            <a:off x="4067944" y="4293096"/>
            <a:ext cx="4536504" cy="2031325"/>
          </a:xfrm>
          <a:prstGeom prst="rect">
            <a:avLst/>
          </a:prstGeom>
        </p:spPr>
        <p:txBody>
          <a:bodyPr wrap="square">
            <a:spAutoFit/>
          </a:bodyPr>
          <a:lstStyle/>
          <a:p>
            <a:pPr algn="r"/>
            <a:r>
              <a:rPr lang="uk-UA" dirty="0"/>
              <a:t>Робота </a:t>
            </a:r>
            <a:r>
              <a:rPr lang="uk-UA" dirty="0" err="1"/>
              <a:t>ученицы</a:t>
            </a:r>
            <a:r>
              <a:rPr lang="uk-UA" dirty="0"/>
              <a:t> </a:t>
            </a:r>
            <a:r>
              <a:rPr lang="uk-UA" dirty="0" smtClean="0"/>
              <a:t>10 класу</a:t>
            </a:r>
            <a:endParaRPr lang="uk-UA" dirty="0"/>
          </a:p>
          <a:p>
            <a:pPr algn="r"/>
            <a:r>
              <a:rPr lang="uk-UA" dirty="0"/>
              <a:t>Вознесенської ЗОШ №8</a:t>
            </a:r>
          </a:p>
          <a:p>
            <a:pPr algn="r"/>
            <a:r>
              <a:rPr lang="uk-UA" dirty="0"/>
              <a:t>м. Вознесенська, Миколаївської обл.</a:t>
            </a:r>
            <a:br>
              <a:rPr lang="uk-UA" dirty="0"/>
            </a:br>
            <a:r>
              <a:rPr lang="uk-UA" dirty="0" smtClean="0"/>
              <a:t>Чорної Анни.</a:t>
            </a:r>
            <a:endParaRPr lang="uk-UA" dirty="0"/>
          </a:p>
          <a:p>
            <a:pPr algn="r"/>
            <a:endParaRPr lang="uk-UA" dirty="0"/>
          </a:p>
          <a:p>
            <a:pPr algn="r"/>
            <a:r>
              <a:rPr lang="uk-UA" dirty="0"/>
              <a:t>Керівник Сидорук Світлана Станіславівна</a:t>
            </a:r>
          </a:p>
        </p:txBody>
      </p:sp>
      <p:pic>
        <p:nvPicPr>
          <p:cNvPr id="1026" name="Picture 2" descr="d:\Users\Comp\Desktop\МАН фото\P410006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V="1">
            <a:off x="611559" y="3645023"/>
            <a:ext cx="3572529" cy="26793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1000" fill="hold"/>
                                        <p:tgtEl>
                                          <p:spTgt spid="2053"/>
                                        </p:tgtEl>
                                        <p:attrNameLst>
                                          <p:attrName>ppt_w</p:attrName>
                                        </p:attrNameLst>
                                      </p:cBhvr>
                                      <p:tavLst>
                                        <p:tav tm="0">
                                          <p:val>
                                            <p:strVal val="#ppt_w*0.70"/>
                                          </p:val>
                                        </p:tav>
                                        <p:tav tm="100000">
                                          <p:val>
                                            <p:strVal val="#ppt_w"/>
                                          </p:val>
                                        </p:tav>
                                      </p:tavLst>
                                    </p:anim>
                                    <p:anim calcmode="lin" valueType="num">
                                      <p:cBhvr>
                                        <p:cTn id="8" dur="1000" fill="hold"/>
                                        <p:tgtEl>
                                          <p:spTgt spid="2053"/>
                                        </p:tgtEl>
                                        <p:attrNameLst>
                                          <p:attrName>ppt_h</p:attrName>
                                        </p:attrNameLst>
                                      </p:cBhvr>
                                      <p:tavLst>
                                        <p:tav tm="0">
                                          <p:val>
                                            <p:strVal val="#ppt_h"/>
                                          </p:val>
                                        </p:tav>
                                        <p:tav tm="100000">
                                          <p:val>
                                            <p:strVal val="#ppt_h"/>
                                          </p:val>
                                        </p:tav>
                                      </p:tavLst>
                                    </p:anim>
                                    <p:animEffect transition="in" filter="fade">
                                      <p:cBhvr>
                                        <p:cTn id="9"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sz="quarter" idx="1"/>
          </p:nvPr>
        </p:nvSpPr>
        <p:spPr>
          <a:xfrm>
            <a:off x="4500563" y="260350"/>
            <a:ext cx="4643437" cy="6337300"/>
          </a:xfrm>
        </p:spPr>
        <p:txBody>
          <a:bodyPr/>
          <a:lstStyle/>
          <a:p>
            <a:pPr eaLnBrk="1" hangingPunct="1">
              <a:lnSpc>
                <a:spcPct val="90000"/>
              </a:lnSpc>
              <a:buFontTx/>
              <a:buNone/>
            </a:pPr>
            <a:r>
              <a:rPr lang="uk-UA" sz="2800" smtClean="0">
                <a:latin typeface="Garamond" pitchFamily="18" charset="0"/>
              </a:rPr>
              <a:t>	</a:t>
            </a:r>
            <a:r>
              <a:rPr lang="uk-UA" sz="2800" b="1" smtClean="0">
                <a:latin typeface="Garamond" pitchFamily="18" charset="0"/>
              </a:rPr>
              <a:t>Новий період творчості Шевченка охоплює роки 1843 — 1847 (до арешту) і пов'язаний з двома його подорожами на Україну. За назвою збірки автографів “Три літа” (яка включає поезії 1843 — 1845 рр.) ці роки життя й творчості поета названо періодом “трьох літ”. До цього ж періоду фактично належать і твори, написані у 1846 — 1847 рр. (до арешту).</a:t>
            </a:r>
            <a:endParaRPr lang="ru-RU" sz="2800" b="1" smtClean="0">
              <a:latin typeface="Garamond" pitchFamily="18" charset="0"/>
            </a:endParaRPr>
          </a:p>
        </p:txBody>
      </p:sp>
      <p:pic>
        <p:nvPicPr>
          <p:cNvPr id="21508" name="Picture 4" descr="image007"/>
          <p:cNvPicPr>
            <a:picLocks noChangeAspect="1" noChangeArrowheads="1"/>
          </p:cNvPicPr>
          <p:nvPr/>
        </p:nvPicPr>
        <p:blipFill>
          <a:blip r:embed="rId2"/>
          <a:srcRect/>
          <a:stretch>
            <a:fillRect/>
          </a:stretch>
        </p:blipFill>
        <p:spPr bwMode="auto">
          <a:xfrm>
            <a:off x="250825" y="549275"/>
            <a:ext cx="4487863" cy="568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strips(downLeft)">
                                      <p:cBhvr>
                                        <p:cTn id="7" dur="500"/>
                                        <p:tgtEl>
                                          <p:spTgt spid="2150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507">
                                            <p:txEl>
                                              <p:pRg st="0" end="0"/>
                                            </p:txEl>
                                          </p:spTgt>
                                        </p:tgtEl>
                                        <p:attrNameLst>
                                          <p:attrName>style.visibility</p:attrName>
                                        </p:attrNameLst>
                                      </p:cBhvr>
                                      <p:to>
                                        <p:strVal val="visible"/>
                                      </p:to>
                                    </p:set>
                                    <p:animEffect transition="in" filter="strips(downLeft)">
                                      <p:cBhvr>
                                        <p:cTn id="10"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sz="quarter" idx="1"/>
          </p:nvPr>
        </p:nvSpPr>
        <p:spPr>
          <a:xfrm>
            <a:off x="5603875" y="260350"/>
            <a:ext cx="3540125" cy="5040313"/>
          </a:xfrm>
        </p:spPr>
        <p:txBody>
          <a:bodyPr/>
          <a:lstStyle/>
          <a:p>
            <a:pPr eaLnBrk="1" hangingPunct="1">
              <a:lnSpc>
                <a:spcPct val="80000"/>
              </a:lnSpc>
              <a:buFontTx/>
              <a:buNone/>
            </a:pPr>
            <a:r>
              <a:rPr lang="uk-UA" sz="2800" smtClean="0"/>
              <a:t>	</a:t>
            </a:r>
            <a:r>
              <a:rPr lang="uk-UA" sz="2800" b="1" smtClean="0">
                <a:latin typeface="Garamond" pitchFamily="18" charset="0"/>
              </a:rPr>
              <a:t>На Україні Шевченко написав два поетичних твори — російською мовою поему “Тризна” (1844</a:t>
            </a:r>
            <a:r>
              <a:rPr lang="ru-RU" sz="2800" b="1" smtClean="0">
                <a:latin typeface="Garamond" pitchFamily="18" charset="0"/>
              </a:rPr>
              <a:t>р.</a:t>
            </a:r>
            <a:r>
              <a:rPr lang="uk-UA" sz="2800" b="1" smtClean="0">
                <a:latin typeface="Garamond" pitchFamily="18" charset="0"/>
              </a:rPr>
              <a:t> опублікована в журналі “Маяк” під назвою</a:t>
            </a:r>
            <a:r>
              <a:rPr lang="ru-RU" sz="2800" b="1" smtClean="0">
                <a:latin typeface="Garamond" pitchFamily="18" charset="0"/>
              </a:rPr>
              <a:t> “Бесталанный”</a:t>
            </a:r>
            <a:r>
              <a:rPr lang="uk-UA" sz="2800" b="1" smtClean="0">
                <a:latin typeface="Garamond" pitchFamily="18" charset="0"/>
              </a:rPr>
              <a:t>) і вірш “Розрита могила”. </a:t>
            </a:r>
            <a:endParaRPr lang="ru-RU" sz="2800" b="1" smtClean="0">
              <a:latin typeface="Garamond" pitchFamily="18" charset="0"/>
            </a:endParaRPr>
          </a:p>
        </p:txBody>
      </p:sp>
      <p:pic>
        <p:nvPicPr>
          <p:cNvPr id="23556" name="Picture 4" descr="148"/>
          <p:cNvPicPr>
            <a:picLocks noChangeAspect="1" noChangeArrowheads="1"/>
          </p:cNvPicPr>
          <p:nvPr/>
        </p:nvPicPr>
        <p:blipFill>
          <a:blip r:embed="rId2"/>
          <a:srcRect/>
          <a:stretch>
            <a:fillRect/>
          </a:stretch>
        </p:blipFill>
        <p:spPr bwMode="auto">
          <a:xfrm>
            <a:off x="323850" y="188913"/>
            <a:ext cx="5472113" cy="4532312"/>
          </a:xfrm>
          <a:prstGeom prst="rect">
            <a:avLst/>
          </a:prstGeom>
          <a:noFill/>
          <a:ln w="9525">
            <a:noFill/>
            <a:miter lim="800000"/>
            <a:headEnd/>
            <a:tailEnd/>
          </a:ln>
        </p:spPr>
      </p:pic>
      <p:sp>
        <p:nvSpPr>
          <p:cNvPr id="23557" name="Rectangle 5"/>
          <p:cNvSpPr>
            <a:spLocks noChangeArrowheads="1"/>
          </p:cNvSpPr>
          <p:nvPr/>
        </p:nvSpPr>
        <p:spPr bwMode="auto">
          <a:xfrm>
            <a:off x="323850" y="5059363"/>
            <a:ext cx="8424863" cy="1798637"/>
          </a:xfrm>
          <a:prstGeom prst="rect">
            <a:avLst/>
          </a:prstGeom>
          <a:noFill/>
          <a:ln w="9525">
            <a:noFill/>
            <a:miter lim="800000"/>
            <a:headEnd/>
            <a:tailEnd/>
          </a:ln>
        </p:spPr>
        <p:txBody>
          <a:bodyPr>
            <a:spAutoFit/>
          </a:bodyPr>
          <a:lstStyle/>
          <a:p>
            <a:pPr>
              <a:lnSpc>
                <a:spcPct val="80000"/>
              </a:lnSpc>
              <a:spcBef>
                <a:spcPct val="20000"/>
              </a:spcBef>
            </a:pPr>
            <a:r>
              <a:rPr lang="uk-UA" sz="2800" b="1">
                <a:latin typeface="Garamond" pitchFamily="18" charset="0"/>
              </a:rPr>
              <a:t>Та, повернувшись до Петербурга наприкінці лютого 1844</a:t>
            </a:r>
            <a:r>
              <a:rPr lang="ru-RU" sz="2800" b="1">
                <a:latin typeface="Garamond" pitchFamily="18" charset="0"/>
              </a:rPr>
              <a:t>р., </a:t>
            </a:r>
            <a:r>
              <a:rPr lang="uk-UA" sz="2800" b="1">
                <a:latin typeface="Garamond" pitchFamily="18" charset="0"/>
              </a:rPr>
              <a:t>він під враженням побаченого на Україні пише ряд творів (зокрема, поему “Сон”), які остаточно визначили подальший його шлях як поета.</a:t>
            </a:r>
            <a:endParaRPr lang="ru-RU" sz="2800" b="1">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1000" fill="hold"/>
                                        <p:tgtEl>
                                          <p:spTgt spid="2355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355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3555">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3556"/>
                                        </p:tgtEl>
                                        <p:attrNameLst>
                                          <p:attrName>style.visibility</p:attrName>
                                        </p:attrNameLst>
                                      </p:cBhvr>
                                      <p:to>
                                        <p:strVal val="visible"/>
                                      </p:to>
                                    </p:set>
                                    <p:anim calcmode="lin" valueType="num">
                                      <p:cBhvr>
                                        <p:cTn id="12" dur="1000" fill="hold"/>
                                        <p:tgtEl>
                                          <p:spTgt spid="23556"/>
                                        </p:tgtEl>
                                        <p:attrNameLst>
                                          <p:attrName>ppt_w</p:attrName>
                                        </p:attrNameLst>
                                      </p:cBhvr>
                                      <p:tavLst>
                                        <p:tav tm="0">
                                          <p:val>
                                            <p:strVal val="#ppt_w*0.70"/>
                                          </p:val>
                                        </p:tav>
                                        <p:tav tm="100000">
                                          <p:val>
                                            <p:strVal val="#ppt_w"/>
                                          </p:val>
                                        </p:tav>
                                      </p:tavLst>
                                    </p:anim>
                                    <p:anim calcmode="lin" valueType="num">
                                      <p:cBhvr>
                                        <p:cTn id="13" dur="1000" fill="hold"/>
                                        <p:tgtEl>
                                          <p:spTgt spid="23556"/>
                                        </p:tgtEl>
                                        <p:attrNameLst>
                                          <p:attrName>ppt_h</p:attrName>
                                        </p:attrNameLst>
                                      </p:cBhvr>
                                      <p:tavLst>
                                        <p:tav tm="0">
                                          <p:val>
                                            <p:strVal val="#ppt_h"/>
                                          </p:val>
                                        </p:tav>
                                        <p:tav tm="100000">
                                          <p:val>
                                            <p:strVal val="#ppt_h"/>
                                          </p:val>
                                        </p:tav>
                                      </p:tavLst>
                                    </p:anim>
                                    <p:animEffect transition="in" filter="fade">
                                      <p:cBhvr>
                                        <p:cTn id="14" dur="1000"/>
                                        <p:tgtEl>
                                          <p:spTgt spid="2355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3557"/>
                                        </p:tgtEl>
                                        <p:attrNameLst>
                                          <p:attrName>style.visibility</p:attrName>
                                        </p:attrNameLst>
                                      </p:cBhvr>
                                      <p:to>
                                        <p:strVal val="visible"/>
                                      </p:to>
                                    </p:set>
                                    <p:anim calcmode="lin" valueType="num">
                                      <p:cBhvr>
                                        <p:cTn id="19" dur="1000" fill="hold"/>
                                        <p:tgtEl>
                                          <p:spTgt spid="23557"/>
                                        </p:tgtEl>
                                        <p:attrNameLst>
                                          <p:attrName>ppt_w</p:attrName>
                                        </p:attrNameLst>
                                      </p:cBhvr>
                                      <p:tavLst>
                                        <p:tav tm="0">
                                          <p:val>
                                            <p:strVal val="#ppt_w*0.70"/>
                                          </p:val>
                                        </p:tav>
                                        <p:tav tm="100000">
                                          <p:val>
                                            <p:strVal val="#ppt_w"/>
                                          </p:val>
                                        </p:tav>
                                      </p:tavLst>
                                    </p:anim>
                                    <p:anim calcmode="lin" valueType="num">
                                      <p:cBhvr>
                                        <p:cTn id="20" dur="1000" fill="hold"/>
                                        <p:tgtEl>
                                          <p:spTgt spid="23557"/>
                                        </p:tgtEl>
                                        <p:attrNameLst>
                                          <p:attrName>ppt_h</p:attrName>
                                        </p:attrNameLst>
                                      </p:cBhvr>
                                      <p:tavLst>
                                        <p:tav tm="0">
                                          <p:val>
                                            <p:strVal val="#ppt_h"/>
                                          </p:val>
                                        </p:tav>
                                        <p:tav tm="100000">
                                          <p:val>
                                            <p:strVal val="#ppt_h"/>
                                          </p:val>
                                        </p:tav>
                                      </p:tavLst>
                                    </p:anim>
                                    <p:animEffect transition="in" filter="fade">
                                      <p:cBhvr>
                                        <p:cTn id="21" dur="10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P spid="2355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sz="quarter" idx="1"/>
          </p:nvPr>
        </p:nvSpPr>
        <p:spPr>
          <a:xfrm>
            <a:off x="0" y="188913"/>
            <a:ext cx="9144000" cy="5937250"/>
          </a:xfrm>
        </p:spPr>
        <p:txBody>
          <a:bodyPr>
            <a:normAutofit lnSpcReduction="10000"/>
          </a:bodyPr>
          <a:lstStyle/>
          <a:p>
            <a:pPr eaLnBrk="1" hangingPunct="1">
              <a:lnSpc>
                <a:spcPct val="80000"/>
              </a:lnSpc>
              <a:buFontTx/>
              <a:buNone/>
            </a:pPr>
            <a:r>
              <a:rPr lang="uk-UA" sz="2800" smtClean="0">
                <a:latin typeface="Garamond" pitchFamily="18" charset="0"/>
              </a:rPr>
              <a:t>	</a:t>
            </a:r>
            <a:r>
              <a:rPr lang="uk-UA" sz="2800" b="1" smtClean="0">
                <a:latin typeface="Garamond" pitchFamily="18" charset="0"/>
              </a:rPr>
              <a:t>Весною 1845</a:t>
            </a:r>
            <a:r>
              <a:rPr lang="ru-RU" sz="2800" b="1" smtClean="0">
                <a:latin typeface="Garamond" pitchFamily="18" charset="0"/>
              </a:rPr>
              <a:t>р.</a:t>
            </a:r>
            <a:r>
              <a:rPr lang="uk-UA" sz="2800" b="1" smtClean="0">
                <a:latin typeface="Garamond" pitchFamily="18" charset="0"/>
              </a:rPr>
              <a:t> Шевченко після надання йому Радою Академії мистецтв звання некласного художника повертається на Україну. Знову багато подорожує (Полтавщина, Чернігівщина, Київщина, Волинь, Поділля), виконує доручення Київської археографічної комісії, записує народні пісні, малює архітектурні й історичні пам'ятки, портрети й краєвиди. </a:t>
            </a:r>
          </a:p>
          <a:p>
            <a:pPr eaLnBrk="1" hangingPunct="1">
              <a:lnSpc>
                <a:spcPct val="80000"/>
              </a:lnSpc>
              <a:buFontTx/>
              <a:buNone/>
            </a:pPr>
            <a:r>
              <a:rPr lang="uk-UA" sz="2800" b="1" smtClean="0">
                <a:latin typeface="Garamond" pitchFamily="18" charset="0"/>
              </a:rPr>
              <a:t>	З жовтня по грудень 1845</a:t>
            </a:r>
            <a:r>
              <a:rPr lang="ru-RU" sz="2800" b="1" smtClean="0">
                <a:latin typeface="Garamond" pitchFamily="18" charset="0"/>
              </a:rPr>
              <a:t>р.</a:t>
            </a:r>
            <a:r>
              <a:rPr lang="uk-UA" sz="2800" b="1" smtClean="0">
                <a:latin typeface="Garamond" pitchFamily="18" charset="0"/>
              </a:rPr>
              <a:t> пише один за одним твори “Єретик”, “Сліпий”, “Наймичка”, “Кавказ”, “І мертвим, і живим...”, “Холодний яр”, “Як умру, то поховайте” (“Заповіт”) та ін. Усі свої поезії 1843 — 1845 рр. (крім поеми “Тризна”) він переписує в альбом, якому дає назву “Три літа”. </a:t>
            </a:r>
          </a:p>
          <a:p>
            <a:pPr eaLnBrk="1" hangingPunct="1">
              <a:lnSpc>
                <a:spcPct val="80000"/>
              </a:lnSpc>
              <a:buFontTx/>
              <a:buNone/>
            </a:pPr>
            <a:r>
              <a:rPr lang="uk-UA" sz="2800" b="1" smtClean="0">
                <a:latin typeface="Garamond" pitchFamily="18" charset="0"/>
              </a:rPr>
              <a:t>	1846</a:t>
            </a:r>
            <a:r>
              <a:rPr lang="ru-RU" sz="2800" b="1" smtClean="0">
                <a:latin typeface="Garamond" pitchFamily="18" charset="0"/>
              </a:rPr>
              <a:t>р.</a:t>
            </a:r>
            <a:r>
              <a:rPr lang="uk-UA" sz="2800" b="1" smtClean="0">
                <a:latin typeface="Garamond" pitchFamily="18" charset="0"/>
              </a:rPr>
              <a:t> створює балади “Лілея” і “Русалка”, а 1847</a:t>
            </a:r>
            <a:r>
              <a:rPr lang="ru-RU" sz="2800" b="1" smtClean="0">
                <a:latin typeface="Garamond" pitchFamily="18" charset="0"/>
              </a:rPr>
              <a:t>р. (до</a:t>
            </a:r>
            <a:r>
              <a:rPr lang="uk-UA" sz="2800" b="1" smtClean="0">
                <a:latin typeface="Garamond" pitchFamily="18" charset="0"/>
              </a:rPr>
              <a:t> арешту) — поему “Осика”. Тоді ж він задумує нове видання “Кобзаря”, куди мали увійти його твори 1843 — 1847 рр. </a:t>
            </a:r>
            <a:endParaRPr lang="ru-RU" sz="2800" b="1" smtClean="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10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457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57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anim calcmode="lin" valueType="num">
                                      <p:cBhvr>
                                        <p:cTn id="15" dur="10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457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457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4579">
                                            <p:txEl>
                                              <p:pRg st="2" end="2"/>
                                            </p:txEl>
                                          </p:spTgt>
                                        </p:tgtEl>
                                        <p:attrNameLst>
                                          <p:attrName>style.visibility</p:attrName>
                                        </p:attrNameLst>
                                      </p:cBhvr>
                                      <p:to>
                                        <p:strVal val="visible"/>
                                      </p:to>
                                    </p:set>
                                    <p:anim calcmode="lin" valueType="num">
                                      <p:cBhvr>
                                        <p:cTn id="23" dur="1000" fill="hold"/>
                                        <p:tgtEl>
                                          <p:spTgt spid="2457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457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457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457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sz="quarter" idx="1"/>
          </p:nvPr>
        </p:nvSpPr>
        <p:spPr>
          <a:xfrm>
            <a:off x="457200" y="260350"/>
            <a:ext cx="8229600" cy="5865813"/>
          </a:xfrm>
        </p:spPr>
        <p:txBody>
          <a:bodyPr>
            <a:normAutofit/>
          </a:bodyPr>
          <a:lstStyle/>
          <a:p>
            <a:pPr eaLnBrk="1" hangingPunct="1">
              <a:buFontTx/>
              <a:buNone/>
            </a:pPr>
            <a:r>
              <a:rPr lang="uk-UA" sz="2800" b="1" smtClean="0">
                <a:latin typeface="Garamond" pitchFamily="18" charset="0"/>
              </a:rPr>
              <a:t>	Весною 1846</a:t>
            </a:r>
            <a:r>
              <a:rPr lang="ru-RU" sz="2800" b="1" smtClean="0">
                <a:latin typeface="Garamond" pitchFamily="18" charset="0"/>
              </a:rPr>
              <a:t>р. у</a:t>
            </a:r>
            <a:r>
              <a:rPr lang="uk-UA" sz="2800" b="1" smtClean="0">
                <a:latin typeface="Garamond" pitchFamily="18" charset="0"/>
              </a:rPr>
              <a:t> Києві Шевченко знайомиться з М. Костомаровим, М. Гулаком,</a:t>
            </a:r>
            <a:r>
              <a:rPr lang="ru-RU" sz="2800" b="1" smtClean="0">
                <a:latin typeface="Garamond" pitchFamily="18" charset="0"/>
              </a:rPr>
              <a:t> М. Савичем, О. Марковичем та</a:t>
            </a:r>
            <a:r>
              <a:rPr lang="uk-UA" sz="2800" b="1" smtClean="0">
                <a:latin typeface="Garamond" pitchFamily="18" charset="0"/>
              </a:rPr>
              <a:t> іншими членами таємного Кирило-Мефодіївського товариства (засноване в грудні 1845 — січні 1846 р</a:t>
            </a:r>
            <a:r>
              <a:rPr lang="ru-RU" sz="2800" b="1" smtClean="0">
                <a:latin typeface="Garamond" pitchFamily="18" charset="0"/>
              </a:rPr>
              <a:t>р.)</a:t>
            </a:r>
            <a:r>
              <a:rPr lang="uk-UA" sz="2800" b="1" smtClean="0">
                <a:latin typeface="Garamond" pitchFamily="18" charset="0"/>
              </a:rPr>
              <a:t> і вступає в цю організацію. Його твори періоду “трьох літ” мали безперечний вплив на програмні документи товариства. </a:t>
            </a:r>
          </a:p>
          <a:p>
            <a:pPr eaLnBrk="1" hangingPunct="1">
              <a:buFontTx/>
              <a:buNone/>
            </a:pPr>
            <a:endParaRPr lang="uk-UA" sz="2800" b="1" smtClean="0">
              <a:latin typeface="Garamond" pitchFamily="18" charset="0"/>
            </a:endParaRPr>
          </a:p>
          <a:p>
            <a:pPr eaLnBrk="1" hangingPunct="1">
              <a:buFontTx/>
              <a:buNone/>
            </a:pPr>
            <a:r>
              <a:rPr lang="uk-UA" sz="2800" b="1" smtClean="0">
                <a:latin typeface="Garamond" pitchFamily="18" charset="0"/>
              </a:rPr>
              <a:t>	У березні 1847</a:t>
            </a:r>
            <a:r>
              <a:rPr lang="ru-RU" sz="2800" b="1" smtClean="0">
                <a:latin typeface="Garamond" pitchFamily="18" charset="0"/>
              </a:rPr>
              <a:t>р.</a:t>
            </a:r>
            <a:r>
              <a:rPr lang="uk-UA" sz="2800" b="1" smtClean="0">
                <a:latin typeface="Garamond" pitchFamily="18" charset="0"/>
              </a:rPr>
              <a:t> товариство було розгромлене. Почалися арешти. Шевченка заарештували 5 квітня 1847</a:t>
            </a:r>
            <a:r>
              <a:rPr lang="ru-RU" sz="2800" b="1" smtClean="0">
                <a:latin typeface="Garamond" pitchFamily="18" charset="0"/>
              </a:rPr>
              <a:t>р., а 17-го</a:t>
            </a:r>
            <a:r>
              <a:rPr lang="uk-UA" sz="2800" b="1" smtClean="0">
                <a:latin typeface="Garamond" pitchFamily="18" charset="0"/>
              </a:rPr>
              <a:t> привезли до Петербурга й на час слідства ув'язнили в казематі III відділу.</a:t>
            </a:r>
            <a:endParaRPr lang="ru-RU" sz="2800" b="1" smtClean="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10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560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560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60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anim calcmode="lin" valueType="num">
                                      <p:cBhvr>
                                        <p:cTn id="15" dur="10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2560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2560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560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sz="quarter" idx="1"/>
          </p:nvPr>
        </p:nvSpPr>
        <p:spPr>
          <a:xfrm>
            <a:off x="4021138" y="188913"/>
            <a:ext cx="5122862" cy="6669087"/>
          </a:xfrm>
        </p:spPr>
        <p:txBody>
          <a:bodyPr/>
          <a:lstStyle/>
          <a:p>
            <a:pPr eaLnBrk="1" hangingPunct="1">
              <a:lnSpc>
                <a:spcPct val="80000"/>
              </a:lnSpc>
              <a:buFontTx/>
              <a:buNone/>
            </a:pPr>
            <a:r>
              <a:rPr lang="uk-UA" sz="2800" smtClean="0"/>
              <a:t>	</a:t>
            </a:r>
            <a:r>
              <a:rPr lang="uk-UA" sz="2800" b="1" smtClean="0">
                <a:latin typeface="Garamond" pitchFamily="18" charset="0"/>
              </a:rPr>
              <a:t>8 червня 1847</a:t>
            </a:r>
            <a:r>
              <a:rPr lang="ru-RU" sz="2800" b="1" smtClean="0">
                <a:latin typeface="Garamond" pitchFamily="18" charset="0"/>
              </a:rPr>
              <a:t>р.</a:t>
            </a:r>
            <a:r>
              <a:rPr lang="uk-UA" sz="2800" b="1" smtClean="0">
                <a:latin typeface="Garamond" pitchFamily="18" charset="0"/>
              </a:rPr>
              <a:t> Шевченка привезли до Оренбурга, звідти до Орської кріпості, де він мав відбувати солдатську службу. В Орську він порушив царську заборону писати. Свої нові твори він потай записував до саморобних “захалявних” зошитків. Наприкінці 1849 — на початку 1850</a:t>
            </a:r>
            <a:r>
              <a:rPr lang="ru-RU" sz="2800" b="1" smtClean="0">
                <a:latin typeface="Garamond" pitchFamily="18" charset="0"/>
              </a:rPr>
              <a:t>р.</a:t>
            </a:r>
            <a:r>
              <a:rPr lang="uk-UA" sz="2800" b="1" smtClean="0">
                <a:latin typeface="Garamond" pitchFamily="18" charset="0"/>
              </a:rPr>
              <a:t> він переписав ці “невільницькі” поезії в саморобну книжечку, яка згодом дістала назву “Мала книжка”. В Орській кріпості поет написав 21 твір.</a:t>
            </a:r>
            <a:endParaRPr lang="ru-RU" sz="2800" b="1" smtClean="0">
              <a:latin typeface="Garamond" pitchFamily="18" charset="0"/>
            </a:endParaRPr>
          </a:p>
        </p:txBody>
      </p:sp>
      <p:pic>
        <p:nvPicPr>
          <p:cNvPr id="26628" name="Picture 4" descr="0_28685_3740c7b_XL"/>
          <p:cNvPicPr>
            <a:picLocks noChangeAspect="1" noChangeArrowheads="1"/>
          </p:cNvPicPr>
          <p:nvPr/>
        </p:nvPicPr>
        <p:blipFill>
          <a:blip r:embed="rId2"/>
          <a:srcRect/>
          <a:stretch>
            <a:fillRect/>
          </a:stretch>
        </p:blipFill>
        <p:spPr bwMode="auto">
          <a:xfrm>
            <a:off x="179388" y="404813"/>
            <a:ext cx="4191000" cy="5486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Left)">
                                      <p:cBhvr>
                                        <p:cTn id="7" dur="500"/>
                                        <p:tgtEl>
                                          <p:spTgt spid="2662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6628"/>
                                        </p:tgtEl>
                                        <p:attrNameLst>
                                          <p:attrName>style.visibility</p:attrName>
                                        </p:attrNameLst>
                                      </p:cBhvr>
                                      <p:to>
                                        <p:strVal val="visible"/>
                                      </p:to>
                                    </p:set>
                                    <p:animEffect transition="in" filter="strips(downLeft)">
                                      <p:cBhvr>
                                        <p:cTn id="10"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sz="quarter" idx="1"/>
          </p:nvPr>
        </p:nvSpPr>
        <p:spPr>
          <a:xfrm>
            <a:off x="0" y="188913"/>
            <a:ext cx="5076825" cy="6524625"/>
          </a:xfrm>
        </p:spPr>
        <p:txBody>
          <a:bodyPr/>
          <a:lstStyle/>
          <a:p>
            <a:pPr eaLnBrk="1" hangingPunct="1">
              <a:lnSpc>
                <a:spcPct val="90000"/>
              </a:lnSpc>
              <a:buFontTx/>
              <a:buNone/>
            </a:pPr>
            <a:r>
              <a:rPr lang="uk-UA" dirty="0" smtClean="0"/>
              <a:t>	</a:t>
            </a:r>
            <a:r>
              <a:rPr lang="uk-UA" sz="2800" b="1" dirty="0" smtClean="0">
                <a:latin typeface="Garamond" pitchFamily="18" charset="0"/>
              </a:rPr>
              <a:t>Шевченко </a:t>
            </a:r>
            <a:r>
              <a:rPr lang="uk-UA" sz="2800" b="1" dirty="0" smtClean="0">
                <a:latin typeface="Garamond" pitchFamily="18" charset="0"/>
              </a:rPr>
              <a:t>багато працював як художник, майже цілком присвятивши себе мистецтву офорта (1860</a:t>
            </a:r>
            <a:r>
              <a:rPr lang="ru-RU" sz="2800" b="1" dirty="0" smtClean="0">
                <a:latin typeface="Garamond" pitchFamily="18" charset="0"/>
              </a:rPr>
              <a:t>р.</a:t>
            </a:r>
            <a:r>
              <a:rPr lang="uk-UA" sz="2800" b="1" dirty="0" smtClean="0">
                <a:latin typeface="Garamond" pitchFamily="18" charset="0"/>
              </a:rPr>
              <a:t> Рада Академії мистецтв надала йому звання академіка гравірування). </a:t>
            </a:r>
          </a:p>
          <a:p>
            <a:pPr eaLnBrk="1" hangingPunct="1">
              <a:lnSpc>
                <a:spcPct val="90000"/>
              </a:lnSpc>
              <a:buFontTx/>
              <a:buNone/>
            </a:pPr>
            <a:r>
              <a:rPr lang="uk-UA" sz="2800" b="1" dirty="0" smtClean="0">
                <a:latin typeface="Garamond" pitchFamily="18" charset="0"/>
              </a:rPr>
              <a:t>	У січні 1860р. під назвою “Кобзар” вийшла збірка, яка складалася з 17 написаних до заслання поезій (з них тільки цикл “Давидові псалми” повністю опубліковано вперше).</a:t>
            </a:r>
            <a:r>
              <a:rPr lang="uk-UA" b="1" dirty="0" smtClean="0"/>
              <a:t> </a:t>
            </a:r>
            <a:endParaRPr lang="ru-RU" b="1" dirty="0" smtClean="0"/>
          </a:p>
        </p:txBody>
      </p:sp>
      <p:pic>
        <p:nvPicPr>
          <p:cNvPr id="30725" name="Picture 5" descr="1111-010"/>
          <p:cNvPicPr>
            <a:picLocks noChangeAspect="1" noChangeArrowheads="1"/>
          </p:cNvPicPr>
          <p:nvPr/>
        </p:nvPicPr>
        <p:blipFill>
          <a:blip r:embed="rId2"/>
          <a:srcRect/>
          <a:stretch>
            <a:fillRect/>
          </a:stretch>
        </p:blipFill>
        <p:spPr bwMode="auto">
          <a:xfrm>
            <a:off x="4903788" y="981075"/>
            <a:ext cx="4049712" cy="5040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Effect transition="in" filter="fade">
                                      <p:cBhvr>
                                        <p:cTn id="14" dur="1000"/>
                                        <p:tgtEl>
                                          <p:spTgt spid="30723">
                                            <p:txEl>
                                              <p:pRg st="1" end="1"/>
                                            </p:txEl>
                                          </p:spTgt>
                                        </p:tgtEl>
                                      </p:cBhvr>
                                    </p:animEffect>
                                    <p:anim calcmode="lin" valueType="num">
                                      <p:cBhvr>
                                        <p:cTn id="15"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2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0725"/>
                                        </p:tgtEl>
                                        <p:attrNameLst>
                                          <p:attrName>style.visibility</p:attrName>
                                        </p:attrNameLst>
                                      </p:cBhvr>
                                      <p:to>
                                        <p:strVal val="visible"/>
                                      </p:to>
                                    </p:set>
                                    <p:animEffect transition="in" filter="fade">
                                      <p:cBhvr>
                                        <p:cTn id="19" dur="1000"/>
                                        <p:tgtEl>
                                          <p:spTgt spid="30725"/>
                                        </p:tgtEl>
                                      </p:cBhvr>
                                    </p:animEffect>
                                    <p:anim calcmode="lin" valueType="num">
                                      <p:cBhvr>
                                        <p:cTn id="20" dur="1000" fill="hold"/>
                                        <p:tgtEl>
                                          <p:spTgt spid="30725"/>
                                        </p:tgtEl>
                                        <p:attrNameLst>
                                          <p:attrName>ppt_x</p:attrName>
                                        </p:attrNameLst>
                                      </p:cBhvr>
                                      <p:tavLst>
                                        <p:tav tm="0">
                                          <p:val>
                                            <p:strVal val="#ppt_x"/>
                                          </p:val>
                                        </p:tav>
                                        <p:tav tm="100000">
                                          <p:val>
                                            <p:strVal val="#ppt_x"/>
                                          </p:val>
                                        </p:tav>
                                      </p:tavLst>
                                    </p:anim>
                                    <p:anim calcmode="lin" valueType="num">
                                      <p:cBhvr>
                                        <p:cTn id="21" dur="1000" fill="hold"/>
                                        <p:tgtEl>
                                          <p:spTgt spid="307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sz="quarter" idx="1"/>
          </p:nvPr>
        </p:nvSpPr>
        <p:spPr>
          <a:xfrm>
            <a:off x="4356100" y="188913"/>
            <a:ext cx="4546600" cy="6408737"/>
          </a:xfrm>
        </p:spPr>
        <p:txBody>
          <a:bodyPr>
            <a:normAutofit/>
          </a:bodyPr>
          <a:lstStyle/>
          <a:p>
            <a:pPr eaLnBrk="1" hangingPunct="1">
              <a:lnSpc>
                <a:spcPct val="80000"/>
              </a:lnSpc>
              <a:buFontTx/>
              <a:buNone/>
            </a:pPr>
            <a:r>
              <a:rPr lang="uk-UA" sz="2000" smtClean="0"/>
              <a:t>	</a:t>
            </a:r>
            <a:r>
              <a:rPr lang="uk-UA" sz="2800" b="1" smtClean="0">
                <a:latin typeface="Garamond" pitchFamily="18" charset="0"/>
              </a:rPr>
              <a:t>Заслання підірвало здоров'я Шевченка. На початку 1861</a:t>
            </a:r>
            <a:r>
              <a:rPr lang="ru-RU" sz="2800" b="1" smtClean="0">
                <a:latin typeface="Garamond" pitchFamily="18" charset="0"/>
              </a:rPr>
              <a:t>р.</a:t>
            </a:r>
            <a:r>
              <a:rPr lang="uk-UA" sz="2800" b="1" smtClean="0">
                <a:latin typeface="Garamond" pitchFamily="18" charset="0"/>
              </a:rPr>
              <a:t> він тяжко захворів і 10 березня помер. Незадовго до смерті написав останній вірш — “Чи не покинуть нам, небого”. </a:t>
            </a:r>
          </a:p>
          <a:p>
            <a:pPr eaLnBrk="1" hangingPunct="1">
              <a:lnSpc>
                <a:spcPct val="80000"/>
              </a:lnSpc>
              <a:buFontTx/>
              <a:buNone/>
            </a:pPr>
            <a:r>
              <a:rPr lang="uk-UA" sz="2800" b="1" smtClean="0">
                <a:latin typeface="Garamond" pitchFamily="18" charset="0"/>
              </a:rPr>
              <a:t>	Похований був на Смоленському кладовищі. Через два місяці, виконуючи заповіт поета, друзі перевезли його прах на Україну і поховали на Чернечій (тепер Тарасова) горі біля Канева.</a:t>
            </a:r>
            <a:endParaRPr lang="ru-RU" sz="2800" b="1" smtClean="0">
              <a:latin typeface="Garamond" pitchFamily="18" charset="0"/>
            </a:endParaRPr>
          </a:p>
        </p:txBody>
      </p:sp>
      <p:pic>
        <p:nvPicPr>
          <p:cNvPr id="32772" name="Picture 4" descr="shevchenkotaras1"/>
          <p:cNvPicPr>
            <a:picLocks noChangeAspect="1" noChangeArrowheads="1"/>
          </p:cNvPicPr>
          <p:nvPr/>
        </p:nvPicPr>
        <p:blipFill>
          <a:blip r:embed="rId2"/>
          <a:srcRect/>
          <a:stretch>
            <a:fillRect/>
          </a:stretch>
        </p:blipFill>
        <p:spPr bwMode="auto">
          <a:xfrm>
            <a:off x="323850" y="404813"/>
            <a:ext cx="4157663" cy="5184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10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277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27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7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2771">
                                            <p:txEl>
                                              <p:pRg st="1" end="1"/>
                                            </p:txEl>
                                          </p:spTgt>
                                        </p:tgtEl>
                                        <p:attrNameLst>
                                          <p:attrName>style.visibility</p:attrName>
                                        </p:attrNameLst>
                                      </p:cBhvr>
                                      <p:to>
                                        <p:strVal val="visible"/>
                                      </p:to>
                                    </p:set>
                                    <p:anim calcmode="lin" valueType="num">
                                      <p:cBhvr>
                                        <p:cTn id="15" dur="1000" fill="hold"/>
                                        <p:tgtEl>
                                          <p:spTgt spid="3277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277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277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2771">
                                            <p:txEl>
                                              <p:pRg st="1" end="1"/>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nodeType="withEffect">
                                  <p:stCondLst>
                                    <p:cond delay="0"/>
                                  </p:stCondLst>
                                  <p:childTnLst>
                                    <p:set>
                                      <p:cBhvr>
                                        <p:cTn id="20" dur="1" fill="hold">
                                          <p:stCondLst>
                                            <p:cond delay="0"/>
                                          </p:stCondLst>
                                        </p:cTn>
                                        <p:tgtEl>
                                          <p:spTgt spid="32772"/>
                                        </p:tgtEl>
                                        <p:attrNameLst>
                                          <p:attrName>style.visibility</p:attrName>
                                        </p:attrNameLst>
                                      </p:cBhvr>
                                      <p:to>
                                        <p:strVal val="visible"/>
                                      </p:to>
                                    </p:set>
                                    <p:anim calcmode="lin" valueType="num">
                                      <p:cBhvr>
                                        <p:cTn id="21" dur="1000" fill="hold"/>
                                        <p:tgtEl>
                                          <p:spTgt spid="32772"/>
                                        </p:tgtEl>
                                        <p:attrNameLst>
                                          <p:attrName>ppt_w</p:attrName>
                                        </p:attrNameLst>
                                      </p:cBhvr>
                                      <p:tavLst>
                                        <p:tav tm="0">
                                          <p:val>
                                            <p:fltVal val="0"/>
                                          </p:val>
                                        </p:tav>
                                        <p:tav tm="100000">
                                          <p:val>
                                            <p:strVal val="#ppt_w"/>
                                          </p:val>
                                        </p:tav>
                                      </p:tavLst>
                                    </p:anim>
                                    <p:anim calcmode="lin" valueType="num">
                                      <p:cBhvr>
                                        <p:cTn id="22" dur="1000" fill="hold"/>
                                        <p:tgtEl>
                                          <p:spTgt spid="32772"/>
                                        </p:tgtEl>
                                        <p:attrNameLst>
                                          <p:attrName>ppt_h</p:attrName>
                                        </p:attrNameLst>
                                      </p:cBhvr>
                                      <p:tavLst>
                                        <p:tav tm="0">
                                          <p:val>
                                            <p:fltVal val="0"/>
                                          </p:val>
                                        </p:tav>
                                        <p:tav tm="100000">
                                          <p:val>
                                            <p:strVal val="#ppt_h"/>
                                          </p:val>
                                        </p:tav>
                                      </p:tavLst>
                                    </p:anim>
                                    <p:anim calcmode="lin" valueType="num">
                                      <p:cBhvr>
                                        <p:cTn id="23" dur="1000" fill="hold"/>
                                        <p:tgtEl>
                                          <p:spTgt spid="32772"/>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277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sz="quarter" idx="1"/>
          </p:nvPr>
        </p:nvSpPr>
        <p:spPr>
          <a:xfrm>
            <a:off x="457200" y="333375"/>
            <a:ext cx="8229600" cy="5792788"/>
          </a:xfrm>
        </p:spPr>
        <p:txBody>
          <a:bodyPr/>
          <a:lstStyle/>
          <a:p>
            <a:pPr eaLnBrk="1" hangingPunct="1">
              <a:buFontTx/>
              <a:buNone/>
            </a:pPr>
            <a:r>
              <a:rPr lang="en-US" smtClean="0"/>
              <a:t>	</a:t>
            </a:r>
            <a:r>
              <a:rPr lang="uk-UA" sz="2800" b="1" smtClean="0">
                <a:latin typeface="Garamond" pitchFamily="18" charset="0"/>
              </a:rPr>
              <a:t>Тарас Григорович Шевченко народився 25 лютого (9 березня за н. ст.) 1814</a:t>
            </a:r>
            <a:r>
              <a:rPr lang="ru-RU" sz="2800" b="1" smtClean="0">
                <a:latin typeface="Garamond" pitchFamily="18" charset="0"/>
              </a:rPr>
              <a:t>р</a:t>
            </a:r>
            <a:r>
              <a:rPr lang="ru-RU" sz="2800" b="1" i="1" smtClean="0">
                <a:latin typeface="Garamond" pitchFamily="18" charset="0"/>
              </a:rPr>
              <a:t>.</a:t>
            </a:r>
            <a:r>
              <a:rPr lang="ru-RU" sz="2800" b="1" smtClean="0">
                <a:latin typeface="Garamond" pitchFamily="18" charset="0"/>
              </a:rPr>
              <a:t> в с.</a:t>
            </a:r>
            <a:r>
              <a:rPr lang="uk-UA" sz="2800" b="1" smtClean="0">
                <a:latin typeface="Garamond" pitchFamily="18" charset="0"/>
              </a:rPr>
              <a:t> Моринці Звенигородського повіту Київської губернії.</a:t>
            </a:r>
            <a:endParaRPr lang="ru-RU" sz="2800" b="1" smtClean="0">
              <a:latin typeface="Garamond" pitchFamily="18" charset="0"/>
            </a:endParaRPr>
          </a:p>
        </p:txBody>
      </p:sp>
      <p:sp>
        <p:nvSpPr>
          <p:cNvPr id="3077" name="Rectangle 5"/>
          <p:cNvSpPr>
            <a:spLocks noChangeArrowheads="1"/>
          </p:cNvSpPr>
          <p:nvPr/>
        </p:nvSpPr>
        <p:spPr bwMode="auto">
          <a:xfrm>
            <a:off x="395288" y="2260948"/>
            <a:ext cx="3386137" cy="3539430"/>
          </a:xfrm>
          <a:prstGeom prst="rect">
            <a:avLst/>
          </a:prstGeom>
          <a:noFill/>
          <a:ln w="9525">
            <a:noFill/>
            <a:miter lim="800000"/>
            <a:headEnd/>
            <a:tailEnd/>
          </a:ln>
        </p:spPr>
        <p:txBody>
          <a:bodyPr anchor="ctr">
            <a:spAutoFit/>
          </a:bodyPr>
          <a:lstStyle/>
          <a:p>
            <a:r>
              <a:rPr lang="uk-UA" sz="2800" b="1" dirty="0">
                <a:latin typeface="Garamond" pitchFamily="18" charset="0"/>
              </a:rPr>
              <a:t>Його батьки, що були кріпаками багатого поміщика В. В. </a:t>
            </a:r>
            <a:r>
              <a:rPr lang="uk-UA" sz="2800" b="1" dirty="0" err="1">
                <a:latin typeface="Garamond" pitchFamily="18" charset="0"/>
              </a:rPr>
              <a:t>Енгельгардта</a:t>
            </a:r>
            <a:r>
              <a:rPr lang="uk-UA" sz="2800" b="1" dirty="0">
                <a:latin typeface="Garamond" pitchFamily="18" charset="0"/>
              </a:rPr>
              <a:t>, незабаром переїхали до сусіднього села Кирилівки.</a:t>
            </a:r>
            <a:r>
              <a:rPr lang="ru-RU" sz="2800" b="1" dirty="0">
                <a:latin typeface="Garamond" pitchFamily="18" charset="0"/>
              </a:rPr>
              <a:t> </a:t>
            </a:r>
          </a:p>
        </p:txBody>
      </p:sp>
      <p:pic>
        <p:nvPicPr>
          <p:cNvPr id="3078" name="Picture 6" descr="[ShevchenkoTaras002.jpg]"/>
          <p:cNvPicPr>
            <a:picLocks noChangeAspect="1" noChangeArrowheads="1"/>
          </p:cNvPicPr>
          <p:nvPr/>
        </p:nvPicPr>
        <p:blipFill>
          <a:blip r:embed="rId2"/>
          <a:srcRect/>
          <a:stretch>
            <a:fillRect/>
          </a:stretch>
        </p:blipFill>
        <p:spPr bwMode="auto">
          <a:xfrm>
            <a:off x="3851275" y="2205038"/>
            <a:ext cx="4960938" cy="3975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077"/>
                                        </p:tgtEl>
                                        <p:attrNameLst>
                                          <p:attrName>style.visibility</p:attrName>
                                        </p:attrNameLst>
                                      </p:cBhvr>
                                      <p:to>
                                        <p:strVal val="visible"/>
                                      </p:to>
                                    </p:set>
                                    <p:anim calcmode="lin" valueType="num">
                                      <p:cBhvr>
                                        <p:cTn id="14" dur="1000" fill="hold"/>
                                        <p:tgtEl>
                                          <p:spTgt spid="3077"/>
                                        </p:tgtEl>
                                        <p:attrNameLst>
                                          <p:attrName>ppt_w</p:attrName>
                                        </p:attrNameLst>
                                      </p:cBhvr>
                                      <p:tavLst>
                                        <p:tav tm="0">
                                          <p:val>
                                            <p:strVal val="#ppt_w*0.70"/>
                                          </p:val>
                                        </p:tav>
                                        <p:tav tm="100000">
                                          <p:val>
                                            <p:strVal val="#ppt_w"/>
                                          </p:val>
                                        </p:tav>
                                      </p:tavLst>
                                    </p:anim>
                                    <p:anim calcmode="lin" valueType="num">
                                      <p:cBhvr>
                                        <p:cTn id="15" dur="1000" fill="hold"/>
                                        <p:tgtEl>
                                          <p:spTgt spid="3077"/>
                                        </p:tgtEl>
                                        <p:attrNameLst>
                                          <p:attrName>ppt_h</p:attrName>
                                        </p:attrNameLst>
                                      </p:cBhvr>
                                      <p:tavLst>
                                        <p:tav tm="0">
                                          <p:val>
                                            <p:strVal val="#ppt_h"/>
                                          </p:val>
                                        </p:tav>
                                        <p:tav tm="100000">
                                          <p:val>
                                            <p:strVal val="#ppt_h"/>
                                          </p:val>
                                        </p:tav>
                                      </p:tavLst>
                                    </p:anim>
                                    <p:animEffect transition="in" filter="fade">
                                      <p:cBhvr>
                                        <p:cTn id="16" dur="1000"/>
                                        <p:tgtEl>
                                          <p:spTgt spid="3077"/>
                                        </p:tgtEl>
                                      </p:cBhvr>
                                    </p:animEffect>
                                  </p:childTnLst>
                                </p:cTn>
                              </p:par>
                              <p:par>
                                <p:cTn id="17" presetID="55" presetClass="entr" presetSubtype="0" fill="hold" nodeType="withEffect">
                                  <p:stCondLst>
                                    <p:cond delay="0"/>
                                  </p:stCondLst>
                                  <p:childTnLst>
                                    <p:set>
                                      <p:cBhvr>
                                        <p:cTn id="18" dur="1" fill="hold">
                                          <p:stCondLst>
                                            <p:cond delay="0"/>
                                          </p:stCondLst>
                                        </p:cTn>
                                        <p:tgtEl>
                                          <p:spTgt spid="3078"/>
                                        </p:tgtEl>
                                        <p:attrNameLst>
                                          <p:attrName>style.visibility</p:attrName>
                                        </p:attrNameLst>
                                      </p:cBhvr>
                                      <p:to>
                                        <p:strVal val="visible"/>
                                      </p:to>
                                    </p:set>
                                    <p:anim calcmode="lin" valueType="num">
                                      <p:cBhvr>
                                        <p:cTn id="19" dur="1000" fill="hold"/>
                                        <p:tgtEl>
                                          <p:spTgt spid="3078"/>
                                        </p:tgtEl>
                                        <p:attrNameLst>
                                          <p:attrName>ppt_w</p:attrName>
                                        </p:attrNameLst>
                                      </p:cBhvr>
                                      <p:tavLst>
                                        <p:tav tm="0">
                                          <p:val>
                                            <p:strVal val="#ppt_w*0.70"/>
                                          </p:val>
                                        </p:tav>
                                        <p:tav tm="100000">
                                          <p:val>
                                            <p:strVal val="#ppt_w"/>
                                          </p:val>
                                        </p:tav>
                                      </p:tavLst>
                                    </p:anim>
                                    <p:anim calcmode="lin" valueType="num">
                                      <p:cBhvr>
                                        <p:cTn id="20" dur="1000" fill="hold"/>
                                        <p:tgtEl>
                                          <p:spTgt spid="3078"/>
                                        </p:tgtEl>
                                        <p:attrNameLst>
                                          <p:attrName>ppt_h</p:attrName>
                                        </p:attrNameLst>
                                      </p:cBhvr>
                                      <p:tavLst>
                                        <p:tav tm="0">
                                          <p:val>
                                            <p:strVal val="#ppt_h"/>
                                          </p:val>
                                        </p:tav>
                                        <p:tav tm="100000">
                                          <p:val>
                                            <p:strVal val="#ppt_h"/>
                                          </p:val>
                                        </p:tav>
                                      </p:tavLst>
                                    </p:anim>
                                    <p:animEffect transition="in" filter="fade">
                                      <p:cBhvr>
                                        <p:cTn id="21" dur="1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sz="quarter" idx="1"/>
          </p:nvPr>
        </p:nvSpPr>
        <p:spPr/>
        <p:txBody>
          <a:bodyPr/>
          <a:lstStyle/>
          <a:p>
            <a:pPr eaLnBrk="1" hangingPunct="1">
              <a:lnSpc>
                <a:spcPct val="80000"/>
              </a:lnSpc>
              <a:buFontTx/>
              <a:buNone/>
            </a:pPr>
            <a:r>
              <a:rPr lang="en-US" b="1" smtClean="0">
                <a:latin typeface="Garamond" pitchFamily="18" charset="0"/>
              </a:rPr>
              <a:t>	</a:t>
            </a:r>
            <a:endParaRPr lang="ru-RU" b="1" smtClean="0">
              <a:latin typeface="Garamond" pitchFamily="18" charset="0"/>
            </a:endParaRPr>
          </a:p>
        </p:txBody>
      </p:sp>
      <p:sp>
        <p:nvSpPr>
          <p:cNvPr id="4101" name="Rectangle 5"/>
          <p:cNvSpPr>
            <a:spLocks noGrp="1" noChangeArrowheads="1"/>
          </p:cNvSpPr>
          <p:nvPr>
            <p:ph type="body" sz="half" idx="4294967295"/>
          </p:nvPr>
        </p:nvSpPr>
        <p:spPr>
          <a:xfrm>
            <a:off x="647700" y="260350"/>
            <a:ext cx="8496300" cy="6337300"/>
          </a:xfrm>
        </p:spPr>
        <p:txBody>
          <a:bodyPr/>
          <a:lstStyle/>
          <a:p>
            <a:pPr eaLnBrk="1" hangingPunct="1">
              <a:lnSpc>
                <a:spcPct val="80000"/>
              </a:lnSpc>
              <a:buFontTx/>
              <a:buNone/>
            </a:pPr>
            <a:r>
              <a:rPr lang="en-US" sz="2400" b="1" dirty="0" smtClean="0">
                <a:latin typeface="Garamond" pitchFamily="18" charset="0"/>
              </a:rPr>
              <a:t>	</a:t>
            </a:r>
            <a:r>
              <a:rPr lang="uk-UA" sz="2800" b="1" dirty="0" smtClean="0">
                <a:latin typeface="Garamond" pitchFamily="18" charset="0"/>
              </a:rPr>
              <a:t>1822</a:t>
            </a:r>
            <a:r>
              <a:rPr lang="ru-RU" sz="2800" b="1" dirty="0" smtClean="0">
                <a:latin typeface="Garamond" pitchFamily="18" charset="0"/>
              </a:rPr>
              <a:t>р.</a:t>
            </a:r>
            <a:r>
              <a:rPr lang="uk-UA" sz="2800" b="1" dirty="0" smtClean="0">
                <a:latin typeface="Garamond" pitchFamily="18" charset="0"/>
              </a:rPr>
              <a:t> батько віддав його “в </a:t>
            </a:r>
            <a:r>
              <a:rPr lang="uk-UA" sz="2800" b="1" dirty="0" err="1" smtClean="0">
                <a:latin typeface="Garamond" pitchFamily="18" charset="0"/>
              </a:rPr>
              <a:t>науку”</a:t>
            </a:r>
            <a:r>
              <a:rPr lang="uk-UA" sz="2800" b="1" dirty="0" smtClean="0">
                <a:latin typeface="Garamond" pitchFamily="18" charset="0"/>
              </a:rPr>
              <a:t> до кирилівського дяка. За два роки Тарас навчився читати й писати, і, можливо, засвоїв якісь знання з арифметики. Читав він дещо й крім Псалтиря.</a:t>
            </a:r>
            <a:r>
              <a:rPr lang="uk-UA" sz="2400" b="1" dirty="0" smtClean="0">
                <a:latin typeface="Garamond" pitchFamily="18" charset="0"/>
              </a:rPr>
              <a:t> </a:t>
            </a:r>
            <a:endParaRPr lang="en-US" sz="2400" b="1" dirty="0" smtClean="0">
              <a:latin typeface="Garamond" pitchFamily="18" charset="0"/>
            </a:endParaRPr>
          </a:p>
          <a:p>
            <a:pPr eaLnBrk="1" hangingPunct="1">
              <a:lnSpc>
                <a:spcPct val="80000"/>
              </a:lnSpc>
              <a:buFontTx/>
              <a:buNone/>
            </a:pPr>
            <a:endParaRPr lang="en-US" sz="2400" b="1" dirty="0" smtClean="0">
              <a:latin typeface="Garamond" pitchFamily="18" charset="0"/>
            </a:endParaRPr>
          </a:p>
          <a:p>
            <a:pPr eaLnBrk="1" hangingPunct="1">
              <a:lnSpc>
                <a:spcPct val="80000"/>
              </a:lnSpc>
              <a:buFontTx/>
              <a:buNone/>
            </a:pPr>
            <a:r>
              <a:rPr lang="en-US" sz="2000" b="1" dirty="0" smtClean="0"/>
              <a:t>	</a:t>
            </a:r>
            <a:r>
              <a:rPr lang="uk-UA" sz="2800" b="1" dirty="0" smtClean="0">
                <a:latin typeface="Garamond" pitchFamily="18" charset="0"/>
              </a:rPr>
              <a:t>Після смерті у 1823</a:t>
            </a:r>
            <a:r>
              <a:rPr lang="ru-RU" sz="2800" b="1" dirty="0" smtClean="0">
                <a:latin typeface="Garamond" pitchFamily="18" charset="0"/>
              </a:rPr>
              <a:t>р.</a:t>
            </a:r>
            <a:r>
              <a:rPr lang="uk-UA" sz="2800" b="1" dirty="0" smtClean="0">
                <a:latin typeface="Garamond" pitchFamily="18" charset="0"/>
              </a:rPr>
              <a:t> матері і 1825</a:t>
            </a:r>
            <a:r>
              <a:rPr lang="ru-RU" sz="2800" b="1" dirty="0" smtClean="0">
                <a:latin typeface="Garamond" pitchFamily="18" charset="0"/>
              </a:rPr>
              <a:t>р. </a:t>
            </a:r>
            <a:r>
              <a:rPr lang="uk-UA" sz="2800" b="1" dirty="0" smtClean="0">
                <a:latin typeface="Garamond" pitchFamily="18" charset="0"/>
              </a:rPr>
              <a:t>батька Тарас залишився сиротою. Деякий час був </a:t>
            </a:r>
            <a:r>
              <a:rPr lang="uk-UA" sz="2800" b="1" dirty="0" err="1" smtClean="0">
                <a:latin typeface="Garamond" pitchFamily="18" charset="0"/>
              </a:rPr>
              <a:t>“школярем-попихачем”</a:t>
            </a:r>
            <a:r>
              <a:rPr lang="uk-UA" sz="2800" b="1" dirty="0" smtClean="0">
                <a:latin typeface="Garamond" pitchFamily="18" charset="0"/>
              </a:rPr>
              <a:t> у дяка </a:t>
            </a:r>
            <a:r>
              <a:rPr lang="uk-UA" sz="2800" b="1" dirty="0" err="1" smtClean="0">
                <a:latin typeface="Garamond" pitchFamily="18" charset="0"/>
              </a:rPr>
              <a:t>Богорського</a:t>
            </a:r>
            <a:r>
              <a:rPr lang="uk-UA" sz="2800" b="1" dirty="0" smtClean="0">
                <a:latin typeface="Garamond" pitchFamily="18" charset="0"/>
              </a:rPr>
              <a:t>. Вже в шкільні роки малим Тарасом оволоділа непереборна пристрасть до малювання. Він мріяв </a:t>
            </a:r>
            <a:r>
              <a:rPr lang="uk-UA" sz="2800" b="1" dirty="0" err="1" smtClean="0">
                <a:latin typeface="Garamond" pitchFamily="18" charset="0"/>
              </a:rPr>
              <a:t>“сделаться</a:t>
            </a:r>
            <a:r>
              <a:rPr lang="ru-RU" sz="2800" b="1" dirty="0" smtClean="0">
                <a:latin typeface="Garamond" pitchFamily="18" charset="0"/>
              </a:rPr>
              <a:t> когда-нибудь хоть посредственным маляром”</a:t>
            </a:r>
            <a:r>
              <a:rPr lang="uk-UA" sz="2800" b="1" dirty="0" smtClean="0">
                <a:latin typeface="Garamond" pitchFamily="18" charset="0"/>
              </a:rPr>
              <a:t> і вперто шукав у навколишніх селах учителя малювання. Та після кількох невдалих спроб повернувся до Кирилівки, де пас громадську череду і майже рік наймитував у священика Григорія Кошиця.</a:t>
            </a:r>
            <a:endParaRPr lang="ru-RU" sz="2800" b="1" dirty="0" smtClean="0">
              <a:latin typeface="Garamond" pitchFamily="18" charset="0"/>
            </a:endParaRPr>
          </a:p>
          <a:p>
            <a:pPr eaLnBrk="1" hangingPunct="1">
              <a:lnSpc>
                <a:spcPct val="80000"/>
              </a:lnSpc>
            </a:pPr>
            <a:endParaRPr lang="ru-RU" sz="2800" b="1" dirty="0" smtClean="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1000"/>
                                        <p:tgtEl>
                                          <p:spTgt spid="4101">
                                            <p:txEl>
                                              <p:pRg st="0" end="0"/>
                                            </p:txEl>
                                          </p:spTgt>
                                        </p:tgtEl>
                                      </p:cBhvr>
                                    </p:animEffect>
                                    <p:anim calcmode="lin" valueType="num">
                                      <p:cBhvr>
                                        <p:cTn id="8" dur="1000" fill="hold"/>
                                        <p:tgtEl>
                                          <p:spTgt spid="410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101">
                                            <p:txEl>
                                              <p:pRg st="2" end="2"/>
                                            </p:txEl>
                                          </p:spTgt>
                                        </p:tgtEl>
                                        <p:attrNameLst>
                                          <p:attrName>style.visibility</p:attrName>
                                        </p:attrNameLst>
                                      </p:cBhvr>
                                      <p:to>
                                        <p:strVal val="visible"/>
                                      </p:to>
                                    </p:set>
                                    <p:animEffect transition="in" filter="fade">
                                      <p:cBhvr>
                                        <p:cTn id="14" dur="1000"/>
                                        <p:tgtEl>
                                          <p:spTgt spid="4101">
                                            <p:txEl>
                                              <p:pRg st="2" end="2"/>
                                            </p:txEl>
                                          </p:spTgt>
                                        </p:tgtEl>
                                      </p:cBhvr>
                                    </p:animEffect>
                                    <p:anim calcmode="lin" valueType="num">
                                      <p:cBhvr>
                                        <p:cTn id="15" dur="1000" fill="hold"/>
                                        <p:tgtEl>
                                          <p:spTgt spid="410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10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sz="quarter" idx="1"/>
          </p:nvPr>
        </p:nvSpPr>
        <p:spPr>
          <a:xfrm>
            <a:off x="457200" y="333375"/>
            <a:ext cx="8229600" cy="5792788"/>
          </a:xfrm>
        </p:spPr>
        <p:txBody>
          <a:bodyPr/>
          <a:lstStyle/>
          <a:p>
            <a:pPr eaLnBrk="1" hangingPunct="1">
              <a:buFontTx/>
              <a:buNone/>
            </a:pPr>
            <a:r>
              <a:rPr lang="en-US" sz="2800" b="1" smtClean="0">
                <a:latin typeface="Garamond" pitchFamily="18" charset="0"/>
              </a:rPr>
              <a:t>	</a:t>
            </a:r>
            <a:r>
              <a:rPr lang="uk-UA" sz="2800" b="1" smtClean="0">
                <a:latin typeface="Garamond" pitchFamily="18" charset="0"/>
              </a:rPr>
              <a:t>Після початку польського повстання 1830</a:t>
            </a:r>
            <a:r>
              <a:rPr lang="ru-RU" sz="2800" b="1" smtClean="0">
                <a:latin typeface="Garamond" pitchFamily="18" charset="0"/>
              </a:rPr>
              <a:t>р.</a:t>
            </a:r>
            <a:r>
              <a:rPr lang="uk-UA" sz="2800" b="1" smtClean="0">
                <a:latin typeface="Garamond" pitchFamily="18" charset="0"/>
              </a:rPr>
              <a:t> віленський військовий губернатор змушений був піти у відставку. Поїхав до Петербурга і його ад'ютант Енгельгардт. Десь наприкінці лютого 1831</a:t>
            </a:r>
            <a:r>
              <a:rPr lang="ru-RU" sz="2800" b="1" smtClean="0">
                <a:latin typeface="Garamond" pitchFamily="18" charset="0"/>
              </a:rPr>
              <a:t>р.</a:t>
            </a:r>
            <a:r>
              <a:rPr lang="uk-UA" sz="2800" b="1" smtClean="0">
                <a:latin typeface="Garamond" pitchFamily="18" charset="0"/>
              </a:rPr>
              <a:t> помандрував до столиці у валці з панським майном і Шевченко.</a:t>
            </a:r>
            <a:endParaRPr lang="ru-RU" sz="2800" b="1" smtClean="0">
              <a:latin typeface="Garamond" pitchFamily="18" charset="0"/>
            </a:endParaRPr>
          </a:p>
        </p:txBody>
      </p:sp>
      <p:pic>
        <p:nvPicPr>
          <p:cNvPr id="10245" name="Picture 5" descr="102-8-2"/>
          <p:cNvPicPr>
            <a:picLocks noChangeAspect="1" noChangeArrowheads="1"/>
          </p:cNvPicPr>
          <p:nvPr/>
        </p:nvPicPr>
        <p:blipFill>
          <a:blip r:embed="rId2"/>
          <a:srcRect/>
          <a:stretch>
            <a:fillRect/>
          </a:stretch>
        </p:blipFill>
        <p:spPr bwMode="auto">
          <a:xfrm>
            <a:off x="4211638" y="2924175"/>
            <a:ext cx="4537075" cy="3684588"/>
          </a:xfrm>
          <a:prstGeom prst="rect">
            <a:avLst/>
          </a:prstGeom>
          <a:noFill/>
          <a:ln w="9525">
            <a:noFill/>
            <a:miter lim="800000"/>
            <a:headEnd/>
            <a:tailEnd/>
          </a:ln>
        </p:spPr>
      </p:pic>
      <p:sp>
        <p:nvSpPr>
          <p:cNvPr id="10246" name="Rectangle 6"/>
          <p:cNvSpPr>
            <a:spLocks noChangeArrowheads="1"/>
          </p:cNvSpPr>
          <p:nvPr/>
        </p:nvSpPr>
        <p:spPr bwMode="auto">
          <a:xfrm>
            <a:off x="468313" y="3284538"/>
            <a:ext cx="3598862" cy="3081337"/>
          </a:xfrm>
          <a:prstGeom prst="rect">
            <a:avLst/>
          </a:prstGeom>
          <a:noFill/>
          <a:ln w="9525">
            <a:noFill/>
            <a:miter lim="800000"/>
            <a:headEnd/>
            <a:tailEnd/>
          </a:ln>
        </p:spPr>
        <p:txBody>
          <a:bodyPr anchor="ctr">
            <a:spAutoFit/>
          </a:bodyPr>
          <a:lstStyle/>
          <a:p>
            <a:r>
              <a:rPr lang="uk-UA" sz="2800" b="1">
                <a:latin typeface="Garamond" pitchFamily="18" charset="0"/>
              </a:rPr>
              <a:t>1832</a:t>
            </a:r>
            <a:r>
              <a:rPr lang="ru-RU" sz="2800" b="1">
                <a:latin typeface="Garamond" pitchFamily="18" charset="0"/>
              </a:rPr>
              <a:t>р.</a:t>
            </a:r>
            <a:r>
              <a:rPr lang="uk-UA" sz="2800" b="1">
                <a:latin typeface="Garamond" pitchFamily="18" charset="0"/>
              </a:rPr>
              <a:t> Енгельгардт законтрактовує Шевченка на чотири роки майстрові петербурзького малярного цеху В.</a:t>
            </a:r>
            <a:r>
              <a:rPr lang="ru-RU" sz="2800" b="1">
                <a:latin typeface="Garamond" pitchFamily="18" charset="0"/>
              </a:rPr>
              <a:t> Ширяєву.</a:t>
            </a:r>
            <a:r>
              <a:rPr lang="ru-RU"/>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246"/>
                                        </p:tgtEl>
                                        <p:attrNameLst>
                                          <p:attrName>style.visibility</p:attrName>
                                        </p:attrNameLst>
                                      </p:cBhvr>
                                      <p:to>
                                        <p:strVal val="visible"/>
                                      </p:to>
                                    </p:set>
                                    <p:anim calcmode="lin" valueType="num">
                                      <p:cBhvr>
                                        <p:cTn id="14" dur="1000" fill="hold"/>
                                        <p:tgtEl>
                                          <p:spTgt spid="10246"/>
                                        </p:tgtEl>
                                        <p:attrNameLst>
                                          <p:attrName>ppt_w</p:attrName>
                                        </p:attrNameLst>
                                      </p:cBhvr>
                                      <p:tavLst>
                                        <p:tav tm="0">
                                          <p:val>
                                            <p:strVal val="#ppt_w*0.70"/>
                                          </p:val>
                                        </p:tav>
                                        <p:tav tm="100000">
                                          <p:val>
                                            <p:strVal val="#ppt_w"/>
                                          </p:val>
                                        </p:tav>
                                      </p:tavLst>
                                    </p:anim>
                                    <p:anim calcmode="lin" valueType="num">
                                      <p:cBhvr>
                                        <p:cTn id="15" dur="1000" fill="hold"/>
                                        <p:tgtEl>
                                          <p:spTgt spid="10246"/>
                                        </p:tgtEl>
                                        <p:attrNameLst>
                                          <p:attrName>ppt_h</p:attrName>
                                        </p:attrNameLst>
                                      </p:cBhvr>
                                      <p:tavLst>
                                        <p:tav tm="0">
                                          <p:val>
                                            <p:strVal val="#ppt_h"/>
                                          </p:val>
                                        </p:tav>
                                        <p:tav tm="100000">
                                          <p:val>
                                            <p:strVal val="#ppt_h"/>
                                          </p:val>
                                        </p:tav>
                                      </p:tavLst>
                                    </p:anim>
                                    <p:animEffect transition="in" filter="fade">
                                      <p:cBhvr>
                                        <p:cTn id="16" dur="1000"/>
                                        <p:tgtEl>
                                          <p:spTgt spid="10246"/>
                                        </p:tgtEl>
                                      </p:cBhvr>
                                    </p:animEffect>
                                  </p:childTnLst>
                                </p:cTn>
                              </p:par>
                              <p:par>
                                <p:cTn id="17" presetID="55" presetClass="entr" presetSubtype="0" fill="hold" nodeType="withEffect">
                                  <p:stCondLst>
                                    <p:cond delay="0"/>
                                  </p:stCondLst>
                                  <p:childTnLst>
                                    <p:set>
                                      <p:cBhvr>
                                        <p:cTn id="18" dur="1" fill="hold">
                                          <p:stCondLst>
                                            <p:cond delay="0"/>
                                          </p:stCondLst>
                                        </p:cTn>
                                        <p:tgtEl>
                                          <p:spTgt spid="10245"/>
                                        </p:tgtEl>
                                        <p:attrNameLst>
                                          <p:attrName>style.visibility</p:attrName>
                                        </p:attrNameLst>
                                      </p:cBhvr>
                                      <p:to>
                                        <p:strVal val="visible"/>
                                      </p:to>
                                    </p:set>
                                    <p:anim calcmode="lin" valueType="num">
                                      <p:cBhvr>
                                        <p:cTn id="19" dur="1000" fill="hold"/>
                                        <p:tgtEl>
                                          <p:spTgt spid="10245"/>
                                        </p:tgtEl>
                                        <p:attrNameLst>
                                          <p:attrName>ppt_w</p:attrName>
                                        </p:attrNameLst>
                                      </p:cBhvr>
                                      <p:tavLst>
                                        <p:tav tm="0">
                                          <p:val>
                                            <p:strVal val="#ppt_w*0.70"/>
                                          </p:val>
                                        </p:tav>
                                        <p:tav tm="100000">
                                          <p:val>
                                            <p:strVal val="#ppt_w"/>
                                          </p:val>
                                        </p:tav>
                                      </p:tavLst>
                                    </p:anim>
                                    <p:anim calcmode="lin" valueType="num">
                                      <p:cBhvr>
                                        <p:cTn id="20" dur="1000" fill="hold"/>
                                        <p:tgtEl>
                                          <p:spTgt spid="10245"/>
                                        </p:tgtEl>
                                        <p:attrNameLst>
                                          <p:attrName>ppt_h</p:attrName>
                                        </p:attrNameLst>
                                      </p:cBhvr>
                                      <p:tavLst>
                                        <p:tav tm="0">
                                          <p:val>
                                            <p:strVal val="#ppt_h"/>
                                          </p:val>
                                        </p:tav>
                                        <p:tav tm="100000">
                                          <p:val>
                                            <p:strVal val="#ppt_h"/>
                                          </p:val>
                                        </p:tav>
                                      </p:tavLst>
                                    </p:anim>
                                    <p:animEffect transition="in" filter="fade">
                                      <p:cBhvr>
                                        <p:cTn id="21" dur="10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sz="quarter" idx="1"/>
          </p:nvPr>
        </p:nvSpPr>
        <p:spPr>
          <a:xfrm>
            <a:off x="0" y="3860800"/>
            <a:ext cx="8604250" cy="2741613"/>
          </a:xfrm>
        </p:spPr>
        <p:txBody>
          <a:bodyPr>
            <a:normAutofit/>
          </a:bodyPr>
          <a:lstStyle/>
          <a:p>
            <a:pPr eaLnBrk="1" hangingPunct="1">
              <a:lnSpc>
                <a:spcPct val="80000"/>
              </a:lnSpc>
              <a:buFontTx/>
              <a:buNone/>
            </a:pPr>
            <a:r>
              <a:rPr lang="en-US" b="1" smtClean="0">
                <a:latin typeface="Garamond" pitchFamily="18" charset="0"/>
              </a:rPr>
              <a:t>	</a:t>
            </a:r>
            <a:r>
              <a:rPr lang="uk-UA" b="1" smtClean="0">
                <a:latin typeface="Garamond" pitchFamily="18" charset="0"/>
              </a:rPr>
              <a:t>Очевидно, 1835</a:t>
            </a:r>
            <a:r>
              <a:rPr lang="ru-RU" b="1" smtClean="0">
                <a:latin typeface="Garamond" pitchFamily="18" charset="0"/>
              </a:rPr>
              <a:t>р.</a:t>
            </a:r>
            <a:r>
              <a:rPr lang="uk-UA" b="1" smtClean="0">
                <a:latin typeface="Garamond" pitchFamily="18" charset="0"/>
              </a:rPr>
              <a:t> з Шевченком познайомився учень Академії мистецтв І. Сошенко. Він робить усе, щоб якось полегшити його долю: знайомить з Є. Гребінкою і конференц-секретарем Академії мистецтв В. Григоровичем, який дозволяє Шевченкові відвідувати рисувальні класи Товариства заохочування художників (1835). </a:t>
            </a:r>
            <a:endParaRPr lang="ru-RU" b="1" smtClean="0">
              <a:latin typeface="Garamond" pitchFamily="18" charset="0"/>
            </a:endParaRPr>
          </a:p>
        </p:txBody>
      </p:sp>
      <p:pic>
        <p:nvPicPr>
          <p:cNvPr id="11271" name="Picture 7" descr="mcx-01"/>
          <p:cNvPicPr>
            <a:picLocks noChangeAspect="1" noChangeArrowheads="1"/>
          </p:cNvPicPr>
          <p:nvPr/>
        </p:nvPicPr>
        <p:blipFill>
          <a:blip r:embed="rId2"/>
          <a:srcRect/>
          <a:stretch>
            <a:fillRect/>
          </a:stretch>
        </p:blipFill>
        <p:spPr bwMode="auto">
          <a:xfrm>
            <a:off x="4716463" y="333375"/>
            <a:ext cx="3736975" cy="3214688"/>
          </a:xfrm>
          <a:prstGeom prst="rect">
            <a:avLst/>
          </a:prstGeom>
          <a:noFill/>
          <a:ln w="9525">
            <a:noFill/>
            <a:miter lim="800000"/>
            <a:headEnd/>
            <a:tailEnd/>
          </a:ln>
        </p:spPr>
      </p:pic>
      <p:sp>
        <p:nvSpPr>
          <p:cNvPr id="11272" name="Rectangle 8"/>
          <p:cNvSpPr>
            <a:spLocks noChangeArrowheads="1"/>
          </p:cNvSpPr>
          <p:nvPr/>
        </p:nvSpPr>
        <p:spPr bwMode="auto">
          <a:xfrm>
            <a:off x="468313" y="836613"/>
            <a:ext cx="4176712" cy="2227262"/>
          </a:xfrm>
          <a:prstGeom prst="rect">
            <a:avLst/>
          </a:prstGeom>
          <a:noFill/>
          <a:ln w="9525">
            <a:noFill/>
            <a:miter lim="800000"/>
            <a:headEnd/>
            <a:tailEnd/>
          </a:ln>
        </p:spPr>
        <p:txBody>
          <a:bodyPr>
            <a:spAutoFit/>
          </a:bodyPr>
          <a:lstStyle/>
          <a:p>
            <a:r>
              <a:rPr lang="uk-UA" sz="2800" b="1">
                <a:latin typeface="Garamond" pitchFamily="18" charset="0"/>
              </a:rPr>
              <a:t>Разом з його учнями Шевченко бере участь у розписах Великого та інших петербурзьких театрів.</a:t>
            </a:r>
            <a:endParaRPr lang="ru-RU" sz="2800" b="1">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fade">
                                      <p:cBhvr>
                                        <p:cTn id="7" dur="1000"/>
                                        <p:tgtEl>
                                          <p:spTgt spid="11272"/>
                                        </p:tgtEl>
                                      </p:cBhvr>
                                    </p:animEffect>
                                    <p:anim calcmode="lin" valueType="num">
                                      <p:cBhvr>
                                        <p:cTn id="8" dur="1000" fill="hold"/>
                                        <p:tgtEl>
                                          <p:spTgt spid="11272"/>
                                        </p:tgtEl>
                                        <p:attrNameLst>
                                          <p:attrName>ppt_x</p:attrName>
                                        </p:attrNameLst>
                                      </p:cBhvr>
                                      <p:tavLst>
                                        <p:tav tm="0">
                                          <p:val>
                                            <p:strVal val="#ppt_x"/>
                                          </p:val>
                                        </p:tav>
                                        <p:tav tm="100000">
                                          <p:val>
                                            <p:strVal val="#ppt_x"/>
                                          </p:val>
                                        </p:tav>
                                      </p:tavLst>
                                    </p:anim>
                                    <p:anim calcmode="lin" valueType="num">
                                      <p:cBhvr>
                                        <p:cTn id="9" dur="1000" fill="hold"/>
                                        <p:tgtEl>
                                          <p:spTgt spid="1127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271"/>
                                        </p:tgtEl>
                                        <p:attrNameLst>
                                          <p:attrName>style.visibility</p:attrName>
                                        </p:attrNameLst>
                                      </p:cBhvr>
                                      <p:to>
                                        <p:strVal val="visible"/>
                                      </p:to>
                                    </p:set>
                                    <p:animEffect transition="in" filter="fade">
                                      <p:cBhvr>
                                        <p:cTn id="12" dur="1000"/>
                                        <p:tgtEl>
                                          <p:spTgt spid="11271"/>
                                        </p:tgtEl>
                                      </p:cBhvr>
                                    </p:animEffect>
                                    <p:anim calcmode="lin" valueType="num">
                                      <p:cBhvr>
                                        <p:cTn id="13" dur="1000" fill="hold"/>
                                        <p:tgtEl>
                                          <p:spTgt spid="11271"/>
                                        </p:tgtEl>
                                        <p:attrNameLst>
                                          <p:attrName>ppt_x</p:attrName>
                                        </p:attrNameLst>
                                      </p:cBhvr>
                                      <p:tavLst>
                                        <p:tav tm="0">
                                          <p:val>
                                            <p:strVal val="#ppt_x"/>
                                          </p:val>
                                        </p:tav>
                                        <p:tav tm="100000">
                                          <p:val>
                                            <p:strVal val="#ppt_x"/>
                                          </p:val>
                                        </p:tav>
                                      </p:tavLst>
                                    </p:anim>
                                    <p:anim calcmode="lin" valueType="num">
                                      <p:cBhvr>
                                        <p:cTn id="14" dur="1000" fill="hold"/>
                                        <p:tgtEl>
                                          <p:spTgt spid="1127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1269">
                                            <p:txEl>
                                              <p:pRg st="0" end="0"/>
                                            </p:txEl>
                                          </p:spTgt>
                                        </p:tgtEl>
                                        <p:attrNameLst>
                                          <p:attrName>style.visibility</p:attrName>
                                        </p:attrNameLst>
                                      </p:cBhvr>
                                      <p:to>
                                        <p:strVal val="visible"/>
                                      </p:to>
                                    </p:set>
                                    <p:anim calcmode="lin" valueType="num">
                                      <p:cBhvr>
                                        <p:cTn id="19" dur="1000" fill="hold"/>
                                        <p:tgtEl>
                                          <p:spTgt spid="11269">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11269">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112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sz="quarter" idx="1"/>
          </p:nvPr>
        </p:nvSpPr>
        <p:spPr>
          <a:xfrm>
            <a:off x="179388" y="188913"/>
            <a:ext cx="4752975" cy="6669087"/>
          </a:xfrm>
        </p:spPr>
        <p:txBody>
          <a:bodyPr>
            <a:normAutofit/>
          </a:bodyPr>
          <a:lstStyle/>
          <a:p>
            <a:pPr eaLnBrk="1" hangingPunct="1">
              <a:lnSpc>
                <a:spcPct val="90000"/>
              </a:lnSpc>
              <a:buFontTx/>
              <a:buNone/>
            </a:pPr>
            <a:r>
              <a:rPr lang="uk-UA" sz="2800" smtClean="0"/>
              <a:t>	</a:t>
            </a:r>
            <a:r>
              <a:rPr lang="uk-UA" sz="2800" b="1" smtClean="0">
                <a:latin typeface="Garamond" pitchFamily="18" charset="0"/>
              </a:rPr>
              <a:t>21 травня 1838</a:t>
            </a:r>
            <a:r>
              <a:rPr lang="ru-RU" sz="2800" b="1" smtClean="0">
                <a:latin typeface="Garamond" pitchFamily="18" charset="0"/>
              </a:rPr>
              <a:t>р.</a:t>
            </a:r>
            <a:r>
              <a:rPr lang="uk-UA" sz="2800" b="1" smtClean="0">
                <a:latin typeface="Garamond" pitchFamily="18" charset="0"/>
              </a:rPr>
              <a:t> Шевченка зараховують стороннім учнем Академії мистецтв. Він навчається під керівництвом К. Брюллова, стає одним з його улюблених учнів, одержує срібні медалі (за картини “Хлопчик-жебрак, що дає хліб собаці” (1840), “Циганка-ворожка” (1841), “Катерина” (1842)). Остання написана за мотивами однойменної поеми Шевченка. </a:t>
            </a:r>
            <a:endParaRPr lang="ru-RU" sz="2800" b="1" smtClean="0">
              <a:latin typeface="Garamond" pitchFamily="18" charset="0"/>
            </a:endParaRPr>
          </a:p>
        </p:txBody>
      </p:sp>
      <p:pic>
        <p:nvPicPr>
          <p:cNvPr id="15364" name="Picture 4" descr="ShevchenkoTaras003"/>
          <p:cNvPicPr>
            <a:picLocks noChangeAspect="1" noChangeArrowheads="1"/>
          </p:cNvPicPr>
          <p:nvPr/>
        </p:nvPicPr>
        <p:blipFill>
          <a:blip r:embed="rId2"/>
          <a:srcRect/>
          <a:stretch>
            <a:fillRect/>
          </a:stretch>
        </p:blipFill>
        <p:spPr bwMode="auto">
          <a:xfrm>
            <a:off x="4859338" y="549275"/>
            <a:ext cx="4129087" cy="5543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1000" fill="hold"/>
                                        <p:tgtEl>
                                          <p:spTgt spid="153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53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536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5364"/>
                                        </p:tgtEl>
                                        <p:attrNameLst>
                                          <p:attrName>style.visibility</p:attrName>
                                        </p:attrNameLst>
                                      </p:cBhvr>
                                      <p:to>
                                        <p:strVal val="visible"/>
                                      </p:to>
                                    </p:set>
                                    <p:anim calcmode="lin" valueType="num">
                                      <p:cBhvr>
                                        <p:cTn id="12" dur="1000" fill="hold"/>
                                        <p:tgtEl>
                                          <p:spTgt spid="15364"/>
                                        </p:tgtEl>
                                        <p:attrNameLst>
                                          <p:attrName>ppt_w</p:attrName>
                                        </p:attrNameLst>
                                      </p:cBhvr>
                                      <p:tavLst>
                                        <p:tav tm="0">
                                          <p:val>
                                            <p:strVal val="#ppt_w*0.70"/>
                                          </p:val>
                                        </p:tav>
                                        <p:tav tm="100000">
                                          <p:val>
                                            <p:strVal val="#ppt_w"/>
                                          </p:val>
                                        </p:tav>
                                      </p:tavLst>
                                    </p:anim>
                                    <p:anim calcmode="lin" valueType="num">
                                      <p:cBhvr>
                                        <p:cTn id="13" dur="1000" fill="hold"/>
                                        <p:tgtEl>
                                          <p:spTgt spid="15364"/>
                                        </p:tgtEl>
                                        <p:attrNameLst>
                                          <p:attrName>ppt_h</p:attrName>
                                        </p:attrNameLst>
                                      </p:cBhvr>
                                      <p:tavLst>
                                        <p:tav tm="0">
                                          <p:val>
                                            <p:strVal val="#ppt_h"/>
                                          </p:val>
                                        </p:tav>
                                        <p:tav tm="100000">
                                          <p:val>
                                            <p:strVal val="#ppt_h"/>
                                          </p:val>
                                        </p:tav>
                                      </p:tavLst>
                                    </p:anim>
                                    <p:animEffect transition="in" filter="fade">
                                      <p:cBhvr>
                                        <p:cTn id="14" dur="1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3" name="Picture 5" descr="300px-First_Kobzar"/>
          <p:cNvPicPr>
            <a:picLocks noChangeAspect="1" noChangeArrowheads="1"/>
          </p:cNvPicPr>
          <p:nvPr/>
        </p:nvPicPr>
        <p:blipFill>
          <a:blip r:embed="rId2"/>
          <a:srcRect/>
          <a:stretch>
            <a:fillRect/>
          </a:stretch>
        </p:blipFill>
        <p:spPr bwMode="auto">
          <a:xfrm>
            <a:off x="179388" y="1484313"/>
            <a:ext cx="4249737" cy="3625850"/>
          </a:xfrm>
          <a:prstGeom prst="rect">
            <a:avLst/>
          </a:prstGeom>
          <a:noFill/>
          <a:ln w="9525">
            <a:noFill/>
            <a:miter lim="800000"/>
            <a:headEnd/>
            <a:tailEnd/>
          </a:ln>
        </p:spPr>
      </p:pic>
      <p:sp>
        <p:nvSpPr>
          <p:cNvPr id="17415" name="Rectangle 7"/>
          <p:cNvSpPr>
            <a:spLocks noChangeArrowheads="1"/>
          </p:cNvSpPr>
          <p:nvPr/>
        </p:nvSpPr>
        <p:spPr bwMode="auto">
          <a:xfrm>
            <a:off x="4211638" y="188913"/>
            <a:ext cx="5113337" cy="6408737"/>
          </a:xfrm>
          <a:prstGeom prst="rect">
            <a:avLst/>
          </a:prstGeom>
          <a:noFill/>
          <a:ln w="9525">
            <a:noFill/>
            <a:miter lim="800000"/>
            <a:headEnd/>
            <a:tailEnd/>
          </a:ln>
        </p:spPr>
        <p:txBody>
          <a:bodyPr/>
          <a:lstStyle/>
          <a:p>
            <a:pPr marL="342900" indent="-342900">
              <a:lnSpc>
                <a:spcPct val="90000"/>
              </a:lnSpc>
              <a:spcBef>
                <a:spcPct val="20000"/>
              </a:spcBef>
            </a:pPr>
            <a:r>
              <a:rPr lang="uk-UA" sz="2800" b="1">
                <a:latin typeface="Garamond" pitchFamily="18" charset="0"/>
              </a:rPr>
              <a:t>	Вірші Шевченко почав писати ще кріпаком, за його свідченням, у 1837</a:t>
            </a:r>
            <a:r>
              <a:rPr lang="ru-RU" sz="2800" b="1">
                <a:latin typeface="Garamond" pitchFamily="18" charset="0"/>
              </a:rPr>
              <a:t>р.</a:t>
            </a:r>
            <a:r>
              <a:rPr lang="uk-UA" sz="2800" b="1">
                <a:latin typeface="Garamond" pitchFamily="18" charset="0"/>
              </a:rPr>
              <a:t> З тих перших поетичних спроб відомі тільки вірші “Причинна” і “Нудно мені, тяжко — що маю робити”.</a:t>
            </a:r>
          </a:p>
          <a:p>
            <a:pPr marL="342900" indent="-342900">
              <a:lnSpc>
                <a:spcPct val="90000"/>
              </a:lnSpc>
              <a:spcBef>
                <a:spcPct val="20000"/>
              </a:spcBef>
            </a:pPr>
            <a:r>
              <a:rPr lang="uk-UA" sz="2800" b="1">
                <a:latin typeface="Garamond" pitchFamily="18" charset="0"/>
              </a:rPr>
              <a:t>	Кілька своїх поезій Шевченко у 1838р. віддав Гребінці для публікації в українському альманасі “Ластівка”. Але ще до виходу “Ластівки” (1841) 18 квітня 1840</a:t>
            </a:r>
            <a:r>
              <a:rPr lang="ru-RU" sz="2800" b="1">
                <a:latin typeface="Garamond" pitchFamily="18" charset="0"/>
              </a:rPr>
              <a:t>р.</a:t>
            </a:r>
            <a:r>
              <a:rPr lang="uk-UA" sz="2800" b="1">
                <a:latin typeface="Garamond" pitchFamily="18" charset="0"/>
              </a:rPr>
              <a:t> з'являється перша збірка Шевченка — “Кобзар”.</a:t>
            </a:r>
            <a:endParaRPr lang="ru-RU" sz="2800" b="1">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circle(in)">
                                      <p:cBhvr>
                                        <p:cTn id="7" dur="2000"/>
                                        <p:tgtEl>
                                          <p:spTgt spid="17415"/>
                                        </p:tgtEl>
                                      </p:cBhvr>
                                    </p:animEffect>
                                  </p:childTnLst>
                                </p:cTn>
                              </p:par>
                              <p:par>
                                <p:cTn id="8" presetID="6" presetClass="entr" presetSubtype="16" fill="hold" nodeType="withEffect">
                                  <p:stCondLst>
                                    <p:cond delay="0"/>
                                  </p:stCondLst>
                                  <p:childTnLst>
                                    <p:set>
                                      <p:cBhvr>
                                        <p:cTn id="9" dur="1" fill="hold">
                                          <p:stCondLst>
                                            <p:cond delay="0"/>
                                          </p:stCondLst>
                                        </p:cTn>
                                        <p:tgtEl>
                                          <p:spTgt spid="17413"/>
                                        </p:tgtEl>
                                        <p:attrNameLst>
                                          <p:attrName>style.visibility</p:attrName>
                                        </p:attrNameLst>
                                      </p:cBhvr>
                                      <p:to>
                                        <p:strVal val="visible"/>
                                      </p:to>
                                    </p:set>
                                    <p:animEffect transition="in" filter="circle(in)">
                                      <p:cBhvr>
                                        <p:cTn id="10" dur="20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quarter" idx="1"/>
          </p:nvPr>
        </p:nvSpPr>
        <p:spPr>
          <a:xfrm>
            <a:off x="457200" y="188913"/>
            <a:ext cx="8229600" cy="6264275"/>
          </a:xfrm>
        </p:spPr>
        <p:txBody>
          <a:bodyPr/>
          <a:lstStyle/>
          <a:p>
            <a:pPr eaLnBrk="1" hangingPunct="1">
              <a:lnSpc>
                <a:spcPct val="90000"/>
              </a:lnSpc>
              <a:buFontTx/>
              <a:buNone/>
            </a:pPr>
            <a:r>
              <a:rPr lang="uk-UA" sz="2800" smtClean="0">
                <a:latin typeface="Garamond" pitchFamily="18" charset="0"/>
              </a:rPr>
              <a:t>	</a:t>
            </a:r>
            <a:r>
              <a:rPr lang="uk-UA" sz="2800" b="1" smtClean="0">
                <a:latin typeface="Garamond" pitchFamily="18" charset="0"/>
              </a:rPr>
              <a:t>1841</a:t>
            </a:r>
            <a:r>
              <a:rPr lang="ru-RU" sz="2800" b="1" smtClean="0">
                <a:latin typeface="Garamond" pitchFamily="18" charset="0"/>
              </a:rPr>
              <a:t>р. </a:t>
            </a:r>
            <a:r>
              <a:rPr lang="uk-UA" sz="2800" b="1" smtClean="0">
                <a:latin typeface="Garamond" pitchFamily="18" charset="0"/>
              </a:rPr>
              <a:t>вийшла історична поема Шевченка “Гайдамаки” (написана у 1839 — 1841 рр.).</a:t>
            </a:r>
          </a:p>
          <a:p>
            <a:pPr eaLnBrk="1" hangingPunct="1">
              <a:lnSpc>
                <a:spcPct val="90000"/>
              </a:lnSpc>
              <a:buFontTx/>
              <a:buNone/>
            </a:pPr>
            <a:r>
              <a:rPr lang="uk-UA" sz="2800" b="1" smtClean="0">
                <a:latin typeface="Garamond" pitchFamily="18" charset="0"/>
              </a:rPr>
              <a:t> </a:t>
            </a:r>
          </a:p>
          <a:p>
            <a:pPr eaLnBrk="1" hangingPunct="1">
              <a:lnSpc>
                <a:spcPct val="90000"/>
              </a:lnSpc>
              <a:buFontTx/>
              <a:buNone/>
            </a:pPr>
            <a:r>
              <a:rPr lang="uk-UA" sz="2800" b="1" smtClean="0">
                <a:latin typeface="Garamond" pitchFamily="18" charset="0"/>
              </a:rPr>
              <a:t>	1842</a:t>
            </a:r>
            <a:r>
              <a:rPr lang="ru-RU" sz="2800" b="1" smtClean="0">
                <a:latin typeface="Garamond" pitchFamily="18" charset="0"/>
              </a:rPr>
              <a:t>р.</a:t>
            </a:r>
            <a:r>
              <a:rPr lang="uk-UA" sz="2800" b="1" smtClean="0">
                <a:latin typeface="Garamond" pitchFamily="18" charset="0"/>
              </a:rPr>
              <a:t> пише драматизовану соціально-побутову поему російською мовою</a:t>
            </a:r>
            <a:r>
              <a:rPr lang="ru-RU" sz="2800" b="1" smtClean="0">
                <a:latin typeface="Garamond" pitchFamily="18" charset="0"/>
              </a:rPr>
              <a:t> “Слепая”. Того ж</a:t>
            </a:r>
            <a:r>
              <a:rPr lang="uk-UA" sz="2800" b="1" smtClean="0">
                <a:latin typeface="Garamond" pitchFamily="18" charset="0"/>
              </a:rPr>
              <a:t> року створює історичну поему “Гамалія” (вийшла окремою книжкою 1844</a:t>
            </a:r>
            <a:r>
              <a:rPr lang="ru-RU" sz="2800" b="1" smtClean="0">
                <a:latin typeface="Garamond" pitchFamily="18" charset="0"/>
              </a:rPr>
              <a:t>р.).</a:t>
            </a:r>
          </a:p>
          <a:p>
            <a:pPr eaLnBrk="1" hangingPunct="1">
              <a:lnSpc>
                <a:spcPct val="90000"/>
              </a:lnSpc>
              <a:buFontTx/>
              <a:buNone/>
            </a:pPr>
            <a:endParaRPr lang="ru-RU" sz="2800" b="1" smtClean="0">
              <a:latin typeface="Garamond" pitchFamily="18" charset="0"/>
            </a:endParaRPr>
          </a:p>
          <a:p>
            <a:pPr eaLnBrk="1" hangingPunct="1">
              <a:lnSpc>
                <a:spcPct val="90000"/>
              </a:lnSpc>
              <a:buFontTx/>
              <a:buNone/>
            </a:pPr>
            <a:r>
              <a:rPr lang="uk-UA" sz="2800" b="1" smtClean="0">
                <a:latin typeface="Garamond" pitchFamily="18" charset="0"/>
              </a:rPr>
              <a:t>	 Кінцем лютого 1843</a:t>
            </a:r>
            <a:r>
              <a:rPr lang="ru-RU" sz="2800" b="1" smtClean="0">
                <a:latin typeface="Garamond" pitchFamily="18" charset="0"/>
              </a:rPr>
              <a:t>р. </a:t>
            </a:r>
            <a:r>
              <a:rPr lang="uk-UA" sz="2800" b="1" smtClean="0">
                <a:latin typeface="Garamond" pitchFamily="18" charset="0"/>
              </a:rPr>
              <a:t>датована історико-побутова драма “Назар</a:t>
            </a:r>
            <a:r>
              <a:rPr lang="ru-RU" sz="2800" b="1" smtClean="0">
                <a:latin typeface="Garamond" pitchFamily="18" charset="0"/>
              </a:rPr>
              <a:t> Стодоля”</a:t>
            </a:r>
            <a:r>
              <a:rPr lang="uk-UA" sz="2800" b="1" smtClean="0">
                <a:latin typeface="Garamond" pitchFamily="18" charset="0"/>
              </a:rPr>
              <a:t> (написана російською мовою, відома лише в українському перекладі). У 1844 — 1845 рр. її поставив аматорський гурток при Медико-хірургічній академії в Петербурзі.</a:t>
            </a:r>
            <a:endParaRPr lang="ru-RU" sz="3600" b="1" smtClean="0">
              <a:latin typeface="Garamond" pitchFamily="18" charset="0"/>
            </a:endParaRPr>
          </a:p>
          <a:p>
            <a:pPr eaLnBrk="1" hangingPunct="1">
              <a:lnSpc>
                <a:spcPct val="90000"/>
              </a:lnSpc>
            </a:pPr>
            <a:endParaRPr lang="ru-RU" sz="2800" b="1" smtClean="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3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 calcmode="lin" valueType="num">
                                      <p:cBhvr>
                                        <p:cTn id="15" dur="10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31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31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 calcmode="lin" valueType="num">
                                      <p:cBhvr>
                                        <p:cTn id="23" dur="10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331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331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331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p:cTn id="31" dur="1000" fill="hold"/>
                                        <p:tgtEl>
                                          <p:spTgt spid="13315">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13315">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1331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331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3" name="Rectangle 11"/>
          <p:cNvSpPr>
            <a:spLocks noGrp="1" noChangeArrowheads="1"/>
          </p:cNvSpPr>
          <p:nvPr>
            <p:ph sz="quarter" idx="1"/>
          </p:nvPr>
        </p:nvSpPr>
        <p:spPr>
          <a:xfrm>
            <a:off x="250825" y="1700213"/>
            <a:ext cx="4392613" cy="3744912"/>
          </a:xfrm>
        </p:spPr>
        <p:txBody>
          <a:bodyPr/>
          <a:lstStyle/>
          <a:p>
            <a:pPr eaLnBrk="1" hangingPunct="1">
              <a:buFontTx/>
              <a:buNone/>
            </a:pPr>
            <a:r>
              <a:rPr lang="uk-UA" smtClean="0"/>
              <a:t>	</a:t>
            </a:r>
            <a:r>
              <a:rPr lang="uk-UA" sz="2800" b="1" smtClean="0">
                <a:latin typeface="Garamond" pitchFamily="18" charset="0"/>
              </a:rPr>
              <a:t>1844</a:t>
            </a:r>
            <a:r>
              <a:rPr lang="ru-RU" sz="2800" b="1" smtClean="0">
                <a:latin typeface="Garamond" pitchFamily="18" charset="0"/>
              </a:rPr>
              <a:t>р.</a:t>
            </a:r>
            <a:r>
              <a:rPr lang="uk-UA" sz="2800" b="1" smtClean="0">
                <a:latin typeface="Garamond" pitchFamily="18" charset="0"/>
              </a:rPr>
              <a:t> вийшло друге видання “Кобзаря”. Усі ці твори належать до раннього періоду творчості Шевченка, коли він усвідомлював себе як “мужицький поет” і поет-патріот.</a:t>
            </a:r>
            <a:endParaRPr lang="ru-RU" sz="2800" b="1" smtClean="0">
              <a:latin typeface="Garamond" pitchFamily="18" charset="0"/>
            </a:endParaRPr>
          </a:p>
        </p:txBody>
      </p:sp>
      <p:pic>
        <p:nvPicPr>
          <p:cNvPr id="18444" name="Picture 12" descr="46696"/>
          <p:cNvPicPr>
            <a:picLocks noChangeAspect="1" noChangeArrowheads="1"/>
          </p:cNvPicPr>
          <p:nvPr/>
        </p:nvPicPr>
        <p:blipFill>
          <a:blip r:embed="rId2"/>
          <a:srcRect/>
          <a:stretch>
            <a:fillRect/>
          </a:stretch>
        </p:blipFill>
        <p:spPr bwMode="auto">
          <a:xfrm>
            <a:off x="4560888" y="549275"/>
            <a:ext cx="4298950" cy="5543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8443">
                                            <p:txEl>
                                              <p:pRg st="0" end="0"/>
                                            </p:txEl>
                                          </p:spTgt>
                                        </p:tgtEl>
                                        <p:attrNameLst>
                                          <p:attrName>style.visibility</p:attrName>
                                        </p:attrNameLst>
                                      </p:cBhvr>
                                      <p:to>
                                        <p:strVal val="visible"/>
                                      </p:to>
                                    </p:set>
                                    <p:animEffect transition="in" filter="strips(downLeft)">
                                      <p:cBhvr>
                                        <p:cTn id="7" dur="500"/>
                                        <p:tgtEl>
                                          <p:spTgt spid="1844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8444"/>
                                        </p:tgtEl>
                                        <p:attrNameLst>
                                          <p:attrName>style.visibility</p:attrName>
                                        </p:attrNameLst>
                                      </p:cBhvr>
                                      <p:to>
                                        <p:strVal val="visible"/>
                                      </p:to>
                                    </p:set>
                                    <p:animEffect transition="in" filter="strips(downLeft)">
                                      <p:cBhvr>
                                        <p:cTn id="10" dur="500"/>
                                        <p:tgtEl>
                                          <p:spTgt spid="18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TotalTime>
  <Words>119</Words>
  <Application>Microsoft Office PowerPoint</Application>
  <PresentationFormat>Экран (4:3)</PresentationFormat>
  <Paragraphs>41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Эркер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Comp</cp:lastModifiedBy>
  <cp:revision>4</cp:revision>
  <dcterms:created xsi:type="dcterms:W3CDTF">2014-04-08T18:44:48Z</dcterms:created>
  <dcterms:modified xsi:type="dcterms:W3CDTF">2014-04-10T07:31:06Z</dcterms:modified>
</cp:coreProperties>
</file>