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>
        <p:scale>
          <a:sx n="70" d="100"/>
          <a:sy n="70" d="100"/>
        </p:scale>
        <p:origin x="-139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2FDDF-53E8-43DA-AA34-8C7E15008C5F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D0854A-C850-48AF-BBF7-162817B24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854A-C850-48AF-BBF7-162817B2477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854A-C850-48AF-BBF7-162817B2477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854A-C850-48AF-BBF7-162817B2477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854A-C850-48AF-BBF7-162817B2477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854A-C850-48AF-BBF7-162817B247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854A-C850-48AF-BBF7-162817B247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0854A-C850-48AF-BBF7-162817B247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561975"/>
          </a:xfrm>
        </p:spPr>
        <p:txBody>
          <a:bodyPr>
            <a:normAutofit/>
          </a:bodyPr>
          <a:lstStyle/>
          <a:p>
            <a:r>
              <a:rPr lang="uk-UA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НВК </a:t>
            </a:r>
            <a:r>
              <a:rPr lang="uk-UA" sz="2000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“Ківерцівська</a:t>
            </a:r>
            <a:r>
              <a:rPr lang="uk-UA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ЗОШ І </a:t>
            </a:r>
            <a:r>
              <a:rPr lang="uk-UA" sz="2000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ст.-</a:t>
            </a:r>
            <a:r>
              <a:rPr lang="uk-UA" sz="2000" b="1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 Ківерцівська районна </a:t>
            </a:r>
            <a:r>
              <a:rPr lang="uk-UA" sz="2000" b="1" dirty="0" err="1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</a:rPr>
              <a:t>гімназія”</a:t>
            </a:r>
            <a:endParaRPr lang="ru-RU" sz="2000" b="1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4294967295"/>
          </p:nvPr>
        </p:nvSpPr>
        <p:spPr>
          <a:xfrm>
            <a:off x="914400" y="692150"/>
            <a:ext cx="8229600" cy="5434013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 </a:t>
            </a:r>
          </a:p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7624" y="1124744"/>
            <a:ext cx="7416824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uk-UA" dirty="0" smtClean="0"/>
              <a:t> </a:t>
            </a:r>
          </a:p>
          <a:p>
            <a:pPr algn="ctr">
              <a:buNone/>
            </a:pPr>
            <a:endParaRPr lang="uk-UA" sz="3600" b="1" i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buNone/>
            </a:pPr>
            <a:r>
              <a:rPr lang="uk-UA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Історичне </a:t>
            </a:r>
            <a:r>
              <a:rPr lang="uk-UA" sz="3600" b="1" i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підгрунтя</a:t>
            </a:r>
            <a:r>
              <a:rPr lang="uk-UA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творчості Т.Г.Шевченка у творі </a:t>
            </a:r>
          </a:p>
          <a:p>
            <a:pPr algn="ctr">
              <a:buNone/>
            </a:pPr>
            <a:r>
              <a:rPr lang="uk-UA" sz="3600" b="1" i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“Стоїть</a:t>
            </a:r>
            <a:r>
              <a:rPr lang="uk-UA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в селі </a:t>
            </a:r>
            <a:r>
              <a:rPr lang="uk-UA" sz="3600" b="1" i="1" dirty="0" err="1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Суботові</a:t>
            </a:r>
            <a:r>
              <a:rPr lang="uk-UA" sz="3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…”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076056" y="3356992"/>
            <a:ext cx="3528392" cy="144016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Автор проекту: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Брись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Аліна 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Миколаївна, учениця 9 класу 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НВК 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“Ківерцівстка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ЗОШ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Іст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–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Ківерцівська районна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гімназія”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32804" y="90100"/>
            <a:ext cx="678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32804" y="90100"/>
            <a:ext cx="678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76056" y="4941168"/>
            <a:ext cx="3528392" cy="11304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Керівник: Попович Вікторія 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Йосипівна, учитель історії НВК </a:t>
            </a:r>
          </a:p>
          <a:p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“Ківерцівстка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ЗОШ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Іст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– 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Ківерцівська районна </a:t>
            </a: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гімназія”</a:t>
            </a:r>
            <a:endParaRPr lang="ru-RU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uk-UA" dirty="0" smtClean="0"/>
          </a:p>
          <a:p>
            <a:pPr algn="ctr"/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6237312"/>
            <a:ext cx="2016224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uk-UA" dirty="0" smtClean="0"/>
              <a:t> 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r>
              <a:rPr lang="uk-UA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Ківерці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– 2014</a:t>
            </a:r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  <a:p>
            <a:pPr algn="ctr">
              <a:buNone/>
            </a:pPr>
            <a:endParaRPr lang="uk-UA" dirty="0" smtClean="0"/>
          </a:p>
        </p:txBody>
      </p:sp>
      <p:pic>
        <p:nvPicPr>
          <p:cNvPr id="15" name="Рисунок 14" descr="C:\Users\Вчитель\попович 1\Попович\SAM_22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1007604" y="3609020"/>
            <a:ext cx="3240360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0"/>
            <a:ext cx="784887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ВИСНОВКИ</a:t>
            </a:r>
            <a:endParaRPr lang="ru-RU" sz="32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764704"/>
            <a:ext cx="4608512" cy="58326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нашу думку, особливістю творчості  Шевченка є невичерпний оптимізм. Тарас вірить, що та церква-домовина, тобто Переяславський договір,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розвалиться 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що з-під неї встане вільна, самостійна Україна, яка «розвіє тьму неволі, засвітить світ правди і дасть спромогу своїм дітям помолитися на волі». Молитва ж Богданових нащадків має бути спокутною та очисною, такою, що  покладе межу між старим і новим вільним життям.</a:t>
            </a:r>
            <a:endParaRPr lang="ru-RU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Євгена Сверстюк  сказав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«Феномен Шевченка відбиває нашу національну природу… .»! Тож ми із ним однієї крові! Нам має передатися оптимізм Пророка і його надія, має окріпнути наша віра в збереження незалежної та соборної держави про яку так мріяв Тарас і писав про це у своїх геніальних творах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105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90101"/>
            <a:ext cx="678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http://www.info.big.zp.ua/images/ggg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978" t="4143" r="10392" b="12037"/>
          <a:stretch/>
        </p:blipFill>
        <p:spPr bwMode="auto">
          <a:xfrm>
            <a:off x="1115616" y="1556792"/>
            <a:ext cx="3096344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Портрет Тараса Григорьевича Шевченк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88640"/>
            <a:ext cx="3678237" cy="4670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715000" y="3140968"/>
            <a:ext cx="4429000" cy="32403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 чуємо тебе, Кобзарю,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крізь  століття,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  голос твій нам душу </a:t>
            </a:r>
            <a:r>
              <a:rPr lang="uk-UA" sz="24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окриля</a:t>
            </a:r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Встає в новій красі,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забувши  лихоліття,</a:t>
            </a:r>
          </a:p>
          <a:p>
            <a:r>
              <a:rPr lang="uk-UA" sz="24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Твоя, Тарасе, звільнена земля. </a:t>
            </a:r>
            <a:endParaRPr lang="ru-RU" sz="24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6"/>
          <p:cNvSpPr txBox="1">
            <a:spLocks/>
          </p:cNvSpPr>
          <p:nvPr/>
        </p:nvSpPr>
        <p:spPr>
          <a:xfrm>
            <a:off x="1835696" y="260648"/>
            <a:ext cx="648072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1200" cap="none" spc="0" normalizeH="0" baseline="0" noProof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uk-UA" sz="2800" b="1" i="1" u="none" strike="noStrike" kern="1200" cap="none" spc="0" normalizeH="0" baseline="0" noProof="0" dirty="0" smtClean="0">
                <a:ln w="10541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ХАРАКТЕРИСТИКА   ПРОЕКТУ</a:t>
            </a:r>
            <a:endParaRPr kumimoji="0" lang="ru-RU" sz="2800" b="1" i="1" u="none" strike="noStrike" kern="1200" cap="none" spc="0" normalizeH="0" baseline="0" noProof="0" dirty="0">
              <a:ln w="10541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895528" y="1124744"/>
            <a:ext cx="4248472" cy="5328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на тему:</a:t>
            </a:r>
          </a:p>
          <a:p>
            <a:pPr algn="ctr"/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“Історичне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підгрунтя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творчості  Шевченка у творі</a:t>
            </a:r>
          </a:p>
          <a:p>
            <a:pPr algn="ctr"/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“Стоїть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селі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Суботові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…” :</a:t>
            </a:r>
          </a:p>
          <a:p>
            <a:pPr algn="ctr"/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характером діяльності є </a:t>
            </a:r>
            <a:r>
              <a:rPr lang="uk-UA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дослідницько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пошуковим;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інтеграцією  знань: </a:t>
            </a:r>
            <a:r>
              <a:rPr lang="uk-UA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міжпредметним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безпосередньою координацією керівника;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кількістю учасників: індивідуальним;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часом виконання:</a:t>
            </a:r>
          </a:p>
          <a:p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середньої тривалості(1 тиждень)</a:t>
            </a:r>
          </a:p>
          <a:p>
            <a:pPr algn="ctr"/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3" name="Рисунок 12" descr="C:\Users\Вчитель\попович 1\Попович\SAM_2243.JPG"/>
          <p:cNvPicPr/>
          <p:nvPr/>
        </p:nvPicPr>
        <p:blipFill>
          <a:blip r:embed="rId4" cstate="print"/>
          <a:srcRect l="19927" b="18715"/>
          <a:stretch>
            <a:fillRect/>
          </a:stretch>
        </p:blipFill>
        <p:spPr bwMode="auto">
          <a:xfrm rot="5400000">
            <a:off x="695633" y="608623"/>
            <a:ext cx="2286000" cy="1734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C:\Users\Вчитель\попович 1\Попович\SAM_2246.JPG"/>
          <p:cNvPicPr/>
          <p:nvPr/>
        </p:nvPicPr>
        <p:blipFill>
          <a:blip r:embed="rId5" cstate="print"/>
          <a:srcRect t="16373" r="6667" b="14522"/>
          <a:stretch>
            <a:fillRect/>
          </a:stretch>
        </p:blipFill>
        <p:spPr bwMode="auto">
          <a:xfrm rot="5400000">
            <a:off x="2236015" y="4252817"/>
            <a:ext cx="3055049" cy="16954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C:\Users\Вчитель\попович 1\Попович\SAM_2248.JPG"/>
          <p:cNvPicPr/>
          <p:nvPr/>
        </p:nvPicPr>
        <p:blipFill>
          <a:blip r:embed="rId6" cstate="print"/>
          <a:srcRect r="27228" b="6205"/>
          <a:stretch>
            <a:fillRect/>
          </a:stretch>
        </p:blipFill>
        <p:spPr bwMode="auto">
          <a:xfrm>
            <a:off x="1187624" y="3068960"/>
            <a:ext cx="2024399" cy="1953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C:\Users\Вчитель\попович 1\Попович\SAM_2245.JPG"/>
          <p:cNvPicPr/>
          <p:nvPr/>
        </p:nvPicPr>
        <p:blipFill>
          <a:blip r:embed="rId7" cstate="print"/>
          <a:srcRect t="6601" r="20928"/>
          <a:stretch>
            <a:fillRect/>
          </a:stretch>
        </p:blipFill>
        <p:spPr bwMode="auto">
          <a:xfrm>
            <a:off x="2771800" y="1412776"/>
            <a:ext cx="2038799" cy="1807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C:\Users\Вчитель\попович 1\Попович\великий льох\Шевченко\imagesп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88640"/>
            <a:ext cx="2267744" cy="2276872"/>
          </a:xfrm>
          <a:prstGeom prst="rect">
            <a:avLst/>
          </a:prstGeom>
          <a:noFill/>
        </p:spPr>
      </p:pic>
      <p:sp>
        <p:nvSpPr>
          <p:cNvPr id="30" name="Прямоугольник 29"/>
          <p:cNvSpPr/>
          <p:nvPr/>
        </p:nvSpPr>
        <p:spPr>
          <a:xfrm>
            <a:off x="1115616" y="2636912"/>
            <a:ext cx="8028384" cy="4032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Завдання: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опрацювати зміст твору « Стоїть в селі </a:t>
            </a:r>
            <a:r>
              <a:rPr lang="uk-UA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Суботові</a:t>
            </a: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…»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розкрити історію написання епілогу;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визначити, які історичними події лягли в основу епілогу;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Times New Roman" pitchFamily="18" charset="0"/>
              </a:rPr>
              <a:t>описати зовнішньополітичну діяльність Б. Хмельницького  напередодні та після підписання Переяславської угоди 1954 року;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охарактеризувати </a:t>
            </a: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ставлення Т. Г. Шевченка до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Б. Хмельницького як ініціатора підписання угоди між    Гетьманщиною та Московським царством;</a:t>
            </a:r>
            <a:endParaRPr lang="ru-RU" sz="2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дати </a:t>
            </a: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власну оцінку подій, описаних у вірші «Стоїть в сел</a:t>
            </a:r>
            <a:r>
              <a:rPr lang="uk-UA" sz="22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і </a:t>
            </a:r>
            <a:r>
              <a:rPr lang="uk-UA" sz="2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Суботові</a:t>
            </a:r>
            <a:r>
              <a:rPr lang="uk-UA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…» .</a:t>
            </a:r>
            <a:endParaRPr lang="ru-RU" sz="2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332656"/>
            <a:ext cx="5256584" cy="201622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000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на основі аналізу епілогу  до містерії</a:t>
            </a:r>
          </a:p>
          <a:p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Т. Г. Шевченка  «Великий льох»  («Стоїть в селі </a:t>
            </a:r>
            <a:r>
              <a:rPr lang="uk-UA" sz="20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Суботові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…») розкрити роль Б. Хмельницького у підписанні  Переяславської угоди 1654 року та  дати оцінку її наслідкам , що змінили хід подій в історії України.</a:t>
            </a:r>
            <a:endParaRPr lang="ru-RU" sz="20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23728" y="260648"/>
            <a:ext cx="547260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АКТУАЛЬНІСТЬ  ТЕМИ  ПРОЕКТУ</a:t>
            </a:r>
            <a:endParaRPr lang="ru-RU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460430" y="90101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764704"/>
            <a:ext cx="4608512" cy="5904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Ще у 1906 році Іван Франко  охарактеризував  Т. Г. Шевченка як «речника національних ідей, як поета, що обняв душею всю Україну, оживив її минувшину і </a:t>
            </a:r>
            <a:r>
              <a:rPr lang="uk-U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п’ятнував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тих, що мучили й мучать її».  Не менш актуально слова Великого Кобзаря звучать і сьогодні, у 2014 році, особливо пророчими є твори на історичну тематику.  У них  митець глибоко філософськи </a:t>
            </a:r>
            <a:r>
              <a:rPr lang="uk-U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розмірковуває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над  долею  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неньки - України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indent="449263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 Серед таких творів епілог до поеми – містерії «Великий льох» («Стоїть в селі </a:t>
            </a:r>
            <a:r>
              <a:rPr lang="uk-UA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Суботові</a:t>
            </a:r>
            <a:r>
              <a:rPr lang="uk-UA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itchFamily="34" charset="0"/>
                <a:cs typeface="Times New Roman" pitchFamily="18" charset="0"/>
              </a:rPr>
              <a:t>…»), в якому розкрито ідейний зміст поеми, названої шевченкознавцями вершинним твором періоду «трьох літ» у його творчості  (1845-1847 рр.). </a:t>
            </a:r>
            <a:endParaRPr lang="uk-UA"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2051" name="Picture 3" descr="C:\Users\Вчитель\попович 1\Попович\великий льох\Шевченко\25э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980728"/>
            <a:ext cx="2827447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63688" y="0"/>
            <a:ext cx="6120680" cy="1196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ПЕРЕДУМОВИ  НАПИСАННЯ  ЕПІЛОГУ ДО  ПОЕМИ  ”ВЕЛИКИЙ ЛЬОХ”</a:t>
            </a:r>
            <a:endParaRPr lang="ru-RU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052736"/>
            <a:ext cx="8172400" cy="28083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endParaRPr lang="uk-UA" sz="2200" dirty="0" smtClean="0"/>
          </a:p>
          <a:p>
            <a:pPr>
              <a:buFont typeface="Wingdings" pitchFamily="2" charset="2"/>
              <a:buChar char="Ø"/>
            </a:pPr>
            <a:endParaRPr lang="uk-UA" sz="2200" dirty="0" smtClean="0"/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 Тараса Шевченка у Археографічній комісії при Київському  університеті;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Подорож поета  Україною (1943, 1945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р.р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.), його перебування  </a:t>
            </a:r>
          </a:p>
          <a:p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селі </a:t>
            </a:r>
            <a:r>
              <a:rPr lang="uk-UA" sz="2000" b="1" i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Суботів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Можливість вивчати і замальовувати пам’ятки старовини та досліджувати історію  Хмельниччини;</a:t>
            </a:r>
          </a:p>
          <a:p>
            <a:pPr>
              <a:buFont typeface="Wingdings" pitchFamily="2" charset="2"/>
              <a:buChar char="Ø"/>
            </a:pP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Бажання поета висловити власне ставлення щодо подій середини </a:t>
            </a:r>
            <a:r>
              <a:rPr lang="en-US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XVII</a:t>
            </a:r>
            <a:r>
              <a:rPr lang="uk-UA" sz="20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століття</a:t>
            </a:r>
          </a:p>
          <a:p>
            <a:pPr algn="ctr"/>
            <a:endParaRPr lang="uk-UA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2" name="Рисунок 11" descr="C:\Users\Вчитель\попович 1\Попович\SAM_2252.JPG"/>
          <p:cNvPicPr/>
          <p:nvPr/>
        </p:nvPicPr>
        <p:blipFill>
          <a:blip r:embed="rId5" cstate="print"/>
          <a:srcRect l="9586" t="10386" r="12469" b="8300"/>
          <a:stretch>
            <a:fillRect/>
          </a:stretch>
        </p:blipFill>
        <p:spPr bwMode="auto">
          <a:xfrm rot="5400000">
            <a:off x="911298" y="4209382"/>
            <a:ext cx="2565204" cy="2012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C:\Users\Вчитель\попович 1\Попович\SAM_2258.JPG"/>
          <p:cNvPicPr/>
          <p:nvPr/>
        </p:nvPicPr>
        <p:blipFill>
          <a:blip r:embed="rId6" cstate="print"/>
          <a:srcRect l="5584" b="3995"/>
          <a:stretch>
            <a:fillRect/>
          </a:stretch>
        </p:blipFill>
        <p:spPr bwMode="auto">
          <a:xfrm>
            <a:off x="3275856" y="4797152"/>
            <a:ext cx="2421598" cy="1809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Users\Вчитель\попович 1\Попович\SAM_2262.JPG"/>
          <p:cNvPicPr/>
          <p:nvPr/>
        </p:nvPicPr>
        <p:blipFill>
          <a:blip r:embed="rId7" cstate="print"/>
          <a:srcRect l="3078" t="13126"/>
          <a:stretch>
            <a:fillRect/>
          </a:stretch>
        </p:blipFill>
        <p:spPr bwMode="auto">
          <a:xfrm>
            <a:off x="5868144" y="4509120"/>
            <a:ext cx="3021862" cy="2029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Вчитель\попович 1\Попович\SAM_2256.JPG"/>
          <p:cNvPicPr/>
          <p:nvPr/>
        </p:nvPicPr>
        <p:blipFill>
          <a:blip r:embed="rId8" cstate="print"/>
          <a:srcRect t="5489"/>
          <a:stretch>
            <a:fillRect/>
          </a:stretch>
        </p:blipFill>
        <p:spPr bwMode="auto">
          <a:xfrm>
            <a:off x="4427984" y="3645024"/>
            <a:ext cx="2515069" cy="182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0"/>
            <a:ext cx="784887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ІСТОРИЧНІ ПОДІЇ,  ЯКІ  ЛЯГЛИ  В ОСНОВУ ЕПІЛОГУ</a:t>
            </a:r>
            <a:endParaRPr lang="ru-RU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Рисунок 15" descr="C:\Users\Вчитель\попович 1\Попович\великий льох\Шевченко\переясл. рада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692696"/>
            <a:ext cx="4968552" cy="2574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915816" y="3140968"/>
            <a:ext cx="4176464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Переяславська рада 8 січня 1654 року</a:t>
            </a:r>
            <a:endParaRPr lang="ru-RU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4005064"/>
            <a:ext cx="7056784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 положення договірних статей  засвідчили, що Україна переходила  під </a:t>
            </a: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протекторат Росії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влада в автономії хоча і належала гетьману, але він затверджувався московським царем; чисельність козацького війська скорочувалася до 60 тисяч чоловік; при збереженні права на самоврядування в містах та визнанні самостійності української православної церкви, Україні було обмежено можливість проводити  зовнішню політику. </a:t>
            </a:r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0"/>
            <a:ext cx="784887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188640"/>
            <a:ext cx="61206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ЗОВНІШНЬОПОЛІТИЧНА  ДІЯЛЬНІСТЬ</a:t>
            </a:r>
          </a:p>
          <a:p>
            <a:pPr algn="ctr"/>
            <a:r>
              <a:rPr lang="uk-UA" sz="2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  Б. ХМЕЛЬНИЦЬКОГО  </a:t>
            </a:r>
          </a:p>
          <a:p>
            <a:pPr algn="ctr"/>
            <a:r>
              <a:rPr lang="uk-UA" sz="2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НАПЕРЕДОДНІ ТА ПІСЛЯ ПІДПИСАННЯ </a:t>
            </a:r>
          </a:p>
          <a:p>
            <a:pPr algn="ctr"/>
            <a:r>
              <a:rPr lang="uk-UA" sz="2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a typeface="Times New Roman" pitchFamily="18" charset="0"/>
                <a:cs typeface="Times New Roman" pitchFamily="18" charset="0"/>
              </a:rPr>
              <a:t>ПЕРЕЯСЛАВСЬКОЇ УГОДИ 1954 РОКУ</a:t>
            </a:r>
            <a:endParaRPr lang="ru-RU" sz="22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1112" y="1988840"/>
            <a:ext cx="7992888" cy="43924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uk-UA" sz="17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Чітко </a:t>
            </a: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усвідомлюючи зовнішньополітичне становище Гетьманщини, Хмельницький знав, що у війні з Польщею Україна без союзників не вистоїть. Що собою являли такі союзники як Туреччина, Кримське ханство, - він переконався у ході бойових дій. Тому спроби встановити відносини з Москвою були зрозумілими. Ідея такого союзу підтримувалася і старшиною, і широкими масами населення.  Вважалося, що росіяни і українці були спорідненими за православною вірою, близькими за мовою та культурою</a:t>
            </a: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 очікування щирих  намірів царя  Богданом і його близьким оточенням   зауважувалося  Шевченком  на початку </a:t>
            </a:r>
            <a:r>
              <a:rPr lang="uk-UA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єпілогу</a:t>
            </a: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Щоб москаль добром і лихом з козаком ділився». 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як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прикро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Хмельницький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тоді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підозрював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на яку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велику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небезпеку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наражає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000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sz="2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 descr="C:\Users\Вчитель\попович 1\Попович\великий льох\Шевченко\герб війська запорозьког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-2"/>
            <a:ext cx="1728192" cy="20727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5048" y="188640"/>
            <a:ext cx="856895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СТАВЛЕННЯ ШЕВЧЕНКА ДО БОГДАНА ХМЕЛЬНИЦЬКОГО</a:t>
            </a:r>
            <a:endParaRPr lang="ru-RU" sz="26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908720"/>
            <a:ext cx="4355976" cy="5616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19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Шевченко, зазвичай об'єктивний в оцінках подій та постатей, </a:t>
            </a:r>
            <a:r>
              <a:rPr lang="uk-UA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жостко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і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болісно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говорить про  діяння Богдана, через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 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…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москалики, що заздріли, то все очухрали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називає  гетьмана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Олексіїв друже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(невже вважає Хмельницького зрадником?!),  дорікає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йому  у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тому, що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«…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занапастив </a:t>
            </a:r>
            <a:r>
              <a:rPr lang="uk-UA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єси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вбогу сироту Украйну!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,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«…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оддав приятелям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які вважали, що все і так було їхнє. </a:t>
            </a: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Але така позиція поета, на нашу думку,  це вияв  його морального обов'язку, свідчення його творчої зрілості та мужності  в оцінці доленосних для  народу подій.</a:t>
            </a:r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C:\Users\Вчитель\попович 1\Попович\великий льох\Шевченко\тт.jpe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908720"/>
            <a:ext cx="230568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1" name="Picture 1" descr="C:\Users\Вчитель\попович 1\Попович\великий льох\Шевченко\олексый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3501008"/>
            <a:ext cx="2376264" cy="2903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16832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61048"/>
            <a:ext cx="90487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/>
          <a:srcRect b="42341"/>
          <a:stretch>
            <a:fillRect/>
          </a:stretch>
        </p:blipFill>
        <p:spPr bwMode="auto">
          <a:xfrm>
            <a:off x="0" y="5733256"/>
            <a:ext cx="899592" cy="112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0"/>
            <a:ext cx="7848872" cy="9087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8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4560" y="188640"/>
            <a:ext cx="838944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600" b="1" i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СТАВЛЕННЯ ШЕВЧЕНКА ДО БОГДАНА ХМЕЛЬНИЦЬКОГО</a:t>
            </a:r>
            <a:endParaRPr lang="ru-RU" sz="2600" b="1" i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51920" y="692696"/>
            <a:ext cx="5112568" cy="5976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Збудована гетьманом церква Іллі, закинуті козацькі хрести, розриті москалями підземелля колишніх гетьманських палат викликали у поета почуття тривоги. Побачене ним засвідчувало рабське становище українців, ганьбу національної зради цілих поколінь, духовну апатію народу та його безпам'ятство. От звідки постає образ домовини України, яку 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«…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нема кому полагодить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»</a:t>
            </a: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Тарас Шевченко жалкує за часами гетьманства Богдана Хмельницького на Україні «… на тій самій, що з тобою ляха задавила!…», за створеною ним вольністю, яку насправді не Богдан занапастив, а його наступники, що  дозволили Московщині панувати на українських землях.</a:t>
            </a:r>
            <a:endParaRPr lang="uk-UA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endParaRPr lang="uk-UA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624" y="908720"/>
            <a:ext cx="2448272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4725144"/>
            <a:ext cx="244827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/>
          <p:cNvPicPr/>
          <p:nvPr/>
        </p:nvPicPr>
        <p:blipFill>
          <a:blip r:embed="rId7" cstate="print"/>
          <a:srcRect b="33115"/>
          <a:stretch>
            <a:fillRect/>
          </a:stretch>
        </p:blipFill>
        <p:spPr bwMode="auto">
          <a:xfrm>
            <a:off x="1547664" y="2780928"/>
            <a:ext cx="1775460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</TotalTime>
  <Words>1022</Words>
  <Application>Microsoft Office PowerPoint</Application>
  <PresentationFormat>Экран (4:3)</PresentationFormat>
  <Paragraphs>110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НВК “Ківерцівська ЗОШ І ст.- Ківерцівська районна гімназія”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Вчитель</dc:creator>
  <cp:lastModifiedBy>Вчитель</cp:lastModifiedBy>
  <cp:revision>48</cp:revision>
  <dcterms:created xsi:type="dcterms:W3CDTF">2014-03-30T09:40:19Z</dcterms:created>
  <dcterms:modified xsi:type="dcterms:W3CDTF">2014-03-31T13:11:29Z</dcterms:modified>
</cp:coreProperties>
</file>