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5" r:id="rId6"/>
    <p:sldId id="274" r:id="rId7"/>
    <p:sldId id="264" r:id="rId8"/>
    <p:sldId id="267" r:id="rId9"/>
    <p:sldId id="270" r:id="rId10"/>
    <p:sldId id="271" r:id="rId11"/>
    <p:sldId id="272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E16E8-2754-4388-9D85-C0B0ECA66741}" type="doc">
      <dgm:prSet loTypeId="urn:microsoft.com/office/officeart/2005/8/layout/arrow6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DBAE96C1-8084-48AA-A196-2286C094A4DE}">
      <dgm:prSet phldrT="[Текст]" custT="1"/>
      <dgm:spPr/>
      <dgm:t>
        <a:bodyPr/>
        <a:lstStyle/>
        <a:p>
          <a:r>
            <a:rPr lang="uk-UA" sz="2400" b="0" u="none" dirty="0" smtClean="0"/>
            <a:t>визвольної боротьби -</a:t>
          </a:r>
          <a:r>
            <a:rPr lang="uk-UA" sz="2400" b="1" u="sng" dirty="0" smtClean="0"/>
            <a:t>концептуально-історична</a:t>
          </a:r>
          <a:endParaRPr lang="uk-UA" sz="2400" b="1" u="sng" dirty="0"/>
        </a:p>
      </dgm:t>
    </dgm:pt>
    <dgm:pt modelId="{178184B5-A741-44C3-A48E-2893E644DF09}" type="parTrans" cxnId="{7768571B-5E1F-4654-B79C-6DC5FE36ADE5}">
      <dgm:prSet/>
      <dgm:spPr/>
      <dgm:t>
        <a:bodyPr/>
        <a:lstStyle/>
        <a:p>
          <a:endParaRPr lang="uk-UA"/>
        </a:p>
      </dgm:t>
    </dgm:pt>
    <dgm:pt modelId="{BC4EC44A-EC01-4DB7-9E87-B88D442F723A}" type="sibTrans" cxnId="{7768571B-5E1F-4654-B79C-6DC5FE36ADE5}">
      <dgm:prSet/>
      <dgm:spPr/>
      <dgm:t>
        <a:bodyPr/>
        <a:lstStyle/>
        <a:p>
          <a:endParaRPr lang="uk-UA"/>
        </a:p>
      </dgm:t>
    </dgm:pt>
    <dgm:pt modelId="{C93572B0-30A6-493B-87C5-B20C42CE1307}">
      <dgm:prSet phldrT="[Текст]" custT="1"/>
      <dgm:spPr/>
      <dgm:t>
        <a:bodyPr/>
        <a:lstStyle/>
        <a:p>
          <a:r>
            <a:rPr lang="uk-UA" sz="2400" b="0" u="none" dirty="0" smtClean="0"/>
            <a:t>житія Яреми </a:t>
          </a:r>
          <a:r>
            <a:rPr lang="uk-UA" sz="2400" b="0" u="none" dirty="0" err="1" smtClean="0"/>
            <a:t>Ґалайди</a:t>
          </a:r>
          <a:r>
            <a:rPr lang="uk-UA" sz="2400" b="0" u="none" dirty="0" smtClean="0"/>
            <a:t> </a:t>
          </a:r>
          <a:r>
            <a:rPr lang="uk-UA" sz="2400" b="0" i="1" u="none" dirty="0" smtClean="0"/>
            <a:t>– </a:t>
          </a:r>
        </a:p>
        <a:p>
          <a:r>
            <a:rPr lang="uk-UA" sz="2400" b="1" u="sng" dirty="0" smtClean="0"/>
            <a:t>історично-художня лінія</a:t>
          </a:r>
          <a:endParaRPr lang="uk-UA" sz="2400" b="1" u="sng" dirty="0"/>
        </a:p>
      </dgm:t>
    </dgm:pt>
    <dgm:pt modelId="{1B17F1A6-620A-43E4-94B8-72D31E94B97B}" type="parTrans" cxnId="{E9543D46-A9B7-4FD6-9DD6-7CE95BCDD6FE}">
      <dgm:prSet/>
      <dgm:spPr/>
      <dgm:t>
        <a:bodyPr/>
        <a:lstStyle/>
        <a:p>
          <a:endParaRPr lang="uk-UA"/>
        </a:p>
      </dgm:t>
    </dgm:pt>
    <dgm:pt modelId="{309D83F8-E742-4998-816A-DEE505960AE0}" type="sibTrans" cxnId="{E9543D46-A9B7-4FD6-9DD6-7CE95BCDD6FE}">
      <dgm:prSet/>
      <dgm:spPr/>
      <dgm:t>
        <a:bodyPr/>
        <a:lstStyle/>
        <a:p>
          <a:endParaRPr lang="uk-UA"/>
        </a:p>
      </dgm:t>
    </dgm:pt>
    <dgm:pt modelId="{F05618DA-8FE2-4E52-8DD2-EA605D37E459}" type="pres">
      <dgm:prSet presAssocID="{522E16E8-2754-4388-9D85-C0B0ECA667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724720D-0A66-4B4D-A64A-515B75D6FCBB}" type="pres">
      <dgm:prSet presAssocID="{522E16E8-2754-4388-9D85-C0B0ECA66741}" presName="ribbon" presStyleLbl="node1" presStyleIdx="0" presStyleCnt="1" custLinFactNeighborX="358" custLinFactNeighborY="995"/>
      <dgm:spPr/>
    </dgm:pt>
    <dgm:pt modelId="{ECE8E826-E9F7-4444-9571-D8E7DF164E2A}" type="pres">
      <dgm:prSet presAssocID="{522E16E8-2754-4388-9D85-C0B0ECA66741}" presName="leftArrowText" presStyleLbl="node1" presStyleIdx="0" presStyleCnt="1" custScaleX="146373" custScaleY="109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350274-4152-4AB9-9980-7127B7992451}" type="pres">
      <dgm:prSet presAssocID="{522E16E8-2754-4388-9D85-C0B0ECA66741}" presName="rightArrowText" presStyleLbl="node1" presStyleIdx="0" presStyleCnt="1" custScaleX="146373" custScaleY="109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342347-3FB1-4398-815B-1DDDD9724253}" type="presOf" srcId="{522E16E8-2754-4388-9D85-C0B0ECA66741}" destId="{F05618DA-8FE2-4E52-8DD2-EA605D37E459}" srcOrd="0" destOrd="0" presId="urn:microsoft.com/office/officeart/2005/8/layout/arrow6"/>
    <dgm:cxn modelId="{DF365E4D-0B0E-428E-8FBF-7D5E662060BD}" type="presOf" srcId="{C93572B0-30A6-493B-87C5-B20C42CE1307}" destId="{AF350274-4152-4AB9-9980-7127B7992451}" srcOrd="0" destOrd="0" presId="urn:microsoft.com/office/officeart/2005/8/layout/arrow6"/>
    <dgm:cxn modelId="{E9543D46-A9B7-4FD6-9DD6-7CE95BCDD6FE}" srcId="{522E16E8-2754-4388-9D85-C0B0ECA66741}" destId="{C93572B0-30A6-493B-87C5-B20C42CE1307}" srcOrd="1" destOrd="0" parTransId="{1B17F1A6-620A-43E4-94B8-72D31E94B97B}" sibTransId="{309D83F8-E742-4998-816A-DEE505960AE0}"/>
    <dgm:cxn modelId="{7768571B-5E1F-4654-B79C-6DC5FE36ADE5}" srcId="{522E16E8-2754-4388-9D85-C0B0ECA66741}" destId="{DBAE96C1-8084-48AA-A196-2286C094A4DE}" srcOrd="0" destOrd="0" parTransId="{178184B5-A741-44C3-A48E-2893E644DF09}" sibTransId="{BC4EC44A-EC01-4DB7-9E87-B88D442F723A}"/>
    <dgm:cxn modelId="{E642B566-8D5B-4AC2-AA7B-04A04EAF1B83}" type="presOf" srcId="{DBAE96C1-8084-48AA-A196-2286C094A4DE}" destId="{ECE8E826-E9F7-4444-9571-D8E7DF164E2A}" srcOrd="0" destOrd="0" presId="urn:microsoft.com/office/officeart/2005/8/layout/arrow6"/>
    <dgm:cxn modelId="{3476E2F5-1B48-4D49-AB5E-4E9E62DB1CB0}" type="presParOf" srcId="{F05618DA-8FE2-4E52-8DD2-EA605D37E459}" destId="{A724720D-0A66-4B4D-A64A-515B75D6FCBB}" srcOrd="0" destOrd="0" presId="urn:microsoft.com/office/officeart/2005/8/layout/arrow6"/>
    <dgm:cxn modelId="{D308EAA2-3B56-4A05-A3DC-0ABADC39643A}" type="presParOf" srcId="{F05618DA-8FE2-4E52-8DD2-EA605D37E459}" destId="{ECE8E826-E9F7-4444-9571-D8E7DF164E2A}" srcOrd="1" destOrd="0" presId="urn:microsoft.com/office/officeart/2005/8/layout/arrow6"/>
    <dgm:cxn modelId="{FFE67C0D-5593-41D3-9AD3-CD6D75082DE5}" type="presParOf" srcId="{F05618DA-8FE2-4E52-8DD2-EA605D37E459}" destId="{AF350274-4152-4AB9-9980-7127B799245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4720D-0A66-4B4D-A64A-515B75D6FCBB}">
      <dsp:nvSpPr>
        <dsp:cNvPr id="0" name=""/>
        <dsp:cNvSpPr/>
      </dsp:nvSpPr>
      <dsp:spPr>
        <a:xfrm>
          <a:off x="0" y="764717"/>
          <a:ext cx="9253536" cy="3701414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8E826-E9F7-4444-9571-D8E7DF164E2A}">
      <dsp:nvSpPr>
        <dsp:cNvPr id="0" name=""/>
        <dsp:cNvSpPr/>
      </dsp:nvSpPr>
      <dsp:spPr>
        <a:xfrm>
          <a:off x="402385" y="1285341"/>
          <a:ext cx="4469743" cy="199428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u="none" kern="1200" dirty="0" smtClean="0"/>
            <a:t>визвольної боротьби -</a:t>
          </a:r>
          <a:r>
            <a:rPr lang="uk-UA" sz="2400" b="1" u="sng" kern="1200" dirty="0" smtClean="0"/>
            <a:t>концептуально-історична</a:t>
          </a:r>
          <a:endParaRPr lang="uk-UA" sz="2400" b="1" u="sng" kern="1200" dirty="0"/>
        </a:p>
      </dsp:txBody>
      <dsp:txXfrm>
        <a:off x="402385" y="1285341"/>
        <a:ext cx="4469743" cy="1994282"/>
      </dsp:txXfrm>
    </dsp:sp>
    <dsp:sp modelId="{AF350274-4152-4AB9-9980-7127B7992451}">
      <dsp:nvSpPr>
        <dsp:cNvPr id="0" name=""/>
        <dsp:cNvSpPr/>
      </dsp:nvSpPr>
      <dsp:spPr>
        <a:xfrm>
          <a:off x="3789995" y="1877567"/>
          <a:ext cx="5282424" cy="199428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u="none" kern="1200" dirty="0" smtClean="0"/>
            <a:t>житія Яреми </a:t>
          </a:r>
          <a:r>
            <a:rPr lang="uk-UA" sz="2400" b="0" u="none" kern="1200" dirty="0" err="1" smtClean="0"/>
            <a:t>Ґалайди</a:t>
          </a:r>
          <a:r>
            <a:rPr lang="uk-UA" sz="2400" b="0" u="none" kern="1200" dirty="0" smtClean="0"/>
            <a:t> </a:t>
          </a:r>
          <a:r>
            <a:rPr lang="uk-UA" sz="2400" b="0" i="1" u="none" kern="1200" dirty="0" smtClean="0"/>
            <a:t>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/>
            <a:t>історично-художня лінія</a:t>
          </a:r>
          <a:endParaRPr lang="uk-UA" sz="2400" b="1" u="sng" kern="1200" dirty="0"/>
        </a:p>
      </dsp:txBody>
      <dsp:txXfrm>
        <a:off x="3789995" y="1877567"/>
        <a:ext cx="5282424" cy="199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1.xml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0874319">
            <a:off x="1557066" y="1026751"/>
            <a:ext cx="5688089" cy="412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dirty="0" smtClean="0">
                <a:solidFill>
                  <a:srgbClr val="C00000"/>
                </a:solidFill>
                <a:ea typeface="+mj-ea"/>
                <a:cs typeface="+mj-cs"/>
              </a:rPr>
              <a:t>Творчість Т. Г. Шевченка (поема «Гайдамаки»</a:t>
            </a:r>
            <a:r>
              <a:rPr lang="en-US" sz="3600" dirty="0" smtClean="0">
                <a:solidFill>
                  <a:srgbClr val="C00000"/>
                </a:solidFill>
                <a:ea typeface="+mj-ea"/>
                <a:cs typeface="+mj-cs"/>
              </a:rPr>
              <a:t>) – </a:t>
            </a:r>
            <a:r>
              <a:rPr lang="uk-UA" sz="3600" dirty="0" smtClean="0">
                <a:solidFill>
                  <a:srgbClr val="C00000"/>
                </a:solidFill>
                <a:ea typeface="+mj-ea"/>
                <a:cs typeface="+mj-cs"/>
              </a:rPr>
              <a:t>прямий відголосок історичного минулого і сучасності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42337"/>
            <a:ext cx="410445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Підготувала  група учнів 10-го класу: Ковальчук О., </a:t>
            </a:r>
            <a:r>
              <a:rPr lang="uk-UA" sz="2000" dirty="0" err="1" smtClean="0"/>
              <a:t>Скорнякова</a:t>
            </a:r>
            <a:r>
              <a:rPr lang="uk-UA" sz="2000" dirty="0" smtClean="0"/>
              <a:t> Л., </a:t>
            </a:r>
            <a:r>
              <a:rPr lang="uk-UA" sz="2000" dirty="0" err="1" smtClean="0"/>
              <a:t>Зінюк</a:t>
            </a:r>
            <a:r>
              <a:rPr lang="uk-UA" sz="2000" dirty="0" smtClean="0"/>
              <a:t> 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44133" r="28778" b="32276"/>
          <a:stretch/>
        </p:blipFill>
        <p:spPr bwMode="auto">
          <a:xfrm>
            <a:off x="323528" y="4176214"/>
            <a:ext cx="8409099" cy="240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book-ye.com.ua/shop/data/big/shevchenk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461"/>
            <a:ext cx="3175773" cy="455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467544" y="980728"/>
            <a:ext cx="5256584" cy="23762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Опрацювавши твір «Гайдамаки», дослідили  сюжет твору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5229200"/>
            <a:ext cx="82089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528" y="5805264"/>
            <a:ext cx="18722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5517232"/>
            <a:ext cx="82089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1231557" cy="7647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03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8" t="31716" r="14093" b="29851"/>
          <a:stretch/>
        </p:blipFill>
        <p:spPr bwMode="auto">
          <a:xfrm>
            <a:off x="491106" y="404664"/>
            <a:ext cx="791029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1106" y="3501009"/>
            <a:ext cx="7465270" cy="2459792"/>
            <a:chOff x="687884" y="1412776"/>
            <a:chExt cx="7063200" cy="2315777"/>
          </a:xfrm>
        </p:grpSpPr>
        <p:sp>
          <p:nvSpPr>
            <p:cNvPr id="8" name="Стрелка вверх 7"/>
            <p:cNvSpPr/>
            <p:nvPr/>
          </p:nvSpPr>
          <p:spPr>
            <a:xfrm>
              <a:off x="687884" y="1412776"/>
              <a:ext cx="2590127" cy="2315777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355716" y="1412776"/>
              <a:ext cx="4395368" cy="2315777"/>
            </a:xfrm>
            <a:custGeom>
              <a:avLst/>
              <a:gdLst>
                <a:gd name="connsiteX0" fmla="*/ 0 w 4395368"/>
                <a:gd name="connsiteY0" fmla="*/ 0 h 2315777"/>
                <a:gd name="connsiteX1" fmla="*/ 4395368 w 4395368"/>
                <a:gd name="connsiteY1" fmla="*/ 0 h 2315777"/>
                <a:gd name="connsiteX2" fmla="*/ 4395368 w 4395368"/>
                <a:gd name="connsiteY2" fmla="*/ 2315777 h 2315777"/>
                <a:gd name="connsiteX3" fmla="*/ 0 w 4395368"/>
                <a:gd name="connsiteY3" fmla="*/ 2315777 h 2315777"/>
                <a:gd name="connsiteX4" fmla="*/ 0 w 4395368"/>
                <a:gd name="connsiteY4" fmla="*/ 0 h 231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5368" h="2315777">
                  <a:moveTo>
                    <a:pt x="0" y="0"/>
                  </a:moveTo>
                  <a:lnTo>
                    <a:pt x="4395368" y="0"/>
                  </a:lnTo>
                  <a:lnTo>
                    <a:pt x="4395368" y="2315777"/>
                  </a:lnTo>
                  <a:lnTo>
                    <a:pt x="0" y="23157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9352" tIns="0" rIns="149352" bIns="149352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У </a:t>
              </a:r>
              <a:r>
                <a:rPr lang="ru-RU" sz="2100" kern="1200" dirty="0" err="1" smtClean="0"/>
                <a:t>своїх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творах</a:t>
              </a:r>
              <a:r>
                <a:rPr lang="ru-RU" sz="2100" kern="1200" dirty="0" smtClean="0"/>
                <a:t> Шевченко </a:t>
              </a:r>
              <a:r>
                <a:rPr lang="ru-RU" sz="2100" kern="1200" dirty="0" err="1" smtClean="0"/>
                <a:t>зобразив</a:t>
              </a:r>
              <a:r>
                <a:rPr lang="ru-RU" sz="2100" kern="1200" dirty="0" smtClean="0"/>
                <a:t> Гонту </a:t>
              </a:r>
              <a:r>
                <a:rPr lang="ru-RU" sz="2100" kern="1200" dirty="0" err="1" smtClean="0"/>
                <a:t>трагічним</a:t>
              </a:r>
              <a:r>
                <a:rPr lang="ru-RU" sz="2100" kern="1200" dirty="0" smtClean="0"/>
                <a:t> образом </a:t>
              </a:r>
              <a:r>
                <a:rPr lang="ru-RU" sz="2100" kern="1200" dirty="0" err="1" smtClean="0"/>
                <a:t>патріота</a:t>
              </a:r>
              <a:r>
                <a:rPr lang="ru-RU" sz="2100" kern="1200" dirty="0" smtClean="0"/>
                <a:t>, </a:t>
              </a:r>
              <a:r>
                <a:rPr lang="ru-RU" sz="2100" kern="1200" dirty="0" err="1" smtClean="0"/>
                <a:t>вірним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сином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свого</a:t>
              </a:r>
              <a:r>
                <a:rPr lang="ru-RU" sz="2100" kern="1200" dirty="0" smtClean="0"/>
                <a:t> народу, </a:t>
              </a:r>
              <a:r>
                <a:rPr lang="ru-RU" sz="2100" kern="1200" dirty="0" err="1" smtClean="0"/>
                <a:t>описуючи</a:t>
              </a:r>
              <a:r>
                <a:rPr lang="ru-RU" sz="2100" kern="1200" dirty="0" smtClean="0"/>
                <a:t> муки батька-</a:t>
              </a:r>
              <a:r>
                <a:rPr lang="ru-RU" sz="2100" kern="1200" dirty="0" err="1" smtClean="0"/>
                <a:t>вбивці</a:t>
              </a:r>
              <a:r>
                <a:rPr lang="ru-RU" sz="2100" kern="1200" dirty="0" smtClean="0"/>
                <a:t>,</a:t>
              </a:r>
              <a:r>
                <a:rPr lang="en-US" sz="2100" kern="1200" dirty="0" smtClean="0"/>
                <a:t> </a:t>
              </a:r>
              <a:r>
                <a:rPr lang="ru-RU" sz="2100" kern="1200" dirty="0" smtClean="0"/>
                <a:t>поет не </a:t>
              </a:r>
              <a:r>
                <a:rPr lang="ru-RU" sz="2100" kern="1200" dirty="0" err="1" smtClean="0"/>
                <a:t>тільки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висловлює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щире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співчуття</a:t>
              </a:r>
              <a:r>
                <a:rPr lang="ru-RU" sz="2100" kern="1200" dirty="0" smtClean="0"/>
                <a:t> до </a:t>
              </a:r>
              <a:r>
                <a:rPr lang="ru-RU" sz="2100" kern="1200" dirty="0" err="1" smtClean="0"/>
                <a:t>нього</a:t>
              </a:r>
              <a:r>
                <a:rPr lang="ru-RU" sz="2100" kern="1200" dirty="0" smtClean="0"/>
                <a:t>, а й сам </a:t>
              </a:r>
              <a:r>
                <a:rPr lang="ru-RU" sz="2100" kern="1200" dirty="0" err="1" smtClean="0"/>
                <a:t>страждає</a:t>
              </a:r>
              <a:r>
                <a:rPr lang="ru-RU" sz="2100" kern="1200" dirty="0" smtClean="0"/>
                <a:t> разом </a:t>
              </a:r>
              <a:r>
                <a:rPr lang="ru-RU" sz="2100" kern="1200" dirty="0" err="1" smtClean="0"/>
                <a:t>зі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своїм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героєм</a:t>
              </a:r>
              <a:r>
                <a:rPr lang="ru-RU" sz="2100" kern="1200" dirty="0" smtClean="0"/>
                <a:t>.</a:t>
              </a:r>
              <a:endParaRPr lang="uk-UA" sz="2100" kern="1200" dirty="0"/>
            </a:p>
          </p:txBody>
        </p:sp>
      </p:grp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7554306" y="5960800"/>
            <a:ext cx="1482190" cy="78056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1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39552" y="3429000"/>
            <a:ext cx="7776864" cy="2736304"/>
            <a:chOff x="1209608" y="3501008"/>
            <a:chExt cx="6868799" cy="2736304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1209608" y="3501008"/>
              <a:ext cx="2518839" cy="2736304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804013" y="3501008"/>
              <a:ext cx="4274394" cy="2736304"/>
            </a:xfrm>
            <a:custGeom>
              <a:avLst/>
              <a:gdLst>
                <a:gd name="connsiteX0" fmla="*/ 0 w 4274394"/>
                <a:gd name="connsiteY0" fmla="*/ 0 h 2736304"/>
                <a:gd name="connsiteX1" fmla="*/ 4274394 w 4274394"/>
                <a:gd name="connsiteY1" fmla="*/ 0 h 2736304"/>
                <a:gd name="connsiteX2" fmla="*/ 4274394 w 4274394"/>
                <a:gd name="connsiteY2" fmla="*/ 2736304 h 2736304"/>
                <a:gd name="connsiteX3" fmla="*/ 0 w 4274394"/>
                <a:gd name="connsiteY3" fmla="*/ 2736304 h 2736304"/>
                <a:gd name="connsiteX4" fmla="*/ 0 w 4274394"/>
                <a:gd name="connsiteY4" fmla="*/ 0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4394" h="2736304">
                  <a:moveTo>
                    <a:pt x="0" y="0"/>
                  </a:moveTo>
                  <a:lnTo>
                    <a:pt x="4274394" y="0"/>
                  </a:lnTo>
                  <a:lnTo>
                    <a:pt x="4274394" y="2736304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70688" tIns="0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i="0" kern="1200" dirty="0" err="1" smtClean="0">
                  <a:latin typeface="+mj-lt"/>
                </a:rPr>
                <a:t>М.Залізняка</a:t>
              </a:r>
              <a:r>
                <a:rPr lang="ru-RU" sz="2400" i="0" kern="1200" dirty="0" smtClean="0">
                  <a:latin typeface="+mj-lt"/>
                </a:rPr>
                <a:t> поет </a:t>
              </a:r>
              <a:r>
                <a:rPr lang="ru-RU" sz="2400" i="0" kern="1200" dirty="0" err="1" smtClean="0">
                  <a:latin typeface="+mj-lt"/>
                </a:rPr>
                <a:t>зобразив</a:t>
              </a:r>
              <a:r>
                <a:rPr lang="ru-RU" sz="2400" i="0" kern="1200" dirty="0" smtClean="0">
                  <a:latin typeface="+mj-lt"/>
                </a:rPr>
                <a:t> у </a:t>
              </a:r>
              <a:r>
                <a:rPr lang="ru-RU" sz="2400" i="0" kern="1200" dirty="0" err="1" smtClean="0">
                  <a:latin typeface="+mj-lt"/>
                </a:rPr>
                <a:t>творі</a:t>
              </a:r>
              <a:r>
                <a:rPr lang="ru-RU" sz="2400" i="0" kern="1200" dirty="0" smtClean="0">
                  <a:latin typeface="+mj-lt"/>
                </a:rPr>
                <a:t> так:  </a:t>
              </a:r>
              <a:br>
                <a:rPr lang="ru-RU" sz="2400" i="0" kern="12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-</a:t>
              </a:r>
              <a:r>
                <a:rPr lang="uk-UA" sz="2400" dirty="0" smtClean="0">
                  <a:latin typeface="+mj-lt"/>
                </a:rPr>
                <a:t> в</a:t>
              </a:r>
              <a:r>
                <a:rPr lang="ru-RU" sz="2400" i="0" kern="1200" dirty="0" err="1" smtClean="0">
                  <a:latin typeface="+mj-lt"/>
                </a:rPr>
                <a:t>тілення</a:t>
              </a:r>
              <a:r>
                <a:rPr lang="ru-RU" sz="2400" i="0" kern="1200" dirty="0" smtClean="0">
                  <a:latin typeface="+mj-lt"/>
                </a:rPr>
                <a:t> народного </a:t>
              </a:r>
              <a:r>
                <a:rPr lang="ru-RU" sz="2400" i="0" kern="1200" dirty="0" err="1" smtClean="0">
                  <a:latin typeface="+mj-lt"/>
                </a:rPr>
                <a:t>гніву</a:t>
              </a:r>
              <a:r>
                <a:rPr lang="ru-RU" sz="2400" i="0" kern="1200" dirty="0" smtClean="0">
                  <a:latin typeface="+mj-lt"/>
                </a:rPr>
                <a:t> </a:t>
              </a:r>
              <a:r>
                <a:rPr lang="ru-RU" sz="2400" i="0" kern="1200" dirty="0" err="1" smtClean="0">
                  <a:latin typeface="+mj-lt"/>
                </a:rPr>
                <a:t>проти</a:t>
              </a:r>
              <a:r>
                <a:rPr lang="en-US" sz="2400" i="0" kern="1200" dirty="0" smtClean="0">
                  <a:latin typeface="+mj-lt"/>
                </a:rPr>
                <a:t> </a:t>
              </a:r>
              <a:r>
                <a:rPr lang="ru-RU" sz="2400" i="0" kern="1200" dirty="0" err="1" smtClean="0">
                  <a:latin typeface="+mj-lt"/>
                </a:rPr>
                <a:t>панів</a:t>
              </a:r>
              <a:r>
                <a:rPr lang="ru-RU" sz="2400" i="0" kern="1200" dirty="0" smtClean="0">
                  <a:latin typeface="+mj-lt"/>
                </a:rPr>
                <a:t>, </a:t>
              </a:r>
              <a:r>
                <a:rPr lang="ru-RU" sz="2400" i="0" kern="1200" dirty="0" err="1" smtClean="0">
                  <a:latin typeface="+mj-lt"/>
                </a:rPr>
                <a:t>непримиренності</a:t>
              </a:r>
              <a:r>
                <a:rPr lang="ru-RU" sz="2400" i="0" kern="1200" dirty="0" smtClean="0">
                  <a:latin typeface="+mj-lt"/>
                </a:rPr>
                <a:t>.</a:t>
              </a:r>
              <a:br>
                <a:rPr lang="ru-RU" sz="2400" i="0" kern="1200" dirty="0" smtClean="0">
                  <a:latin typeface="+mj-lt"/>
                </a:rPr>
              </a:br>
              <a:r>
                <a:rPr lang="ru-RU" sz="2400" dirty="0" smtClean="0">
                  <a:latin typeface="+mj-lt"/>
                </a:rPr>
                <a:t>- </a:t>
              </a:r>
              <a:r>
                <a:rPr lang="ru-RU" sz="2400" dirty="0" err="1" smtClean="0">
                  <a:latin typeface="+mj-lt"/>
                </a:rPr>
                <a:t>т</a:t>
              </a:r>
              <a:r>
                <a:rPr lang="ru-RU" sz="2400" i="0" kern="1200" dirty="0" err="1" smtClean="0">
                  <a:latin typeface="+mj-lt"/>
                </a:rPr>
                <a:t>алановитий</a:t>
              </a:r>
              <a:r>
                <a:rPr lang="ru-RU" sz="2400" i="0" kern="1200" dirty="0" smtClean="0">
                  <a:latin typeface="+mj-lt"/>
                </a:rPr>
                <a:t> </a:t>
              </a:r>
              <a:r>
                <a:rPr lang="ru-RU" sz="2400" i="0" kern="1200" dirty="0" err="1" smtClean="0">
                  <a:latin typeface="+mj-lt"/>
                </a:rPr>
                <a:t>організатор</a:t>
              </a:r>
              <a:r>
                <a:rPr lang="ru-RU" sz="2400" i="0" kern="1200" dirty="0" smtClean="0">
                  <a:latin typeface="+mj-lt"/>
                </a:rPr>
                <a:t> </a:t>
              </a:r>
              <a:r>
                <a:rPr lang="ru-RU" sz="2400" i="0" kern="1200" dirty="0" err="1" smtClean="0">
                  <a:latin typeface="+mj-lt"/>
                </a:rPr>
                <a:t>мас</a:t>
              </a:r>
              <a:r>
                <a:rPr lang="ru-RU" sz="2400" i="0" kern="1200" dirty="0" smtClean="0">
                  <a:latin typeface="+mj-lt"/>
                </a:rPr>
                <a:t>, </a:t>
              </a:r>
              <a:r>
                <a:rPr lang="ru-RU" sz="2400" i="0" kern="1200" dirty="0" err="1" smtClean="0">
                  <a:latin typeface="+mj-lt"/>
                </a:rPr>
                <a:t>визнаний</a:t>
              </a:r>
              <a:r>
                <a:rPr lang="en-US" sz="2400" i="0" kern="1200" dirty="0" smtClean="0">
                  <a:latin typeface="+mj-lt"/>
                </a:rPr>
                <a:t> </a:t>
              </a:r>
              <a:r>
                <a:rPr lang="ru-RU" sz="2400" i="0" kern="1200" dirty="0" err="1" smtClean="0">
                  <a:latin typeface="+mj-lt"/>
                </a:rPr>
                <a:t>сміливим</a:t>
              </a:r>
              <a:r>
                <a:rPr lang="ru-RU" sz="2400" i="0" kern="1200" dirty="0" smtClean="0">
                  <a:latin typeface="+mj-lt"/>
                </a:rPr>
                <a:t> </a:t>
              </a:r>
              <a:r>
                <a:rPr lang="ru-RU" sz="2400" i="0" kern="1200" dirty="0" err="1" smtClean="0">
                  <a:latin typeface="+mj-lt"/>
                </a:rPr>
                <a:t>ватажком</a:t>
              </a:r>
              <a:endParaRPr lang="uk-UA" sz="2400" i="0" kern="1200" dirty="0"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46875" r="24477" b="13246"/>
          <a:stretch/>
        </p:blipFill>
        <p:spPr bwMode="auto">
          <a:xfrm>
            <a:off x="343374" y="188640"/>
            <a:ext cx="8405090" cy="320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7766219" y="6138294"/>
            <a:ext cx="1296144" cy="69269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8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5733256"/>
            <a:ext cx="882047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Шеченко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зумів передбачити ідею визвольної боротьби, дух якої присутній і зараз на майдані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cs312523.vk.me/v312523871/92f3/OjCEFOqTL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3"/>
            <a:ext cx="7304309" cy="30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28"/>
            <a:ext cx="3810000" cy="3048000"/>
          </a:xfrm>
          <a:prstGeom prst="rect">
            <a:avLst/>
          </a:prstGeom>
        </p:spPr>
      </p:pic>
      <p:pic>
        <p:nvPicPr>
          <p:cNvPr id="6148" name="Picture 4" descr="http://cs413625.vk.me/v413625761/958d/rBDimo3ea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193"/>
            <a:ext cx="3923805" cy="26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-87364" y="8224"/>
            <a:ext cx="9361039" cy="112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Актуальність роботи: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Группа 2"/>
          <p:cNvGrpSpPr/>
          <p:nvPr/>
        </p:nvGrpSpPr>
        <p:grpSpPr>
          <a:xfrm>
            <a:off x="781433" y="1204391"/>
            <a:ext cx="2415043" cy="5130296"/>
            <a:chOff x="584314" y="1126899"/>
            <a:chExt cx="2381018" cy="498095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Овал 9"/>
            <p:cNvSpPr/>
            <p:nvPr/>
          </p:nvSpPr>
          <p:spPr>
            <a:xfrm>
              <a:off x="1203498" y="5174485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Овал 10"/>
            <p:cNvSpPr/>
            <p:nvPr/>
          </p:nvSpPr>
          <p:spPr>
            <a:xfrm>
              <a:off x="949508" y="5535927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Овал 11"/>
            <p:cNvSpPr/>
            <p:nvPr/>
          </p:nvSpPr>
          <p:spPr>
            <a:xfrm>
              <a:off x="646804" y="5848858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Овал 12"/>
            <p:cNvSpPr/>
            <p:nvPr/>
          </p:nvSpPr>
          <p:spPr>
            <a:xfrm>
              <a:off x="1008655" y="1536851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Овал 13"/>
            <p:cNvSpPr/>
            <p:nvPr/>
          </p:nvSpPr>
          <p:spPr>
            <a:xfrm>
              <a:off x="1396024" y="1331875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Овал 14"/>
            <p:cNvSpPr/>
            <p:nvPr/>
          </p:nvSpPr>
          <p:spPr>
            <a:xfrm>
              <a:off x="1782229" y="1126899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Овал 15"/>
            <p:cNvSpPr/>
            <p:nvPr/>
          </p:nvSpPr>
          <p:spPr>
            <a:xfrm>
              <a:off x="2168436" y="1331875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Овал 16"/>
            <p:cNvSpPr/>
            <p:nvPr/>
          </p:nvSpPr>
          <p:spPr>
            <a:xfrm>
              <a:off x="2555801" y="1536851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Овал 17"/>
            <p:cNvSpPr/>
            <p:nvPr/>
          </p:nvSpPr>
          <p:spPr>
            <a:xfrm>
              <a:off x="1782229" y="1559397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Овал 18"/>
            <p:cNvSpPr/>
            <p:nvPr/>
          </p:nvSpPr>
          <p:spPr>
            <a:xfrm>
              <a:off x="1782229" y="1991896"/>
              <a:ext cx="264556" cy="25899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Овал 22"/>
            <p:cNvSpPr/>
            <p:nvPr/>
          </p:nvSpPr>
          <p:spPr>
            <a:xfrm>
              <a:off x="584314" y="2282238"/>
              <a:ext cx="2381018" cy="2358892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18" name="Скругленный прямоугольник 17"/>
          <p:cNvSpPr/>
          <p:nvPr/>
        </p:nvSpPr>
        <p:spPr>
          <a:xfrm>
            <a:off x="3361580" y="1021597"/>
            <a:ext cx="4738811" cy="487594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важливістю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цілісного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підходу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історичного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роману у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віршах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 в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осягненні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Гайдамаків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спрямованісті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«слишком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близкие нашему времени».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555373" y="1794404"/>
            <a:ext cx="7836184" cy="3647803"/>
          </a:xfrm>
          <a:custGeom>
            <a:avLst/>
            <a:gdLst>
              <a:gd name="connsiteX0" fmla="*/ 0 w 3625448"/>
              <a:gd name="connsiteY0" fmla="*/ 162079 h 972453"/>
              <a:gd name="connsiteX1" fmla="*/ 162079 w 3625448"/>
              <a:gd name="connsiteY1" fmla="*/ 0 h 972453"/>
              <a:gd name="connsiteX2" fmla="*/ 3463369 w 3625448"/>
              <a:gd name="connsiteY2" fmla="*/ 0 h 972453"/>
              <a:gd name="connsiteX3" fmla="*/ 3625448 w 3625448"/>
              <a:gd name="connsiteY3" fmla="*/ 162079 h 972453"/>
              <a:gd name="connsiteX4" fmla="*/ 3625448 w 3625448"/>
              <a:gd name="connsiteY4" fmla="*/ 810374 h 972453"/>
              <a:gd name="connsiteX5" fmla="*/ 3463369 w 3625448"/>
              <a:gd name="connsiteY5" fmla="*/ 972453 h 972453"/>
              <a:gd name="connsiteX6" fmla="*/ 162079 w 3625448"/>
              <a:gd name="connsiteY6" fmla="*/ 972453 h 972453"/>
              <a:gd name="connsiteX7" fmla="*/ 0 w 3625448"/>
              <a:gd name="connsiteY7" fmla="*/ 810374 h 972453"/>
              <a:gd name="connsiteX8" fmla="*/ 0 w 3625448"/>
              <a:gd name="connsiteY8" fmla="*/ 162079 h 97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5448" h="972453">
                <a:moveTo>
                  <a:pt x="0" y="162079"/>
                </a:moveTo>
                <a:cubicBezTo>
                  <a:pt x="0" y="72565"/>
                  <a:pt x="72565" y="0"/>
                  <a:pt x="162079" y="0"/>
                </a:cubicBezTo>
                <a:lnTo>
                  <a:pt x="3463369" y="0"/>
                </a:lnTo>
                <a:cubicBezTo>
                  <a:pt x="3552883" y="0"/>
                  <a:pt x="3625448" y="72565"/>
                  <a:pt x="3625448" y="162079"/>
                </a:cubicBezTo>
                <a:lnTo>
                  <a:pt x="3625448" y="810374"/>
                </a:lnTo>
                <a:cubicBezTo>
                  <a:pt x="3625448" y="899888"/>
                  <a:pt x="3552883" y="972453"/>
                  <a:pt x="3463369" y="972453"/>
                </a:cubicBezTo>
                <a:lnTo>
                  <a:pt x="162079" y="972453"/>
                </a:lnTo>
                <a:cubicBezTo>
                  <a:pt x="72565" y="972453"/>
                  <a:pt x="0" y="899888"/>
                  <a:pt x="0" y="810374"/>
                </a:cubicBezTo>
                <a:lnTo>
                  <a:pt x="0" y="162079"/>
                </a:lnTo>
                <a:close/>
              </a:path>
            </a:pathLst>
          </a:cu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14858" tIns="207491" rIns="207491" bIns="207491" spcCol="1270" anchor="ctr"/>
          <a:lstStyle/>
          <a:p>
            <a:pPr defTabSz="1866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історичної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концепції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Гайдамаків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ясування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  далекий автор від історичної правди?»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52" y="1129352"/>
            <a:ext cx="3384376" cy="5353752"/>
            <a:chOff x="395536" y="1134440"/>
            <a:chExt cx="3384376" cy="5353752"/>
          </a:xfrm>
        </p:grpSpPr>
        <p:sp>
          <p:nvSpPr>
            <p:cNvPr id="5" name="Овал 4"/>
            <p:cNvSpPr/>
            <p:nvPr/>
          </p:nvSpPr>
          <p:spPr>
            <a:xfrm>
              <a:off x="1525047" y="5486303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Овал 5"/>
            <p:cNvSpPr/>
            <p:nvPr/>
          </p:nvSpPr>
          <p:spPr>
            <a:xfrm>
              <a:off x="1220643" y="5874917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Овал 6"/>
            <p:cNvSpPr/>
            <p:nvPr/>
          </p:nvSpPr>
          <p:spPr>
            <a:xfrm>
              <a:off x="857856" y="6211372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Овал 7"/>
            <p:cNvSpPr/>
            <p:nvPr/>
          </p:nvSpPr>
          <p:spPr>
            <a:xfrm>
              <a:off x="1291530" y="1575210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Овал 8"/>
            <p:cNvSpPr/>
            <p:nvPr/>
          </p:nvSpPr>
          <p:spPr>
            <a:xfrm>
              <a:off x="1755787" y="1354825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Овал 9"/>
            <p:cNvSpPr/>
            <p:nvPr/>
          </p:nvSpPr>
          <p:spPr>
            <a:xfrm>
              <a:off x="2218648" y="1134440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Овал 10"/>
            <p:cNvSpPr/>
            <p:nvPr/>
          </p:nvSpPr>
          <p:spPr>
            <a:xfrm>
              <a:off x="2681511" y="1354825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3145764" y="1575210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2218648" y="1599451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2218648" y="2064463"/>
              <a:ext cx="347493" cy="27682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95536" y="2564904"/>
              <a:ext cx="3384376" cy="2664296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16" name="Заголовок 6"/>
          <p:cNvSpPr txBox="1">
            <a:spLocks/>
          </p:cNvSpPr>
          <p:nvPr/>
        </p:nvSpPr>
        <p:spPr>
          <a:xfrm>
            <a:off x="408790" y="-136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роботи:</a:t>
            </a:r>
            <a:endParaRPr lang="uk-UA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5323" y="0"/>
            <a:ext cx="8997687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завдання: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030466" y="-209472"/>
            <a:ext cx="14795369" cy="7299271"/>
            <a:chOff x="-6184448" y="114586"/>
            <a:chExt cx="14795369" cy="7299271"/>
          </a:xfrm>
        </p:grpSpPr>
        <p:sp>
          <p:nvSpPr>
            <p:cNvPr id="7" name="Арка 6"/>
            <p:cNvSpPr/>
            <p:nvPr/>
          </p:nvSpPr>
          <p:spPr>
            <a:xfrm>
              <a:off x="-6184448" y="114586"/>
              <a:ext cx="7299271" cy="7299271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76371" y="1412672"/>
              <a:ext cx="8234550" cy="678088"/>
            </a:xfrm>
            <a:custGeom>
              <a:avLst/>
              <a:gdLst>
                <a:gd name="connsiteX0" fmla="*/ 0 w 8234550"/>
                <a:gd name="connsiteY0" fmla="*/ 0 h 678088"/>
                <a:gd name="connsiteX1" fmla="*/ 8234550 w 8234550"/>
                <a:gd name="connsiteY1" fmla="*/ 0 h 678088"/>
                <a:gd name="connsiteX2" fmla="*/ 8234550 w 8234550"/>
                <a:gd name="connsiteY2" fmla="*/ 678088 h 678088"/>
                <a:gd name="connsiteX3" fmla="*/ 0 w 8234550"/>
                <a:gd name="connsiteY3" fmla="*/ 678088 h 678088"/>
                <a:gd name="connsiteX4" fmla="*/ 0 w 8234550"/>
                <a:gd name="connsiteY4" fmla="*/ 0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550" h="678088">
                  <a:moveTo>
                    <a:pt x="0" y="0"/>
                  </a:moveTo>
                  <a:lnTo>
                    <a:pt x="8234550" y="0"/>
                  </a:lnTo>
                  <a:lnTo>
                    <a:pt x="8234550" y="678088"/>
                  </a:lnTo>
                  <a:lnTo>
                    <a:pt x="0" y="6780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232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1)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дослідити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історичні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аспекти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коліївщини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  <a:endParaRPr 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3711" y="1306802"/>
              <a:ext cx="847610" cy="84761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943415" y="2408370"/>
              <a:ext cx="7538258" cy="678088"/>
            </a:xfrm>
            <a:custGeom>
              <a:avLst/>
              <a:gdLst>
                <a:gd name="connsiteX0" fmla="*/ 0 w 7538258"/>
                <a:gd name="connsiteY0" fmla="*/ 0 h 678088"/>
                <a:gd name="connsiteX1" fmla="*/ 7538258 w 7538258"/>
                <a:gd name="connsiteY1" fmla="*/ 0 h 678088"/>
                <a:gd name="connsiteX2" fmla="*/ 7538258 w 7538258"/>
                <a:gd name="connsiteY2" fmla="*/ 678088 h 678088"/>
                <a:gd name="connsiteX3" fmla="*/ 0 w 7538258"/>
                <a:gd name="connsiteY3" fmla="*/ 678088 h 678088"/>
                <a:gd name="connsiteX4" fmla="*/ 0 w 7538258"/>
                <a:gd name="connsiteY4" fmla="*/ 0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8258" h="678088">
                  <a:moveTo>
                    <a:pt x="0" y="0"/>
                  </a:moveTo>
                  <a:lnTo>
                    <a:pt x="7538258" y="0"/>
                  </a:lnTo>
                  <a:lnTo>
                    <a:pt x="7538258" y="678088"/>
                  </a:lnTo>
                  <a:lnTo>
                    <a:pt x="0" y="6780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232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2)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опрацювати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художній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твір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«Гайдамаки»;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19609" y="2323609"/>
              <a:ext cx="847610" cy="84761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092546" y="3425176"/>
              <a:ext cx="7389126" cy="678088"/>
            </a:xfrm>
            <a:custGeom>
              <a:avLst/>
              <a:gdLst>
                <a:gd name="connsiteX0" fmla="*/ 0 w 7389126"/>
                <a:gd name="connsiteY0" fmla="*/ 0 h 678088"/>
                <a:gd name="connsiteX1" fmla="*/ 7389126 w 7389126"/>
                <a:gd name="connsiteY1" fmla="*/ 0 h 678088"/>
                <a:gd name="connsiteX2" fmla="*/ 7389126 w 7389126"/>
                <a:gd name="connsiteY2" fmla="*/ 678088 h 678088"/>
                <a:gd name="connsiteX3" fmla="*/ 0 w 7389126"/>
                <a:gd name="connsiteY3" fmla="*/ 678088 h 678088"/>
                <a:gd name="connsiteX4" fmla="*/ 0 w 7389126"/>
                <a:gd name="connsiteY4" fmla="*/ 0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126" h="678088">
                  <a:moveTo>
                    <a:pt x="0" y="0"/>
                  </a:moveTo>
                  <a:lnTo>
                    <a:pt x="7389126" y="0"/>
                  </a:lnTo>
                  <a:lnTo>
                    <a:pt x="7389126" y="678088"/>
                  </a:lnTo>
                  <a:lnTo>
                    <a:pt x="0" y="6780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232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ознайомитись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з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історією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uk-UA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створення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поеми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68741" y="3340415"/>
              <a:ext cx="847610" cy="84761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943415" y="4441982"/>
              <a:ext cx="7538258" cy="762849"/>
            </a:xfrm>
            <a:custGeom>
              <a:avLst/>
              <a:gdLst>
                <a:gd name="connsiteX0" fmla="*/ 0 w 7538258"/>
                <a:gd name="connsiteY0" fmla="*/ 0 h 678088"/>
                <a:gd name="connsiteX1" fmla="*/ 7538258 w 7538258"/>
                <a:gd name="connsiteY1" fmla="*/ 0 h 678088"/>
                <a:gd name="connsiteX2" fmla="*/ 7538258 w 7538258"/>
                <a:gd name="connsiteY2" fmla="*/ 678088 h 678088"/>
                <a:gd name="connsiteX3" fmla="*/ 0 w 7538258"/>
                <a:gd name="connsiteY3" fmla="*/ 678088 h 678088"/>
                <a:gd name="connsiteX4" fmla="*/ 0 w 7538258"/>
                <a:gd name="connsiteY4" fmla="*/ 0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8258" h="678088">
                  <a:moveTo>
                    <a:pt x="0" y="0"/>
                  </a:moveTo>
                  <a:lnTo>
                    <a:pt x="7538258" y="0"/>
                  </a:lnTo>
                  <a:lnTo>
                    <a:pt x="7538258" y="678088"/>
                  </a:lnTo>
                  <a:lnTo>
                    <a:pt x="0" y="6780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232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4)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проаналізувати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повне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трактування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жанру </a:t>
              </a:r>
              <a:r>
                <a:rPr lang="ru-RU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твору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 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57516" y="5458790"/>
              <a:ext cx="8024156" cy="678088"/>
            </a:xfrm>
            <a:custGeom>
              <a:avLst/>
              <a:gdLst>
                <a:gd name="connsiteX0" fmla="*/ 0 w 8024156"/>
                <a:gd name="connsiteY0" fmla="*/ 0 h 678088"/>
                <a:gd name="connsiteX1" fmla="*/ 8024156 w 8024156"/>
                <a:gd name="connsiteY1" fmla="*/ 0 h 678088"/>
                <a:gd name="connsiteX2" fmla="*/ 8024156 w 8024156"/>
                <a:gd name="connsiteY2" fmla="*/ 678088 h 678088"/>
                <a:gd name="connsiteX3" fmla="*/ 0 w 8024156"/>
                <a:gd name="connsiteY3" fmla="*/ 678088 h 678088"/>
                <a:gd name="connsiteX4" fmla="*/ 0 w 8024156"/>
                <a:gd name="connsiteY4" fmla="*/ 0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156" h="678088">
                  <a:moveTo>
                    <a:pt x="0" y="0"/>
                  </a:moveTo>
                  <a:lnTo>
                    <a:pt x="8024156" y="0"/>
                  </a:lnTo>
                  <a:lnTo>
                    <a:pt x="8024156" y="678088"/>
                  </a:lnTo>
                  <a:lnTo>
                    <a:pt x="0" y="6780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232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5) порівняти події  у поемі із сучасністю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94057" y="4357222"/>
              <a:ext cx="847610" cy="84761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35429" y="5374029"/>
              <a:ext cx="847610" cy="84761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288177" y="476673"/>
            <a:ext cx="4194695" cy="172819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9" y="2420888"/>
            <a:ext cx="4234948" cy="3166824"/>
          </a:xfrm>
          <a:prstGeom prst="flowChartAlternateProcess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Коліївщина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гайдамацький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правобережній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1768р 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558206" y="454481"/>
            <a:ext cx="3654636" cy="95256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Об’єкт дослідження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558477" y="476673"/>
            <a:ext cx="4427984" cy="1728191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12757" y="476673"/>
            <a:ext cx="4716016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 </a:t>
            </a:r>
            <a:endParaRPr lang="en-US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дослідження</a:t>
            </a:r>
            <a:endParaRPr lang="uk-U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86443" y="2488991"/>
            <a:ext cx="4172052" cy="3098721"/>
          </a:xfrm>
          <a:prstGeom prst="flowChartAlternateProcess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сторичний роман у віршах «Гайдамаки» </a:t>
            </a:r>
            <a:endParaRPr lang="uk-UA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8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4969" y="0"/>
            <a:ext cx="730830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 досліджено: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874440"/>
            <a:ext cx="3203848" cy="284259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Шевченко користувався  народними переказами, оповіданнями очевидців  коліївщини, автор був добре ознайомлений з історією України й Польщі;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ДЕТАЛЬНІШЕ…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3528" y="4061837"/>
            <a:ext cx="3229964" cy="2607523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додано </a:t>
            </a:r>
            <a:r>
              <a:rPr lang="ru-RU" dirty="0" err="1">
                <a:solidFill>
                  <a:schemeClr val="bg1"/>
                </a:solidFill>
              </a:rPr>
              <a:t>біографічні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дані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hlinkClick r:id="rId3" action="ppaction://hlinksldjump"/>
              </a:rPr>
              <a:t>Гонти</a:t>
            </a:r>
            <a:r>
              <a:rPr lang="ru-RU" sz="2400" dirty="0" smtClean="0">
                <a:solidFill>
                  <a:schemeClr val="bg1"/>
                </a:solidFill>
              </a:rPr>
              <a:t> 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hlinkClick r:id="rId4" action="ppaction://hlinksldjump"/>
              </a:rPr>
              <a:t>Залізняка</a:t>
            </a: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err="1">
                <a:solidFill>
                  <a:schemeClr val="bg1"/>
                </a:solidFill>
              </a:rPr>
              <a:t>порівняння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історичного</a:t>
            </a:r>
            <a:r>
              <a:rPr lang="ru-RU" dirty="0">
                <a:solidFill>
                  <a:schemeClr val="bg1"/>
                </a:solidFill>
              </a:rPr>
              <a:t> героя з </a:t>
            </a:r>
            <a:r>
              <a:rPr lang="ru-RU" dirty="0" err="1">
                <a:solidFill>
                  <a:schemeClr val="bg1"/>
                </a:solidFill>
              </a:rPr>
              <a:t>літературним</a:t>
            </a:r>
            <a:r>
              <a:rPr lang="ru-RU" dirty="0">
                <a:solidFill>
                  <a:schemeClr val="bg1"/>
                </a:solidFill>
              </a:rPr>
              <a:t>;</a:t>
            </a:r>
            <a:endParaRPr lang="uk-UA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059832" y="1275783"/>
            <a:ext cx="2905480" cy="278605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проведена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паралель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концептуально –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історично-художньою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лініями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5" action="ppaction://hlinksldjump"/>
              </a:rPr>
              <a:t>ДЕТАЛЬНІШЕ…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652120" y="874440"/>
            <a:ext cx="3312367" cy="284259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концептуально –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сюжетна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лінія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охоплює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часовому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художньому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просторі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півроку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 в той час, коли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Коліївщина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тривала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місяць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hlinkClick r:id="rId6" action="ppaction://hlinksldjump"/>
              </a:rPr>
              <a:t>ДЕТАЛЬНІШЕ…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rot="21015664">
            <a:off x="3893951" y="4323410"/>
            <a:ext cx="2869924" cy="1592796"/>
          </a:xfrm>
          <a:prstGeom prst="verticalScroll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складено </a:t>
            </a:r>
            <a:r>
              <a:rPr lang="ru-RU" sz="2800" u="sng" dirty="0">
                <a:solidFill>
                  <a:schemeClr val="accent2">
                    <a:lumMod val="50000"/>
                  </a:schemeClr>
                </a:solidFill>
                <a:hlinkClick r:id="rId8" action="ppaction://hlinksldjump"/>
              </a:rPr>
              <a:t>карту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гайдамацького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руху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4179" r="21436" b="11567"/>
          <a:stretch/>
        </p:blipFill>
        <p:spPr bwMode="auto">
          <a:xfrm>
            <a:off x="251520" y="3326317"/>
            <a:ext cx="4896544" cy="35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107504" y="764704"/>
            <a:ext cx="4176463" cy="201622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dirty="0" smtClean="0"/>
              <a:t>Про те що, Шевченко користувався народними переказами та оповіданнями, а також  знав  історію України дізнались із його біографії </a:t>
            </a:r>
            <a:endParaRPr lang="uk-UA" sz="2000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44405" y="0"/>
            <a:ext cx="5292080" cy="5085184"/>
            <a:chOff x="0" y="0"/>
            <a:chExt cx="4895850" cy="433387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4895850" cy="4333875"/>
              <a:chOff x="0" y="0"/>
              <a:chExt cx="4895850" cy="433387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7625" y="752475"/>
                <a:ext cx="4695825" cy="3143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33" t="12543" r="21635" b="11061"/>
              <a:stretch/>
            </p:blipFill>
            <p:spPr bwMode="auto">
              <a:xfrm>
                <a:off x="0" y="752475"/>
                <a:ext cx="4800600" cy="3581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47625" y="2847975"/>
                <a:ext cx="4800600" cy="3714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/>
              </a:p>
            </p:txBody>
          </p:sp>
          <p:pic>
            <p:nvPicPr>
              <p:cNvPr id="1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4" t="14179" r="21436" b="69924"/>
              <a:stretch/>
            </p:blipFill>
            <p:spPr bwMode="auto">
              <a:xfrm>
                <a:off x="0" y="0"/>
                <a:ext cx="4895850" cy="7524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47625" y="752475"/>
              <a:ext cx="4752975" cy="3143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</p:grp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14816" y="5739651"/>
            <a:ext cx="1440160" cy="907350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2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09" y="120401"/>
            <a:ext cx="896448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Карта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гайдамацького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:\Koliivshch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1970"/>
            <a:ext cx="8496944" cy="562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07504" y="6093296"/>
            <a:ext cx="1224136" cy="64284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9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990" y="116632"/>
            <a:ext cx="85689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творі виразні дві сюжетні лінії</a:t>
            </a:r>
            <a:r>
              <a:rPr lang="uk-UA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0567610"/>
              </p:ext>
            </p:extLst>
          </p:nvPr>
        </p:nvGraphicFramePr>
        <p:xfrm>
          <a:off x="-75302" y="57375"/>
          <a:ext cx="925353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08864" y="3645023"/>
            <a:ext cx="4225587" cy="2758429"/>
            <a:chOff x="494105" y="3501008"/>
            <a:chExt cx="4014989" cy="2615953"/>
          </a:xfrm>
        </p:grpSpPr>
        <p:pic>
          <p:nvPicPr>
            <p:cNvPr id="2050" name="Picture 2" descr="http://school-world.com.ua/lib/wp-content/uploads/2012/02/0028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92" y="3501008"/>
              <a:ext cx="3964802" cy="2615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2" name="Picture 4" descr="http://uadocs.exdat.com/pars_docs/tw_refs/187/186358/186358_html_5f12cbb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05" y="3933056"/>
              <a:ext cx="1695450" cy="20383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http://school-world.com.ua/lib/wp-content/uploads/2012/02/0031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5140" r="25846" b="-5140"/>
          <a:stretch/>
        </p:blipFill>
        <p:spPr bwMode="auto">
          <a:xfrm>
            <a:off x="4860032" y="3398603"/>
            <a:ext cx="2420358" cy="319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10" action="ppaction://hlinksldjump" highlightClick="1"/>
          </p:cNvPr>
          <p:cNvSpPr/>
          <p:nvPr/>
        </p:nvSpPr>
        <p:spPr>
          <a:xfrm>
            <a:off x="7740352" y="6093296"/>
            <a:ext cx="1224136" cy="648072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5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337</Words>
  <Application>Microsoft Office PowerPoint</Application>
  <PresentationFormat>Екран (4:3)</PresentationFormat>
  <Paragraphs>37</Paragraphs>
  <Slides>13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Презентація PowerPoint</vt:lpstr>
      <vt:lpstr>Презентація PowerPoint</vt:lpstr>
      <vt:lpstr>Презентація PowerPoint</vt:lpstr>
      <vt:lpstr>Основні завдання:</vt:lpstr>
      <vt:lpstr>Об’єкт дослідження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59</cp:revision>
  <dcterms:created xsi:type="dcterms:W3CDTF">2013-07-29T17:42:42Z</dcterms:created>
  <dcterms:modified xsi:type="dcterms:W3CDTF">2014-03-31T11:55:19Z</dcterms:modified>
</cp:coreProperties>
</file>