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 id="2147484047" r:id="rId2"/>
  </p:sldMasterIdLst>
  <p:sldIdLst>
    <p:sldId id="256" r:id="rId3"/>
    <p:sldId id="258" r:id="rId4"/>
    <p:sldId id="259" r:id="rId5"/>
    <p:sldId id="263" r:id="rId6"/>
    <p:sldId id="274" r:id="rId7"/>
    <p:sldId id="264" r:id="rId8"/>
    <p:sldId id="275" r:id="rId9"/>
    <p:sldId id="268" r:id="rId10"/>
    <p:sldId id="270" r:id="rId11"/>
    <p:sldId id="269" r:id="rId12"/>
    <p:sldId id="271" r:id="rId13"/>
    <p:sldId id="276" r:id="rId14"/>
    <p:sldId id="265" r:id="rId15"/>
    <p:sldId id="262"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449" autoAdjust="0"/>
    <p:restoredTop sz="94622" autoAdjust="0"/>
  </p:normalViewPr>
  <p:slideViewPr>
    <p:cSldViewPr>
      <p:cViewPr>
        <p:scale>
          <a:sx n="75" d="100"/>
          <a:sy n="75" d="100"/>
        </p:scale>
        <p:origin x="-276" y="-8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B61B5DB0-1995-4F4D-9FA5-3C4C8B86F47F}" type="datetimeFigureOut">
              <a:rPr lang="ru-RU"/>
              <a:pPr>
                <a:defRPr/>
              </a:pPr>
              <a:t>02.04.2014</a:t>
            </a:fld>
            <a:endParaRPr lang="ru-RU" dirty="0"/>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84EB80FA-6DCE-4518-A568-7804D46465DB}"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5169BDE-75EB-45D9-AFED-3EC905A73CCC}" type="datetimeFigureOut">
              <a:rPr lang="ru-RU"/>
              <a:pPr>
                <a:defRPr/>
              </a:pPr>
              <a:t>02.04.2014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406B1A8-F8B1-4618-AE9C-0C1C72D74D6C}"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BA9DEFE6-6932-47B9-A08F-C6265D295470}" type="datetimeFigureOut">
              <a:rPr lang="ru-RU"/>
              <a:pPr>
                <a:defRPr/>
              </a:pPr>
              <a:t>02.04.2014</a:t>
            </a:fld>
            <a:endParaRPr lang="ru-RU" dirty="0"/>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BE2B4629-1262-48E8-8A02-05199DE964F9}"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3670EC5-25CF-4270-9756-888E3B82C4DD}" type="datetimeFigureOut">
              <a:rPr lang="ru-RU"/>
              <a:pPr>
                <a:defRPr/>
              </a:pPr>
              <a:t>02.04.2014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D3D64B0-A91F-4279-94BC-80188116785E}"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C8E8A7D2-968A-4F60-8642-56098C4A796A}" type="datetimeFigureOut">
              <a:rPr lang="ru-RU"/>
              <a:pPr>
                <a:defRPr/>
              </a:pPr>
              <a:t>02.04.2014</a:t>
            </a:fld>
            <a:endParaRPr lang="ru-RU" dirty="0"/>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C4C16DF3-DEBE-4B47-BE2D-1028C299EF05}"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36F344C-08B2-4F34-B90D-A4B5691E3F21}" type="datetimeFigureOut">
              <a:rPr lang="ru-RU"/>
              <a:pPr>
                <a:defRPr/>
              </a:pPr>
              <a:t>02.04.2014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8A91DB0-10AD-45D7-B10E-12B2034C17DC}"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F4C2560-F146-4412-9C06-88F76C31CE70}" type="datetimeFigureOut">
              <a:rPr lang="ru-RU"/>
              <a:pPr>
                <a:defRPr/>
              </a:pPr>
              <a:t>02.04.2014</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BBBCFC07-C892-4DAC-87BE-7C9EA1353F9A}"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91DB300-EBE9-4F72-B7D7-2F4C38692526}" type="datetimeFigureOut">
              <a:rPr lang="ru-RU"/>
              <a:pPr>
                <a:defRPr/>
              </a:pPr>
              <a:t>02.04.2014</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319D75C-266F-40B0-9A64-C36EBFF26B11}"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1"/>
          <p:cNvSpPr>
            <a:spLocks noGrp="1"/>
          </p:cNvSpPr>
          <p:nvPr>
            <p:ph type="dt" sz="half" idx="10"/>
          </p:nvPr>
        </p:nvSpPr>
        <p:spPr/>
        <p:txBody>
          <a:bodyPr/>
          <a:lstStyle>
            <a:lvl1pPr>
              <a:defRPr/>
            </a:lvl1pPr>
          </a:lstStyle>
          <a:p>
            <a:pPr>
              <a:defRPr/>
            </a:pPr>
            <a:fld id="{3A20BBCE-E576-480E-A136-F525B522F28F}" type="datetimeFigureOut">
              <a:rPr lang="ru-RU"/>
              <a:pPr>
                <a:defRPr/>
              </a:pPr>
              <a:t>02.04.2014</a:t>
            </a:fld>
            <a:endParaRPr lang="ru-RU" dirty="0"/>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3"/>
          <p:cNvSpPr>
            <a:spLocks noGrp="1"/>
          </p:cNvSpPr>
          <p:nvPr>
            <p:ph type="sldNum" sz="quarter" idx="12"/>
          </p:nvPr>
        </p:nvSpPr>
        <p:spPr/>
        <p:txBody>
          <a:bodyPr/>
          <a:lstStyle>
            <a:lvl1pPr>
              <a:defRPr/>
            </a:lvl1pPr>
          </a:lstStyle>
          <a:p>
            <a:pPr>
              <a:defRPr/>
            </a:pPr>
            <a:fld id="{5D982650-6C1B-444F-B10A-4371A96920D6}"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4E7BDBA1-9508-4069-8598-9BCF987EB60E}" type="datetimeFigureOut">
              <a:rPr lang="ru-RU"/>
              <a:pPr>
                <a:defRPr/>
              </a:pPr>
              <a:t>02.04.2014</a:t>
            </a:fld>
            <a:endParaRPr lang="ru-RU" dirty="0"/>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61D2FC64-A8C3-46A2-A649-D57CBE891B14}"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ru-RU" smtClean="0"/>
              <a:t>Образец заголовка</a:t>
            </a:r>
            <a:endParaRPr lang="en-US" dirty="0"/>
          </a:p>
        </p:txBody>
      </p:sp>
      <p:sp>
        <p:nvSpPr>
          <p:cNvPr id="11" name="Date Placeholder 4"/>
          <p:cNvSpPr>
            <a:spLocks noGrp="1"/>
          </p:cNvSpPr>
          <p:nvPr>
            <p:ph type="dt" sz="half" idx="10"/>
          </p:nvPr>
        </p:nvSpPr>
        <p:spPr/>
        <p:txBody>
          <a:bodyPr/>
          <a:lstStyle>
            <a:lvl1pPr>
              <a:defRPr/>
            </a:lvl1pPr>
          </a:lstStyle>
          <a:p>
            <a:pPr>
              <a:defRPr/>
            </a:pPr>
            <a:fld id="{447CC037-7478-480A-9148-44C9F9589A3B}" type="datetimeFigureOut">
              <a:rPr lang="ru-RU"/>
              <a:pPr>
                <a:defRPr/>
              </a:pPr>
              <a:t>02.04.2014</a:t>
            </a:fld>
            <a:endParaRPr lang="ru-RU" dirty="0"/>
          </a:p>
        </p:txBody>
      </p:sp>
      <p:sp>
        <p:nvSpPr>
          <p:cNvPr id="12" name="Slide Number Placeholder 6"/>
          <p:cNvSpPr>
            <a:spLocks noGrp="1"/>
          </p:cNvSpPr>
          <p:nvPr>
            <p:ph type="sldNum" sz="quarter" idx="11"/>
          </p:nvPr>
        </p:nvSpPr>
        <p:spPr/>
        <p:txBody>
          <a:bodyPr/>
          <a:lstStyle>
            <a:lvl1pPr>
              <a:defRPr/>
            </a:lvl1pPr>
          </a:lstStyle>
          <a:p>
            <a:pPr>
              <a:defRPr/>
            </a:pPr>
            <a:fld id="{9EF295BD-1B0D-4402-8B5D-7111497E0450}" type="slidenum">
              <a:rPr lang="ru-RU"/>
              <a:pPr>
                <a:defRPr/>
              </a:pPr>
              <a:t>‹#›</a:t>
            </a:fld>
            <a:endParaRPr lang="ru-RU" dirty="0"/>
          </a:p>
        </p:txBody>
      </p:sp>
      <p:sp>
        <p:nvSpPr>
          <p:cNvPr id="13" name="Footer Placeholder 5"/>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E4A85D4-C132-48F1-BD20-C3B05C427281}" type="datetimeFigureOut">
              <a:rPr lang="ru-RU"/>
              <a:pPr>
                <a:defRPr/>
              </a:pPr>
              <a:t>02.04.2014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5C7B88-4399-4C80-AC7A-6E72A4A39ED1}"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1D9D5DA-9C84-4C92-8EB6-AB21B8261B3A}" type="datetimeFigureOut">
              <a:rPr lang="ru-RU"/>
              <a:pPr>
                <a:defRPr/>
              </a:pPr>
              <a:t>02.04.2014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3E2B930-59FB-4860-9F81-F56D0A3C69F3}"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58D9A3DA-3E81-417D-BD0D-EDFE7EBE984C}" type="datetimeFigureOut">
              <a:rPr lang="ru-RU"/>
              <a:pPr>
                <a:defRPr/>
              </a:pPr>
              <a:t>02.04.2014</a:t>
            </a:fld>
            <a:endParaRPr lang="ru-RU" dirty="0"/>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3E8567A3-9670-4E34-A8A0-7E4C9355A66F}"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3EA929D6-4580-4904-97A4-D77F8D245C30}" type="datetimeFigureOut">
              <a:rPr lang="ru-RU"/>
              <a:pPr>
                <a:defRPr/>
              </a:pPr>
              <a:t>02.04.2014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75D19D9-35B0-4974-A43C-5F265D41034F}"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FF92C0D3-8914-4C21-BFF4-BE82F4983083}" type="datetimeFigureOut">
              <a:rPr lang="ru-RU"/>
              <a:pPr>
                <a:defRPr/>
              </a:pPr>
              <a:t>02.04.2014</a:t>
            </a:fld>
            <a:endParaRPr lang="ru-RU" dirty="0"/>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9A7138D0-6F28-4940-8848-9C3F3EAF1D5F}"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5"/>
          </p:nvPr>
        </p:nvSpPr>
        <p:spPr/>
        <p:txBody>
          <a:bodyPr/>
          <a:lstStyle>
            <a:lvl1pPr>
              <a:defRPr/>
            </a:lvl1pPr>
          </a:lstStyle>
          <a:p>
            <a:pPr>
              <a:defRPr/>
            </a:pPr>
            <a:fld id="{49B0B2A2-504C-4663-9DE3-386DDB4415E6}" type="datetimeFigureOut">
              <a:rPr lang="ru-RU"/>
              <a:pPr>
                <a:defRPr/>
              </a:pPr>
              <a:t>02.04.2014</a:t>
            </a:fld>
            <a:endParaRPr lang="ru-RU" dirty="0"/>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FA0EAFE5-B3AB-4162-803A-FDCDA3D8CB24}"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9D3136DE-A0E7-4D3C-A253-8CF19DE26F54}" type="datetimeFigureOut">
              <a:rPr lang="ru-RU"/>
              <a:pPr>
                <a:defRPr/>
              </a:pPr>
              <a:t>02.04.2014</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5E46A1F-7D3B-4894-A44D-1AF6B187A8D8}"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D265D-C72B-4172-8D90-63F1D6BF987B}" type="datetimeFigureOut">
              <a:rPr lang="ru-RU"/>
              <a:pPr>
                <a:defRPr/>
              </a:pPr>
              <a:t>02.04.2014</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8148AEE1-2A27-438B-91CF-7DA280E181F0}"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67776696-7269-4B88-881D-D0048278F676}" type="datetimeFigureOut">
              <a:rPr lang="ru-RU"/>
              <a:pPr>
                <a:defRPr/>
              </a:pPr>
              <a:t>02.04.2014</a:t>
            </a:fld>
            <a:endParaRPr lang="ru-RU" dirty="0"/>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ru-RU"/>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208060B8-DA9E-45C2-9B51-F8024C41F7B8}"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42EEF3F-6F6A-4C2E-8CF6-CC27415286AD}" type="datetimeFigureOut">
              <a:rPr lang="ru-RU"/>
              <a:pPr>
                <a:defRPr/>
              </a:pPr>
              <a:t>02.04.2014</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AA7F562-6BB7-4CC7-A3A8-477A9B24CB0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731838" y="576263"/>
            <a:ext cx="7696200" cy="5715000"/>
          </a:xfrm>
          <a:prstGeom prst="rect">
            <a:avLst/>
          </a:prstGeom>
          <a:blipFill dpi="0" rotWithShape="1">
            <a:blip r:embed="rId1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2" name="Picture 2" descr="C:\Users\Administrator\Desktop\Pushpin Dev\Assets\pushpinLeft.png"/>
          <p:cNvPicPr>
            <a:picLocks noChangeAspect="1" noChangeArrowheads="1"/>
          </p:cNvPicPr>
          <p:nvPr/>
        </p:nvPicPr>
        <p:blipFill>
          <a:blip r:embed="rId13"/>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3"/>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743C5CB5-9250-4FF3-A752-68CBEAEC7569}" type="datetimeFigureOut">
              <a:rPr lang="ru-RU"/>
              <a:pPr>
                <a:defRPr/>
              </a:pPr>
              <a:t>02.04.2014</a:t>
            </a:fld>
            <a:endParaRPr lang="ru-RU" dirty="0"/>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E42DC297-ABCB-49B8-8F30-8E6D7FD163E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070" r:id="rId1"/>
    <p:sldLayoutId id="2147484057" r:id="rId2"/>
    <p:sldLayoutId id="2147484058" r:id="rId3"/>
    <p:sldLayoutId id="2147484059" r:id="rId4"/>
    <p:sldLayoutId id="2147484060" r:id="rId5"/>
    <p:sldLayoutId id="2147484061" r:id="rId6"/>
    <p:sldLayoutId id="2147484062" r:id="rId7"/>
    <p:sldLayoutId id="2147484071" r:id="rId8"/>
    <p:sldLayoutId id="2147484063" r:id="rId9"/>
    <p:sldLayoutId id="2147484064"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16"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7D84B490-7C06-4210-9B84-3F54ACD8B7A5}" type="datetimeFigureOut">
              <a:rPr lang="ru-RU"/>
              <a:pPr>
                <a:defRPr/>
              </a:pPr>
              <a:t>02.04.2014</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C0CAABB6-C95E-4203-B324-A3831EBC142E}" type="slidenum">
              <a:rPr lang="ru-RU"/>
              <a:pPr>
                <a:defRPr/>
              </a:pPr>
              <a:t>‹#›</a:t>
            </a:fld>
            <a:endParaRPr lang="ru-RU"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072" r:id="rId1"/>
    <p:sldLayoutId id="2147484065" r:id="rId2"/>
    <p:sldLayoutId id="2147484073" r:id="rId3"/>
    <p:sldLayoutId id="2147484066" r:id="rId4"/>
    <p:sldLayoutId id="2147484067" r:id="rId5"/>
    <p:sldLayoutId id="2147484068" r:id="rId6"/>
    <p:sldLayoutId id="2147484074" r:id="rId7"/>
    <p:sldLayoutId id="2147484075" r:id="rId8"/>
    <p:sldLayoutId id="2147484076" r:id="rId9"/>
    <p:sldLayoutId id="2147484069" r:id="rId10"/>
    <p:sldLayoutId id="2147484077"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charset="0"/>
        <a:buChar char="•"/>
        <a:defRPr sz="2400"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971550" y="1125538"/>
            <a:ext cx="7200900" cy="1779587"/>
          </a:xfrm>
        </p:spPr>
        <p:txBody>
          <a:bodyPr/>
          <a:lstStyle/>
          <a:p>
            <a:pPr eaLnBrk="1" hangingPunct="1"/>
            <a:r>
              <a:rPr lang="ru-RU" sz="2800" b="1" i="1" smtClean="0">
                <a:solidFill>
                  <a:srgbClr val="40749B"/>
                </a:solidFill>
              </a:rPr>
              <a:t>Проект</a:t>
            </a:r>
            <a:r>
              <a:rPr lang="ru-RU" sz="2800" b="1" i="1" smtClean="0">
                <a:solidFill>
                  <a:srgbClr val="40749B"/>
                </a:solidFill>
                <a:latin typeface="Arial" charset="0"/>
              </a:rPr>
              <a:t>-</a:t>
            </a:r>
            <a:r>
              <a:rPr lang="ru-RU" sz="2800" b="1" i="1" smtClean="0">
                <a:solidFill>
                  <a:srgbClr val="40749B"/>
                </a:solidFill>
              </a:rPr>
              <a:t>дослідження:</a:t>
            </a:r>
            <a:br>
              <a:rPr lang="ru-RU" sz="2800" b="1" i="1" smtClean="0">
                <a:solidFill>
                  <a:srgbClr val="40749B"/>
                </a:solidFill>
              </a:rPr>
            </a:br>
            <a:r>
              <a:rPr lang="ru-RU" sz="2800" b="1" i="1" smtClean="0">
                <a:solidFill>
                  <a:srgbClr val="40749B"/>
                </a:solidFill>
              </a:rPr>
              <a:t>«Історичне підґрунтя поеми «Єретик» Тараса Григоровича Шевченка»</a:t>
            </a:r>
          </a:p>
        </p:txBody>
      </p:sp>
      <p:sp>
        <p:nvSpPr>
          <p:cNvPr id="3" name="Подзаголовок 2"/>
          <p:cNvSpPr>
            <a:spLocks noGrp="1"/>
          </p:cNvSpPr>
          <p:nvPr>
            <p:ph type="subTitle" idx="1"/>
          </p:nvPr>
        </p:nvSpPr>
        <p:spPr>
          <a:xfrm>
            <a:off x="179388" y="188913"/>
            <a:ext cx="8785225" cy="503237"/>
          </a:xfrm>
        </p:spPr>
        <p:txBody>
          <a:bodyPr rtlCol="0">
            <a:normAutofit fontScale="77500" lnSpcReduction="20000"/>
          </a:bodyPr>
          <a:lstStyle/>
          <a:p>
            <a:pPr eaLnBrk="1" fontAlgn="auto" hangingPunct="1">
              <a:spcAft>
                <a:spcPts val="0"/>
              </a:spcAft>
              <a:defRPr/>
            </a:pPr>
            <a:r>
              <a:rPr lang="ru-RU" sz="2000" b="1" dirty="0">
                <a:solidFill>
                  <a:schemeClr val="bg1"/>
                </a:solidFill>
                <a:effectLst>
                  <a:outerShdw blurRad="38100" dist="38100" dir="2700000" algn="tl">
                    <a:srgbClr val="000000">
                      <a:alpha val="43137"/>
                    </a:srgbClr>
                  </a:outerShdw>
                </a:effectLst>
              </a:rPr>
              <a:t>Всеукраїнський комплексний інтерактивний конкурс   </a:t>
            </a:r>
            <a:br>
              <a:rPr lang="ru-RU"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“Історик – Юніор-2014”</a:t>
            </a:r>
          </a:p>
        </p:txBody>
      </p:sp>
      <p:sp>
        <p:nvSpPr>
          <p:cNvPr id="13315" name="Прямоугольник 3"/>
          <p:cNvSpPr>
            <a:spLocks noChangeArrowheads="1"/>
          </p:cNvSpPr>
          <p:nvPr/>
        </p:nvSpPr>
        <p:spPr bwMode="auto">
          <a:xfrm>
            <a:off x="3563938" y="4421188"/>
            <a:ext cx="5184775" cy="1368425"/>
          </a:xfrm>
          <a:prstGeom prst="rect">
            <a:avLst/>
          </a:prstGeom>
          <a:noFill/>
          <a:ln w="9525">
            <a:noFill/>
            <a:miter lim="800000"/>
            <a:headEnd/>
            <a:tailEnd/>
          </a:ln>
        </p:spPr>
        <p:txBody>
          <a:bodyPr>
            <a:spAutoFit/>
          </a:bodyPr>
          <a:lstStyle/>
          <a:p>
            <a:r>
              <a:rPr lang="ru-RU" sz="1400"/>
              <a:t>Виконала учениця 10 класу</a:t>
            </a:r>
          </a:p>
          <a:p>
            <a:r>
              <a:rPr lang="uk-UA" sz="1400"/>
              <a:t>Бучанської Української гімназії</a:t>
            </a:r>
            <a:endParaRPr lang="ru-RU" sz="1400"/>
          </a:p>
          <a:p>
            <a:r>
              <a:rPr lang="ru-RU" sz="1400"/>
              <a:t>м. Бучі Київської області</a:t>
            </a:r>
            <a:br>
              <a:rPr lang="ru-RU" sz="1400"/>
            </a:br>
            <a:r>
              <a:rPr lang="ru-RU" sz="1400"/>
              <a:t>Колісник Олена Миколаївна</a:t>
            </a:r>
          </a:p>
          <a:p>
            <a:endParaRPr lang="uk-UA" sz="1400"/>
          </a:p>
          <a:p>
            <a:r>
              <a:rPr lang="uk-UA" sz="1400"/>
              <a:t>Науковий керівник: Поплавська Любов Михайлівна</a:t>
            </a:r>
            <a:endParaRPr lang="ru-RU" sz="1400"/>
          </a:p>
        </p:txBody>
      </p:sp>
      <p:pic>
        <p:nvPicPr>
          <p:cNvPr id="1026" name="Picture 2"/>
          <p:cNvPicPr>
            <a:picLocks noChangeAspect="1" noChangeArrowheads="1"/>
          </p:cNvPicPr>
          <p:nvPr/>
        </p:nvPicPr>
        <p:blipFill>
          <a:blip r:embed="rId2"/>
          <a:srcRect/>
          <a:stretch>
            <a:fillRect/>
          </a:stretch>
        </p:blipFill>
        <p:spPr bwMode="auto">
          <a:xfrm>
            <a:off x="1331913" y="2924175"/>
            <a:ext cx="1863725" cy="289401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13"/>
                                        </p:tgtEl>
                                        <p:attrNameLst>
                                          <p:attrName>style.visibility</p:attrName>
                                        </p:attrNameLst>
                                      </p:cBhvr>
                                      <p:to>
                                        <p:strVal val="visible"/>
                                      </p:to>
                                    </p:set>
                                    <p:anim calcmode="lin" valueType="num">
                                      <p:cBhvr>
                                        <p:cTn id="11" dur="1250" fill="hold"/>
                                        <p:tgtEl>
                                          <p:spTgt spid="13313"/>
                                        </p:tgtEl>
                                        <p:attrNameLst>
                                          <p:attrName>ppt_w</p:attrName>
                                        </p:attrNameLst>
                                      </p:cBhvr>
                                      <p:tavLst>
                                        <p:tav tm="0">
                                          <p:val>
                                            <p:fltVal val="0"/>
                                          </p:val>
                                        </p:tav>
                                        <p:tav tm="100000">
                                          <p:val>
                                            <p:strVal val="#ppt_w"/>
                                          </p:val>
                                        </p:tav>
                                      </p:tavLst>
                                    </p:anim>
                                    <p:anim calcmode="lin" valueType="num">
                                      <p:cBhvr>
                                        <p:cTn id="12" dur="1250" fill="hold"/>
                                        <p:tgtEl>
                                          <p:spTgt spid="13313"/>
                                        </p:tgtEl>
                                        <p:attrNameLst>
                                          <p:attrName>ppt_h</p:attrName>
                                        </p:attrNameLst>
                                      </p:cBhvr>
                                      <p:tavLst>
                                        <p:tav tm="0">
                                          <p:val>
                                            <p:fltVal val="0"/>
                                          </p:val>
                                        </p:tav>
                                        <p:tav tm="100000">
                                          <p:val>
                                            <p:strVal val="#ppt_h"/>
                                          </p:val>
                                        </p:tav>
                                      </p:tavLst>
                                    </p:anim>
                                    <p:animEffect transition="in" filter="fade">
                                      <p:cBhvr>
                                        <p:cTn id="13" dur="1250"/>
                                        <p:tgtEl>
                                          <p:spTgt spid="13313"/>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50"/>
                                        <p:tgtEl>
                                          <p:spTgt spid="1026"/>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3315"/>
                                        </p:tgtEl>
                                        <p:attrNameLst>
                                          <p:attrName>style.visibility</p:attrName>
                                        </p:attrNameLst>
                                      </p:cBhvr>
                                      <p:to>
                                        <p:strVal val="visible"/>
                                      </p:to>
                                    </p:set>
                                    <p:anim calcmode="lin" valueType="num">
                                      <p:cBhvr>
                                        <p:cTn id="21" dur="1500" fill="hold"/>
                                        <p:tgtEl>
                                          <p:spTgt spid="13315"/>
                                        </p:tgtEl>
                                        <p:attrNameLst>
                                          <p:attrName>ppt_w</p:attrName>
                                        </p:attrNameLst>
                                      </p:cBhvr>
                                      <p:tavLst>
                                        <p:tav tm="0">
                                          <p:val>
                                            <p:fltVal val="0"/>
                                          </p:val>
                                        </p:tav>
                                        <p:tav tm="100000">
                                          <p:val>
                                            <p:strVal val="#ppt_w"/>
                                          </p:val>
                                        </p:tav>
                                      </p:tavLst>
                                    </p:anim>
                                    <p:anim calcmode="lin" valueType="num">
                                      <p:cBhvr>
                                        <p:cTn id="22" dur="1500" fill="hold"/>
                                        <p:tgtEl>
                                          <p:spTgt spid="13315"/>
                                        </p:tgtEl>
                                        <p:attrNameLst>
                                          <p:attrName>ppt_h</p:attrName>
                                        </p:attrNameLst>
                                      </p:cBhvr>
                                      <p:tavLst>
                                        <p:tav tm="0">
                                          <p:val>
                                            <p:fltVal val="0"/>
                                          </p:val>
                                        </p:tav>
                                        <p:tav tm="100000">
                                          <p:val>
                                            <p:strVal val="#ppt_h"/>
                                          </p:val>
                                        </p:tav>
                                      </p:tavLst>
                                    </p:anim>
                                    <p:animEffect transition="in" filter="fade">
                                      <p:cBhvr>
                                        <p:cTn id="23" dur="1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 grpId="0" build="p"/>
      <p:bldP spid="133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idx="1"/>
          </p:nvPr>
        </p:nvSpPr>
        <p:spPr>
          <a:xfrm>
            <a:off x="4859338" y="836613"/>
            <a:ext cx="3313112" cy="5184775"/>
          </a:xfrm>
        </p:spPr>
        <p:txBody>
          <a:bodyPr>
            <a:normAutofit/>
          </a:bodyPr>
          <a:lstStyle/>
          <a:p>
            <a:pPr marL="0" indent="0" algn="just" eaLnBrk="1" hangingPunct="1">
              <a:lnSpc>
                <a:spcPct val="80000"/>
              </a:lnSpc>
              <a:buFont typeface="Brush Script MT" pitchFamily="66" charset="0"/>
              <a:buNone/>
              <a:defRPr/>
            </a:pPr>
            <a:r>
              <a:rPr lang="uk-UA" sz="2000" b="1" smtClean="0">
                <a:solidFill>
                  <a:srgbClr val="40749B"/>
                </a:solidFill>
                <a:effectLst>
                  <a:outerShdw blurRad="38100" dist="38100" dir="2700000" algn="tl">
                    <a:srgbClr val="C0C0C0"/>
                  </a:outerShdw>
                </a:effectLst>
              </a:rPr>
              <a:t>Рядки із поеми:</a:t>
            </a:r>
          </a:p>
          <a:p>
            <a:pPr marL="0" indent="0" algn="just" eaLnBrk="1" hangingPunct="1">
              <a:lnSpc>
                <a:spcPct val="80000"/>
              </a:lnSpc>
              <a:spcBef>
                <a:spcPct val="0"/>
              </a:spcBef>
              <a:buClrTx/>
              <a:buSzTx/>
              <a:buFontTx/>
              <a:buNone/>
              <a:defRPr/>
            </a:pPr>
            <a:endParaRPr lang="uk-UA" sz="1400" b="1" smtClean="0">
              <a:solidFill>
                <a:srgbClr val="000000"/>
              </a:solidFill>
            </a:endParaRPr>
          </a:p>
          <a:p>
            <a:pPr marL="0" indent="0" algn="ctr" eaLnBrk="1" hangingPunct="1">
              <a:lnSpc>
                <a:spcPct val="80000"/>
              </a:lnSpc>
              <a:spcBef>
                <a:spcPct val="0"/>
              </a:spcBef>
              <a:buClrTx/>
              <a:buSzTx/>
              <a:buFontTx/>
              <a:buNone/>
              <a:defRPr/>
            </a:pPr>
            <a:r>
              <a:rPr lang="uk-UA" sz="1400" b="1" smtClean="0">
                <a:solidFill>
                  <a:srgbClr val="000000"/>
                </a:solidFill>
              </a:rPr>
              <a:t>Отак Гуса ченці осудили,</a:t>
            </a:r>
          </a:p>
          <a:p>
            <a:pPr marL="0" indent="0" algn="ctr" eaLnBrk="1" hangingPunct="1">
              <a:lnSpc>
                <a:spcPct val="80000"/>
              </a:lnSpc>
              <a:spcBef>
                <a:spcPct val="0"/>
              </a:spcBef>
              <a:buClrTx/>
              <a:buSzTx/>
              <a:buFontTx/>
              <a:buNone/>
              <a:defRPr/>
            </a:pPr>
            <a:r>
              <a:rPr lang="uk-UA" sz="1400" b="1" smtClean="0">
                <a:solidFill>
                  <a:srgbClr val="000000"/>
                </a:solidFill>
              </a:rPr>
              <a:t>Запалили… </a:t>
            </a:r>
            <a:r>
              <a:rPr lang="ru-RU" sz="1400" b="1" smtClean="0">
                <a:solidFill>
                  <a:srgbClr val="000000"/>
                </a:solidFill>
              </a:rPr>
              <a:t>Та Божого</a:t>
            </a:r>
          </a:p>
          <a:p>
            <a:pPr marL="0" indent="0" algn="ctr" eaLnBrk="1" hangingPunct="1">
              <a:lnSpc>
                <a:spcPct val="80000"/>
              </a:lnSpc>
              <a:spcBef>
                <a:spcPct val="0"/>
              </a:spcBef>
              <a:buClrTx/>
              <a:buSzTx/>
              <a:buFontTx/>
              <a:buNone/>
              <a:defRPr/>
            </a:pPr>
            <a:r>
              <a:rPr lang="ru-RU" sz="1400" b="1" smtClean="0">
                <a:solidFill>
                  <a:srgbClr val="000000"/>
                </a:solidFill>
              </a:rPr>
              <a:t>Слова не спалили,</a:t>
            </a:r>
          </a:p>
          <a:p>
            <a:pPr marL="0" indent="0" algn="ctr" eaLnBrk="1" hangingPunct="1">
              <a:lnSpc>
                <a:spcPct val="80000"/>
              </a:lnSpc>
              <a:spcBef>
                <a:spcPct val="0"/>
              </a:spcBef>
              <a:buClrTx/>
              <a:buSzTx/>
              <a:buFontTx/>
              <a:buNone/>
              <a:defRPr/>
            </a:pPr>
            <a:r>
              <a:rPr lang="ru-RU" sz="1400" b="1" smtClean="0">
                <a:solidFill>
                  <a:srgbClr val="000000"/>
                </a:solidFill>
              </a:rPr>
              <a:t>Не вгадали, що вилетить</a:t>
            </a:r>
          </a:p>
          <a:p>
            <a:pPr marL="0" indent="0" algn="ctr" eaLnBrk="1" hangingPunct="1">
              <a:lnSpc>
                <a:spcPct val="80000"/>
              </a:lnSpc>
              <a:spcBef>
                <a:spcPct val="0"/>
              </a:spcBef>
              <a:buClrTx/>
              <a:buSzTx/>
              <a:buFontTx/>
              <a:buNone/>
              <a:defRPr/>
            </a:pPr>
            <a:r>
              <a:rPr lang="ru-RU" sz="1400" b="1" smtClean="0">
                <a:solidFill>
                  <a:srgbClr val="000000"/>
                </a:solidFill>
              </a:rPr>
              <a:t>Орел із-за хмари</a:t>
            </a:r>
          </a:p>
          <a:p>
            <a:pPr marL="0" indent="0" algn="ctr" eaLnBrk="1" hangingPunct="1">
              <a:lnSpc>
                <a:spcPct val="80000"/>
              </a:lnSpc>
              <a:spcBef>
                <a:spcPct val="0"/>
              </a:spcBef>
              <a:buClrTx/>
              <a:buSzTx/>
              <a:buFontTx/>
              <a:buNone/>
              <a:defRPr/>
            </a:pPr>
            <a:r>
              <a:rPr lang="ru-RU" sz="1400" b="1" smtClean="0">
                <a:solidFill>
                  <a:srgbClr val="000000"/>
                </a:solidFill>
              </a:rPr>
              <a:t>Замість гуся і розклює</a:t>
            </a:r>
          </a:p>
          <a:p>
            <a:pPr marL="0" indent="0" algn="ctr" eaLnBrk="1" hangingPunct="1">
              <a:lnSpc>
                <a:spcPct val="80000"/>
              </a:lnSpc>
              <a:spcBef>
                <a:spcPct val="0"/>
              </a:spcBef>
              <a:buClrTx/>
              <a:buSzTx/>
              <a:buFontTx/>
              <a:buNone/>
              <a:defRPr/>
            </a:pPr>
            <a:r>
              <a:rPr lang="ru-RU" sz="1400" b="1" smtClean="0">
                <a:solidFill>
                  <a:srgbClr val="000000"/>
                </a:solidFill>
              </a:rPr>
              <a:t>Високу тіару.</a:t>
            </a:r>
          </a:p>
          <a:p>
            <a:pPr marL="0" indent="0" algn="just" eaLnBrk="1" hangingPunct="1">
              <a:lnSpc>
                <a:spcPct val="80000"/>
              </a:lnSpc>
              <a:spcBef>
                <a:spcPct val="0"/>
              </a:spcBef>
              <a:buClrTx/>
              <a:buSzTx/>
              <a:buFontTx/>
              <a:buNone/>
              <a:defRPr/>
            </a:pPr>
            <a:endParaRPr lang="uk-UA" sz="2000" b="1" smtClean="0">
              <a:solidFill>
                <a:srgbClr val="40749B"/>
              </a:solidFill>
              <a:effectLst>
                <a:outerShdw blurRad="38100" dist="38100" dir="2700000" algn="tl">
                  <a:srgbClr val="C0C0C0"/>
                </a:outerShdw>
              </a:effectLst>
            </a:endParaRPr>
          </a:p>
          <a:p>
            <a:pPr marL="0" indent="0" algn="just" eaLnBrk="1" hangingPunct="1">
              <a:lnSpc>
                <a:spcPct val="80000"/>
              </a:lnSpc>
              <a:spcBef>
                <a:spcPct val="0"/>
              </a:spcBef>
              <a:buClrTx/>
              <a:buSzTx/>
              <a:buFontTx/>
              <a:buNone/>
              <a:defRPr/>
            </a:pPr>
            <a:r>
              <a:rPr lang="uk-UA" sz="2000" b="1" smtClean="0">
                <a:solidFill>
                  <a:srgbClr val="40749B"/>
                </a:solidFill>
                <a:effectLst>
                  <a:outerShdw blurRad="38100" dist="38100" dir="2700000" algn="tl">
                    <a:srgbClr val="C0C0C0"/>
                  </a:outerShdw>
                </a:effectLst>
              </a:rPr>
              <a:t>Історичний факт:</a:t>
            </a:r>
          </a:p>
          <a:p>
            <a:pPr marL="0" indent="0" algn="just" eaLnBrk="1" hangingPunct="1">
              <a:lnSpc>
                <a:spcPct val="80000"/>
              </a:lnSpc>
              <a:spcBef>
                <a:spcPct val="0"/>
              </a:spcBef>
              <a:buClrTx/>
              <a:buSzTx/>
              <a:buFontTx/>
              <a:buNone/>
              <a:defRPr/>
            </a:pPr>
            <a:r>
              <a:rPr lang="ru-RU" sz="1400" smtClean="0">
                <a:solidFill>
                  <a:srgbClr val="000000"/>
                </a:solidFill>
              </a:rPr>
              <a:t>Орлом поет назвав тут німецького церковного реформатора Мартіна Лютера. </a:t>
            </a:r>
          </a:p>
          <a:p>
            <a:pPr marL="0" indent="0" algn="just" eaLnBrk="1" hangingPunct="1">
              <a:lnSpc>
                <a:spcPct val="80000"/>
              </a:lnSpc>
              <a:spcBef>
                <a:spcPct val="0"/>
              </a:spcBef>
              <a:buClrTx/>
              <a:buSzTx/>
              <a:buFontTx/>
              <a:buNone/>
              <a:defRPr/>
            </a:pPr>
            <a:r>
              <a:rPr lang="ru-RU" sz="1400" smtClean="0">
                <a:solidFill>
                  <a:srgbClr val="000000"/>
                </a:solidFill>
              </a:rPr>
              <a:t>Зі статті російського історика початку 19 ст. С. М. Палаузова:</a:t>
            </a:r>
          </a:p>
          <a:p>
            <a:pPr marL="0" indent="0" algn="just" eaLnBrk="1" hangingPunct="1">
              <a:lnSpc>
                <a:spcPct val="80000"/>
              </a:lnSpc>
              <a:spcBef>
                <a:spcPct val="0"/>
              </a:spcBef>
              <a:buClrTx/>
              <a:buSzTx/>
              <a:buFontTx/>
              <a:buNone/>
              <a:defRPr/>
            </a:pPr>
            <a:r>
              <a:rPr lang="ru-RU" sz="1400" smtClean="0">
                <a:solidFill>
                  <a:srgbClr val="000000"/>
                </a:solidFill>
              </a:rPr>
              <a:t> </a:t>
            </a:r>
            <a:r>
              <a:rPr lang="ru-RU" sz="1400" i="1" smtClean="0">
                <a:solidFill>
                  <a:srgbClr val="000000"/>
                </a:solidFill>
              </a:rPr>
              <a:t>«</a:t>
            </a:r>
            <a:r>
              <a:rPr lang="ru-RU" sz="1400" b="1" smtClean="0">
                <a:solidFill>
                  <a:srgbClr val="000000"/>
                </a:solidFill>
              </a:rPr>
              <a:t>Ян Гус писал между прочим: „Гусь, — говорит он, намекая на свое имя, — животное домашнее, которое не может летать высоко: но скоро, может быть, явятся другие птицы, которых не опутают сети врагов“. Действительно! Он слишком низко летал и вскоре был пойман в сети монахов. Пророчество его, однако ж, сбылось: минуло столетие, и орел вормский, Лютер, взвился высоко!» </a:t>
            </a:r>
            <a:endParaRPr lang="uk-UA" sz="1400" b="1" smtClean="0">
              <a:solidFill>
                <a:srgbClr val="000000"/>
              </a:solidFill>
            </a:endParaRPr>
          </a:p>
          <a:p>
            <a:pPr marL="0" indent="0" eaLnBrk="1" hangingPunct="1">
              <a:lnSpc>
                <a:spcPct val="80000"/>
              </a:lnSpc>
              <a:spcBef>
                <a:spcPct val="0"/>
              </a:spcBef>
              <a:buClrTx/>
              <a:buSzTx/>
              <a:buFontTx/>
              <a:buNone/>
              <a:defRPr/>
            </a:pPr>
            <a:endParaRPr lang="ru-RU" sz="2000" b="1" smtClean="0">
              <a:solidFill>
                <a:srgbClr val="FFFFFF"/>
              </a:solidFill>
              <a:effectLst>
                <a:outerShdw blurRad="38100" dist="38100" dir="2700000" algn="tl">
                  <a:srgbClr val="C0C0C0"/>
                </a:outerShdw>
              </a:effectLst>
            </a:endParaRPr>
          </a:p>
        </p:txBody>
      </p:sp>
      <p:pic>
        <p:nvPicPr>
          <p:cNvPr id="28676" name="Picture 4" descr="martin_luther"/>
          <p:cNvPicPr>
            <a:picLocks noChangeAspect="1" noChangeArrowheads="1"/>
          </p:cNvPicPr>
          <p:nvPr/>
        </p:nvPicPr>
        <p:blipFill>
          <a:blip r:embed="rId2"/>
          <a:srcRect/>
          <a:stretch>
            <a:fillRect/>
          </a:stretch>
        </p:blipFill>
        <p:spPr bwMode="auto">
          <a:xfrm>
            <a:off x="971530" y="692696"/>
            <a:ext cx="3808453" cy="5257800"/>
          </a:xfrm>
          <a:prstGeom prst="rect">
            <a:avLst/>
          </a:prstGeom>
          <a:ln>
            <a:noFill/>
          </a:ln>
          <a:effectLst>
            <a:softEdge rad="112500"/>
          </a:effectLst>
        </p:spPr>
      </p:pic>
      <p:sp>
        <p:nvSpPr>
          <p:cNvPr id="2" name="Прямоугольник 1"/>
          <p:cNvSpPr>
            <a:spLocks noChangeArrowheads="1"/>
          </p:cNvSpPr>
          <p:nvPr/>
        </p:nvSpPr>
        <p:spPr bwMode="auto">
          <a:xfrm>
            <a:off x="1260475" y="5829300"/>
            <a:ext cx="3240088" cy="461963"/>
          </a:xfrm>
          <a:prstGeom prst="rect">
            <a:avLst/>
          </a:prstGeom>
          <a:noFill/>
          <a:ln w="9525">
            <a:noFill/>
            <a:miter lim="800000"/>
            <a:headEnd/>
            <a:tailEnd/>
          </a:ln>
        </p:spPr>
        <p:txBody>
          <a:bodyPr>
            <a:spAutoFit/>
          </a:bodyPr>
          <a:lstStyle/>
          <a:p>
            <a:pPr algn="ctr"/>
            <a:r>
              <a:rPr lang="vi-VN" sz="1200" i="1"/>
              <a:t>М</a:t>
            </a:r>
            <a:r>
              <a:rPr lang="uk-UA" sz="1200" i="1"/>
              <a:t>а</a:t>
            </a:r>
            <a:r>
              <a:rPr lang="vi-VN" sz="1200" i="1"/>
              <a:t>ртін Л</a:t>
            </a:r>
            <a:r>
              <a:rPr lang="uk-UA" sz="1200" i="1"/>
              <a:t>ю</a:t>
            </a:r>
            <a:r>
              <a:rPr lang="vi-VN" sz="1200" i="1"/>
              <a:t>тер </a:t>
            </a:r>
            <a:endParaRPr lang="uk-UA" sz="1200" i="1"/>
          </a:p>
          <a:p>
            <a:pPr algn="ctr"/>
            <a:r>
              <a:rPr lang="vi-VN" sz="1200" i="1"/>
              <a:t>(1483 —  1546)</a:t>
            </a:r>
            <a:endParaRPr lang="uk-UA" sz="1200" i="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ircle(in)">
                                      <p:cBhvr>
                                        <p:cTn id="7" dur="1500"/>
                                        <p:tgtEl>
                                          <p:spTgt spid="2867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250" fill="hold"/>
                                        <p:tgtEl>
                                          <p:spTgt spid="2"/>
                                        </p:tgtEl>
                                        <p:attrNameLst>
                                          <p:attrName>ppt_w</p:attrName>
                                        </p:attrNameLst>
                                      </p:cBhvr>
                                      <p:tavLst>
                                        <p:tav tm="0">
                                          <p:val>
                                            <p:fltVal val="0"/>
                                          </p:val>
                                        </p:tav>
                                        <p:tav tm="100000">
                                          <p:val>
                                            <p:strVal val="#ppt_w"/>
                                          </p:val>
                                        </p:tav>
                                      </p:tavLst>
                                    </p:anim>
                                    <p:anim calcmode="lin" valueType="num">
                                      <p:cBhvr>
                                        <p:cTn id="11" dur="1250" fill="hold"/>
                                        <p:tgtEl>
                                          <p:spTgt spid="2"/>
                                        </p:tgtEl>
                                        <p:attrNameLst>
                                          <p:attrName>ppt_h</p:attrName>
                                        </p:attrNameLst>
                                      </p:cBhvr>
                                      <p:tavLst>
                                        <p:tav tm="0">
                                          <p:val>
                                            <p:fltVal val="0"/>
                                          </p:val>
                                        </p:tav>
                                        <p:tav tm="100000">
                                          <p:val>
                                            <p:strVal val="#ppt_h"/>
                                          </p:val>
                                        </p:tav>
                                      </p:tavLst>
                                    </p:anim>
                                    <p:animEffect transition="in" filter="fade">
                                      <p:cBhvr>
                                        <p:cTn id="12" dur="1250"/>
                                        <p:tgtEl>
                                          <p:spTgt spid="2"/>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500"/>
                                        <p:tgtEl>
                                          <p:spTgt spid="28675">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8675">
                                            <p:txEl>
                                              <p:pRg st="2" end="2"/>
                                            </p:txEl>
                                          </p:spTgt>
                                        </p:tgtEl>
                                        <p:attrNameLst>
                                          <p:attrName>style.visibility</p:attrName>
                                        </p:attrNameLst>
                                      </p:cBhvr>
                                      <p:to>
                                        <p:strVal val="visible"/>
                                      </p:to>
                                    </p:set>
                                    <p:animEffect transition="in" filter="fade">
                                      <p:cBhvr>
                                        <p:cTn id="20" dur="500"/>
                                        <p:tgtEl>
                                          <p:spTgt spid="28675">
                                            <p:txEl>
                                              <p:pRg st="2" end="2"/>
                                            </p:tx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fade">
                                      <p:cBhvr>
                                        <p:cTn id="24" dur="500"/>
                                        <p:tgtEl>
                                          <p:spTgt spid="28675">
                                            <p:txEl>
                                              <p:pRg st="3" end="3"/>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8675">
                                            <p:txEl>
                                              <p:pRg st="4" end="4"/>
                                            </p:txEl>
                                          </p:spTgt>
                                        </p:tgtEl>
                                        <p:attrNameLst>
                                          <p:attrName>style.visibility</p:attrName>
                                        </p:attrNameLst>
                                      </p:cBhvr>
                                      <p:to>
                                        <p:strVal val="visible"/>
                                      </p:to>
                                    </p:set>
                                    <p:animEffect transition="in" filter="fade">
                                      <p:cBhvr>
                                        <p:cTn id="28" dur="500"/>
                                        <p:tgtEl>
                                          <p:spTgt spid="28675">
                                            <p:txEl>
                                              <p:pRg st="4" end="4"/>
                                            </p:txEl>
                                          </p:spTgt>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8675">
                                            <p:txEl>
                                              <p:pRg st="6" end="6"/>
                                            </p:txEl>
                                          </p:spTgt>
                                        </p:tgtEl>
                                        <p:attrNameLst>
                                          <p:attrName>style.visibility</p:attrName>
                                        </p:attrNameLst>
                                      </p:cBhvr>
                                      <p:to>
                                        <p:strVal val="visible"/>
                                      </p:to>
                                    </p:set>
                                    <p:animEffect transition="in" filter="fade">
                                      <p:cBhvr>
                                        <p:cTn id="36" dur="500"/>
                                        <p:tgtEl>
                                          <p:spTgt spid="28675">
                                            <p:txEl>
                                              <p:pRg st="6" end="6"/>
                                            </p:txEl>
                                          </p:spTgt>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28675">
                                            <p:txEl>
                                              <p:pRg st="7" end="7"/>
                                            </p:txEl>
                                          </p:spTgt>
                                        </p:tgtEl>
                                        <p:attrNameLst>
                                          <p:attrName>style.visibility</p:attrName>
                                        </p:attrNameLst>
                                      </p:cBhvr>
                                      <p:to>
                                        <p:strVal val="visible"/>
                                      </p:to>
                                    </p:set>
                                    <p:animEffect transition="in" filter="fade">
                                      <p:cBhvr>
                                        <p:cTn id="40" dur="500"/>
                                        <p:tgtEl>
                                          <p:spTgt spid="28675">
                                            <p:txEl>
                                              <p:pRg st="7" end="7"/>
                                            </p:txEl>
                                          </p:spTgt>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28675">
                                            <p:txEl>
                                              <p:pRg st="8" end="8"/>
                                            </p:txEl>
                                          </p:spTgt>
                                        </p:tgtEl>
                                        <p:attrNameLst>
                                          <p:attrName>style.visibility</p:attrName>
                                        </p:attrNameLst>
                                      </p:cBhvr>
                                      <p:to>
                                        <p:strVal val="visible"/>
                                      </p:to>
                                    </p:set>
                                    <p:animEffect transition="in" filter="fade">
                                      <p:cBhvr>
                                        <p:cTn id="44" dur="500"/>
                                        <p:tgtEl>
                                          <p:spTgt spid="28675">
                                            <p:txEl>
                                              <p:pRg st="8" end="8"/>
                                            </p:txEl>
                                          </p:spTgt>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28675">
                                            <p:txEl>
                                              <p:pRg st="10" end="10"/>
                                            </p:txEl>
                                          </p:spTgt>
                                        </p:tgtEl>
                                        <p:attrNameLst>
                                          <p:attrName>style.visibility</p:attrName>
                                        </p:attrNameLst>
                                      </p:cBhvr>
                                      <p:to>
                                        <p:strVal val="visible"/>
                                      </p:to>
                                    </p:set>
                                    <p:animEffect transition="in" filter="fade">
                                      <p:cBhvr>
                                        <p:cTn id="48" dur="500"/>
                                        <p:tgtEl>
                                          <p:spTgt spid="28675">
                                            <p:txEl>
                                              <p:pRg st="10" end="10"/>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28675">
                                            <p:txEl>
                                              <p:pRg st="11" end="11"/>
                                            </p:txEl>
                                          </p:spTgt>
                                        </p:tgtEl>
                                        <p:attrNameLst>
                                          <p:attrName>style.visibility</p:attrName>
                                        </p:attrNameLst>
                                      </p:cBhvr>
                                      <p:to>
                                        <p:strVal val="visible"/>
                                      </p:to>
                                    </p:set>
                                    <p:animEffect transition="in" filter="fade">
                                      <p:cBhvr>
                                        <p:cTn id="52" dur="500"/>
                                        <p:tgtEl>
                                          <p:spTgt spid="28675">
                                            <p:txEl>
                                              <p:pRg st="11" end="11"/>
                                            </p:txEl>
                                          </p:spTgt>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28675">
                                            <p:txEl>
                                              <p:pRg st="12" end="12"/>
                                            </p:txEl>
                                          </p:spTgt>
                                        </p:tgtEl>
                                        <p:attrNameLst>
                                          <p:attrName>style.visibility</p:attrName>
                                        </p:attrNameLst>
                                      </p:cBhvr>
                                      <p:to>
                                        <p:strVal val="visible"/>
                                      </p:to>
                                    </p:set>
                                    <p:animEffect transition="in" filter="fade">
                                      <p:cBhvr>
                                        <p:cTn id="56" dur="500"/>
                                        <p:tgtEl>
                                          <p:spTgt spid="28675">
                                            <p:txEl>
                                              <p:pRg st="12" end="12"/>
                                            </p:txEl>
                                          </p:spTgt>
                                        </p:tgtEl>
                                      </p:cBhvr>
                                    </p:animEffect>
                                  </p:childTnLst>
                                </p:cTn>
                              </p:par>
                            </p:childTnLst>
                          </p:cTn>
                        </p:par>
                        <p:par>
                          <p:cTn id="57" fill="hold">
                            <p:stCondLst>
                              <p:cond delay="7000"/>
                            </p:stCondLst>
                            <p:childTnLst>
                              <p:par>
                                <p:cTn id="58" presetID="10" presetClass="entr" presetSubtype="0" fill="hold" grpId="0" nodeType="afterEffect">
                                  <p:stCondLst>
                                    <p:cond delay="0"/>
                                  </p:stCondLst>
                                  <p:childTnLst>
                                    <p:set>
                                      <p:cBhvr>
                                        <p:cTn id="59" dur="1" fill="hold">
                                          <p:stCondLst>
                                            <p:cond delay="0"/>
                                          </p:stCondLst>
                                        </p:cTn>
                                        <p:tgtEl>
                                          <p:spTgt spid="28675">
                                            <p:txEl>
                                              <p:pRg st="13" end="13"/>
                                            </p:txEl>
                                          </p:spTgt>
                                        </p:tgtEl>
                                        <p:attrNameLst>
                                          <p:attrName>style.visibility</p:attrName>
                                        </p:attrNameLst>
                                      </p:cBhvr>
                                      <p:to>
                                        <p:strVal val="visible"/>
                                      </p:to>
                                    </p:set>
                                    <p:animEffect transition="in" filter="fade">
                                      <p:cBhvr>
                                        <p:cTn id="60" dur="500"/>
                                        <p:tgtEl>
                                          <p:spTgt spid="286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p:cNvSpPr>
          <p:nvPr>
            <p:ph idx="1"/>
          </p:nvPr>
        </p:nvSpPr>
        <p:spPr>
          <a:xfrm>
            <a:off x="900113" y="1125538"/>
            <a:ext cx="3455987" cy="4824412"/>
          </a:xfrm>
        </p:spPr>
        <p:txBody>
          <a:bodyPr>
            <a:normAutofit/>
          </a:bodyPr>
          <a:lstStyle/>
          <a:p>
            <a:pPr eaLnBrk="1" hangingPunct="1">
              <a:buFont typeface="Brush Script MT" pitchFamily="66" charset="0"/>
              <a:buNone/>
              <a:defRPr/>
            </a:pPr>
            <a:endParaRPr lang="uk-UA" sz="2000" b="1" smtClean="0">
              <a:solidFill>
                <a:srgbClr val="40749B"/>
              </a:solidFill>
              <a:effectLst>
                <a:outerShdw blurRad="38100" dist="38100" dir="2700000" algn="tl">
                  <a:srgbClr val="C0C0C0"/>
                </a:outerShdw>
              </a:effectLst>
            </a:endParaRPr>
          </a:p>
          <a:p>
            <a:pPr eaLnBrk="1" hangingPunct="1">
              <a:buFont typeface="Brush Script MT" pitchFamily="66" charset="0"/>
              <a:buNone/>
              <a:defRPr/>
            </a:pPr>
            <a:r>
              <a:rPr lang="uk-UA" sz="2000" b="1" smtClean="0">
                <a:solidFill>
                  <a:srgbClr val="40749B"/>
                </a:solidFill>
                <a:effectLst>
                  <a:outerShdw blurRad="38100" dist="38100" dir="2700000" algn="tl">
                    <a:srgbClr val="C0C0C0"/>
                  </a:outerShdw>
                </a:effectLst>
              </a:rPr>
              <a:t>Рядки із поеми:</a:t>
            </a:r>
          </a:p>
          <a:p>
            <a:pPr eaLnBrk="1" hangingPunct="1">
              <a:spcBef>
                <a:spcPct val="0"/>
              </a:spcBef>
              <a:buClrTx/>
              <a:buSzTx/>
              <a:buFontTx/>
              <a:buNone/>
              <a:defRPr/>
            </a:pPr>
            <a:endParaRPr lang="en-US" sz="1400" b="1" smtClean="0">
              <a:solidFill>
                <a:srgbClr val="000000"/>
              </a:solidFill>
            </a:endParaRPr>
          </a:p>
          <a:p>
            <a:pPr algn="ctr" eaLnBrk="1" hangingPunct="1">
              <a:spcBef>
                <a:spcPct val="0"/>
              </a:spcBef>
              <a:buClrTx/>
              <a:buSzTx/>
              <a:buFontTx/>
              <a:buNone/>
              <a:defRPr/>
            </a:pPr>
            <a:r>
              <a:rPr lang="ru-RU" sz="1400" b="1" smtClean="0">
                <a:solidFill>
                  <a:srgbClr val="000000"/>
                </a:solidFill>
              </a:rPr>
              <a:t>Все зробили... Постривайте!</a:t>
            </a:r>
          </a:p>
          <a:p>
            <a:pPr algn="ctr" eaLnBrk="1" hangingPunct="1">
              <a:spcBef>
                <a:spcPct val="0"/>
              </a:spcBef>
              <a:buClrTx/>
              <a:buSzTx/>
              <a:buFontTx/>
              <a:buNone/>
              <a:defRPr/>
            </a:pPr>
            <a:r>
              <a:rPr lang="ru-RU" sz="1400" b="1" smtClean="0">
                <a:solidFill>
                  <a:srgbClr val="000000"/>
                </a:solidFill>
              </a:rPr>
              <a:t>Он над головою</a:t>
            </a:r>
          </a:p>
          <a:p>
            <a:pPr algn="ctr" eaLnBrk="1" hangingPunct="1">
              <a:spcBef>
                <a:spcPct val="0"/>
              </a:spcBef>
              <a:buClrTx/>
              <a:buSzTx/>
              <a:buFontTx/>
              <a:buNone/>
              <a:defRPr/>
            </a:pPr>
            <a:r>
              <a:rPr lang="ru-RU" sz="1400" b="1" smtClean="0">
                <a:solidFill>
                  <a:srgbClr val="000000"/>
                </a:solidFill>
              </a:rPr>
              <a:t>Старий Жижка з Таборова</a:t>
            </a:r>
          </a:p>
          <a:p>
            <a:pPr algn="ctr" eaLnBrk="1" hangingPunct="1">
              <a:spcBef>
                <a:spcPct val="0"/>
              </a:spcBef>
              <a:buClrTx/>
              <a:buSzTx/>
              <a:buFontTx/>
              <a:buNone/>
              <a:defRPr/>
            </a:pPr>
            <a:r>
              <a:rPr lang="ru-RU" sz="1400" b="1" smtClean="0">
                <a:solidFill>
                  <a:srgbClr val="000000"/>
                </a:solidFill>
              </a:rPr>
              <a:t>Махнув булавою.</a:t>
            </a:r>
            <a:endParaRPr lang="en-US" sz="1400" b="1" smtClean="0">
              <a:solidFill>
                <a:srgbClr val="000000"/>
              </a:solidFill>
            </a:endParaRPr>
          </a:p>
          <a:p>
            <a:pPr eaLnBrk="1" hangingPunct="1">
              <a:spcBef>
                <a:spcPct val="0"/>
              </a:spcBef>
              <a:buClrTx/>
              <a:buSzTx/>
              <a:buFontTx/>
              <a:buNone/>
              <a:defRPr/>
            </a:pPr>
            <a:endParaRPr lang="en-US" sz="1400" b="1" smtClean="0">
              <a:solidFill>
                <a:srgbClr val="000000"/>
              </a:solidFill>
            </a:endParaRPr>
          </a:p>
          <a:p>
            <a:pPr eaLnBrk="1" hangingPunct="1">
              <a:spcBef>
                <a:spcPct val="0"/>
              </a:spcBef>
              <a:buClrTx/>
              <a:buSzTx/>
              <a:buFontTx/>
              <a:buNone/>
              <a:defRPr/>
            </a:pPr>
            <a:endParaRPr lang="ru-RU" sz="1400" b="1" smtClean="0">
              <a:solidFill>
                <a:srgbClr val="000000"/>
              </a:solidFill>
            </a:endParaRPr>
          </a:p>
          <a:p>
            <a:pPr eaLnBrk="1" hangingPunct="1">
              <a:spcBef>
                <a:spcPct val="0"/>
              </a:spcBef>
              <a:buClrTx/>
              <a:buSzTx/>
              <a:buFontTx/>
              <a:buNone/>
              <a:defRPr/>
            </a:pPr>
            <a:r>
              <a:rPr lang="uk-UA" sz="2000" b="1" smtClean="0">
                <a:solidFill>
                  <a:srgbClr val="40749B"/>
                </a:solidFill>
                <a:effectLst>
                  <a:outerShdw blurRad="38100" dist="38100" dir="2700000" algn="tl">
                    <a:srgbClr val="C0C0C0"/>
                  </a:outerShdw>
                </a:effectLst>
              </a:rPr>
              <a:t>Історичний факт:</a:t>
            </a:r>
          </a:p>
          <a:p>
            <a:pPr algn="just" eaLnBrk="1" hangingPunct="1">
              <a:spcBef>
                <a:spcPct val="0"/>
              </a:spcBef>
              <a:buClrTx/>
              <a:buSzTx/>
              <a:buFontTx/>
              <a:buNone/>
              <a:defRPr/>
            </a:pPr>
            <a:r>
              <a:rPr lang="uk-UA" sz="1400" smtClean="0">
                <a:solidFill>
                  <a:srgbClr val="000000"/>
                </a:solidFill>
              </a:rPr>
              <a:t>Ян Жижка —  послідовник ідей Яна Гуса та вождь гуситів, що мали своїм центром місто Табор. Талановитий полководець, під проводом якого гусити у 1420 — 1422 рр. розгромили три хрестові походи, організовані Папою Римським і імператором Сигізмундом.</a:t>
            </a:r>
          </a:p>
          <a:p>
            <a:pPr algn="just" eaLnBrk="1" hangingPunct="1">
              <a:spcBef>
                <a:spcPct val="0"/>
              </a:spcBef>
              <a:buClrTx/>
              <a:buSzTx/>
              <a:buFontTx/>
              <a:buNone/>
              <a:defRPr/>
            </a:pPr>
            <a:endParaRPr lang="uk-UA" sz="2000" b="1" smtClean="0">
              <a:solidFill>
                <a:srgbClr val="FFFFFF"/>
              </a:solidFill>
              <a:effectLst>
                <a:outerShdw blurRad="38100" dist="38100" dir="2700000" algn="tl">
                  <a:srgbClr val="C0C0C0"/>
                </a:outerShdw>
              </a:effectLst>
            </a:endParaRPr>
          </a:p>
          <a:p>
            <a:pPr eaLnBrk="1" hangingPunct="1">
              <a:spcBef>
                <a:spcPct val="0"/>
              </a:spcBef>
              <a:buClrTx/>
              <a:buSzTx/>
              <a:buFontTx/>
              <a:buNone/>
              <a:defRPr/>
            </a:pPr>
            <a:endParaRPr lang="uk-UA" sz="1400" b="1" smtClean="0">
              <a:solidFill>
                <a:srgbClr val="000000"/>
              </a:solidFill>
            </a:endParaRPr>
          </a:p>
          <a:p>
            <a:pPr eaLnBrk="1" hangingPunct="1">
              <a:buFont typeface="Brush Script MT" pitchFamily="66" charset="0"/>
              <a:buNone/>
              <a:defRPr/>
            </a:pPr>
            <a:endParaRPr lang="uk-UA" sz="2000" b="1" smtClean="0">
              <a:solidFill>
                <a:schemeClr val="bg1"/>
              </a:solidFill>
              <a:effectLst>
                <a:outerShdw blurRad="38100" dist="38100" dir="2700000" algn="tl">
                  <a:srgbClr val="C0C0C0"/>
                </a:outerShdw>
              </a:effectLst>
            </a:endParaRPr>
          </a:p>
          <a:p>
            <a:pPr eaLnBrk="1" hangingPunct="1">
              <a:buFont typeface="Brush Script MT" pitchFamily="66" charset="0"/>
              <a:buNone/>
              <a:defRPr/>
            </a:pPr>
            <a:endParaRPr lang="ru-RU" sz="2000" b="1" smtClean="0">
              <a:solidFill>
                <a:schemeClr val="bg1"/>
              </a:solidFill>
              <a:effectLst>
                <a:outerShdw blurRad="38100" dist="38100" dir="2700000" algn="tl">
                  <a:srgbClr val="C0C0C0"/>
                </a:outerShdw>
              </a:effectLst>
            </a:endParaRPr>
          </a:p>
        </p:txBody>
      </p:sp>
      <p:pic>
        <p:nvPicPr>
          <p:cNvPr id="2" name="Рисунок 1"/>
          <p:cNvPicPr>
            <a:picLocks noChangeAspect="1"/>
          </p:cNvPicPr>
          <p:nvPr/>
        </p:nvPicPr>
        <p:blipFill>
          <a:blip r:embed="rId2"/>
          <a:srcRect b="7368"/>
          <a:stretch>
            <a:fillRect/>
          </a:stretch>
        </p:blipFill>
        <p:spPr bwMode="auto">
          <a:xfrm>
            <a:off x="4427538" y="714375"/>
            <a:ext cx="3543300" cy="5029200"/>
          </a:xfrm>
          <a:prstGeom prst="rect">
            <a:avLst/>
          </a:prstGeom>
          <a:noFill/>
          <a:ln w="9525">
            <a:noFill/>
            <a:miter lim="800000"/>
            <a:headEnd/>
            <a:tailEnd/>
          </a:ln>
        </p:spPr>
      </p:pic>
      <p:sp>
        <p:nvSpPr>
          <p:cNvPr id="3" name="Прямоугольник 2"/>
          <p:cNvSpPr>
            <a:spLocks noChangeArrowheads="1"/>
          </p:cNvSpPr>
          <p:nvPr/>
        </p:nvSpPr>
        <p:spPr bwMode="auto">
          <a:xfrm>
            <a:off x="4427538" y="5726113"/>
            <a:ext cx="3543300" cy="461962"/>
          </a:xfrm>
          <a:prstGeom prst="rect">
            <a:avLst/>
          </a:prstGeom>
          <a:noFill/>
          <a:ln w="9525">
            <a:noFill/>
            <a:miter lim="800000"/>
            <a:headEnd/>
            <a:tailEnd/>
          </a:ln>
        </p:spPr>
        <p:txBody>
          <a:bodyPr>
            <a:spAutoFit/>
          </a:bodyPr>
          <a:lstStyle/>
          <a:p>
            <a:pPr algn="ctr"/>
            <a:r>
              <a:rPr lang="ru-RU" sz="1200" i="1"/>
              <a:t>Ян Жижка </a:t>
            </a:r>
          </a:p>
          <a:p>
            <a:pPr algn="ctr"/>
            <a:r>
              <a:rPr lang="ru-RU" sz="1200" i="1"/>
              <a:t>(1360 — 1424)</a:t>
            </a:r>
            <a:endParaRPr lang="uk-UA" sz="1200" i="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724">
                                            <p:bg/>
                                          </p:spTgt>
                                        </p:tgtEl>
                                        <p:attrNameLst>
                                          <p:attrName>style.visibility</p:attrName>
                                        </p:attrNameLst>
                                      </p:cBhvr>
                                      <p:to>
                                        <p:strVal val="visible"/>
                                      </p:to>
                                    </p:set>
                                    <p:animEffect transition="in" filter="fade">
                                      <p:cBhvr>
                                        <p:cTn id="16" dur="500"/>
                                        <p:tgtEl>
                                          <p:spTgt spid="30724">
                                            <p:bg/>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30724">
                                            <p:txEl>
                                              <p:pRg st="1" end="1"/>
                                            </p:txEl>
                                          </p:spTgt>
                                        </p:tgtEl>
                                        <p:attrNameLst>
                                          <p:attrName>style.visibility</p:attrName>
                                        </p:attrNameLst>
                                      </p:cBhvr>
                                      <p:to>
                                        <p:strVal val="visible"/>
                                      </p:to>
                                    </p:set>
                                    <p:animEffect transition="in" filter="fade">
                                      <p:cBhvr>
                                        <p:cTn id="20" dur="500"/>
                                        <p:tgtEl>
                                          <p:spTgt spid="30724">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30724">
                                            <p:txEl>
                                              <p:pRg st="3" end="3"/>
                                            </p:txEl>
                                          </p:spTgt>
                                        </p:tgtEl>
                                        <p:attrNameLst>
                                          <p:attrName>style.visibility</p:attrName>
                                        </p:attrNameLst>
                                      </p:cBhvr>
                                      <p:to>
                                        <p:strVal val="visible"/>
                                      </p:to>
                                    </p:set>
                                    <p:animEffect transition="in" filter="fade">
                                      <p:cBhvr>
                                        <p:cTn id="24" dur="500"/>
                                        <p:tgtEl>
                                          <p:spTgt spid="30724">
                                            <p:txEl>
                                              <p:pRg st="3" end="3"/>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30724">
                                            <p:txEl>
                                              <p:pRg st="4" end="4"/>
                                            </p:txEl>
                                          </p:spTgt>
                                        </p:tgtEl>
                                        <p:attrNameLst>
                                          <p:attrName>style.visibility</p:attrName>
                                        </p:attrNameLst>
                                      </p:cBhvr>
                                      <p:to>
                                        <p:strVal val="visible"/>
                                      </p:to>
                                    </p:set>
                                    <p:animEffect transition="in" filter="fade">
                                      <p:cBhvr>
                                        <p:cTn id="28" dur="500"/>
                                        <p:tgtEl>
                                          <p:spTgt spid="30724">
                                            <p:txEl>
                                              <p:pRg st="4" end="4"/>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30724">
                                            <p:txEl>
                                              <p:pRg st="5" end="5"/>
                                            </p:txEl>
                                          </p:spTgt>
                                        </p:tgtEl>
                                        <p:attrNameLst>
                                          <p:attrName>style.visibility</p:attrName>
                                        </p:attrNameLst>
                                      </p:cBhvr>
                                      <p:to>
                                        <p:strVal val="visible"/>
                                      </p:to>
                                    </p:set>
                                    <p:animEffect transition="in" filter="fade">
                                      <p:cBhvr>
                                        <p:cTn id="32" dur="500"/>
                                        <p:tgtEl>
                                          <p:spTgt spid="30724">
                                            <p:txEl>
                                              <p:pRg st="5" end="5"/>
                                            </p:txEl>
                                          </p:spTgt>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30724">
                                            <p:txEl>
                                              <p:pRg st="6" end="6"/>
                                            </p:txEl>
                                          </p:spTgt>
                                        </p:tgtEl>
                                        <p:attrNameLst>
                                          <p:attrName>style.visibility</p:attrName>
                                        </p:attrNameLst>
                                      </p:cBhvr>
                                      <p:to>
                                        <p:strVal val="visible"/>
                                      </p:to>
                                    </p:set>
                                    <p:animEffect transition="in" filter="fade">
                                      <p:cBhvr>
                                        <p:cTn id="36" dur="500"/>
                                        <p:tgtEl>
                                          <p:spTgt spid="30724">
                                            <p:txEl>
                                              <p:pRg st="6" end="6"/>
                                            </p:txEl>
                                          </p:spTgt>
                                        </p:tgtEl>
                                      </p:cBhvr>
                                    </p:animEffect>
                                  </p:childTnLst>
                                </p:cTn>
                              </p:par>
                            </p:childTnLst>
                          </p:cTn>
                        </p:par>
                        <p:par>
                          <p:cTn id="37" fill="hold">
                            <p:stCondLst>
                              <p:cond delay="4250"/>
                            </p:stCondLst>
                            <p:childTnLst>
                              <p:par>
                                <p:cTn id="38" presetID="10" presetClass="entr" presetSubtype="0" fill="hold" grpId="0" nodeType="afterEffect">
                                  <p:stCondLst>
                                    <p:cond delay="0"/>
                                  </p:stCondLst>
                                  <p:childTnLst>
                                    <p:set>
                                      <p:cBhvr>
                                        <p:cTn id="39" dur="1" fill="hold">
                                          <p:stCondLst>
                                            <p:cond delay="0"/>
                                          </p:stCondLst>
                                        </p:cTn>
                                        <p:tgtEl>
                                          <p:spTgt spid="30724">
                                            <p:txEl>
                                              <p:pRg st="9" end="9"/>
                                            </p:txEl>
                                          </p:spTgt>
                                        </p:tgtEl>
                                        <p:attrNameLst>
                                          <p:attrName>style.visibility</p:attrName>
                                        </p:attrNameLst>
                                      </p:cBhvr>
                                      <p:to>
                                        <p:strVal val="visible"/>
                                      </p:to>
                                    </p:set>
                                    <p:animEffect transition="in" filter="fade">
                                      <p:cBhvr>
                                        <p:cTn id="40" dur="500"/>
                                        <p:tgtEl>
                                          <p:spTgt spid="30724">
                                            <p:txEl>
                                              <p:pRg st="9" end="9"/>
                                            </p:txEl>
                                          </p:spTgt>
                                        </p:tgtEl>
                                      </p:cBhvr>
                                    </p:animEffect>
                                  </p:childTnLst>
                                </p:cTn>
                              </p:par>
                            </p:childTnLst>
                          </p:cTn>
                        </p:par>
                        <p:par>
                          <p:cTn id="41" fill="hold">
                            <p:stCondLst>
                              <p:cond delay="4750"/>
                            </p:stCondLst>
                            <p:childTnLst>
                              <p:par>
                                <p:cTn id="42" presetID="10" presetClass="entr" presetSubtype="0" fill="hold" grpId="0" nodeType="afterEffect">
                                  <p:stCondLst>
                                    <p:cond delay="250"/>
                                  </p:stCondLst>
                                  <p:childTnLst>
                                    <p:set>
                                      <p:cBhvr>
                                        <p:cTn id="43" dur="1" fill="hold">
                                          <p:stCondLst>
                                            <p:cond delay="0"/>
                                          </p:stCondLst>
                                        </p:cTn>
                                        <p:tgtEl>
                                          <p:spTgt spid="30724">
                                            <p:txEl>
                                              <p:pRg st="10" end="10"/>
                                            </p:txEl>
                                          </p:spTgt>
                                        </p:tgtEl>
                                        <p:attrNameLst>
                                          <p:attrName>style.visibility</p:attrName>
                                        </p:attrNameLst>
                                      </p:cBhvr>
                                      <p:to>
                                        <p:strVal val="visible"/>
                                      </p:to>
                                    </p:set>
                                    <p:animEffect transition="in" filter="fade">
                                      <p:cBhvr>
                                        <p:cTn id="44" dur="500"/>
                                        <p:tgtEl>
                                          <p:spTgt spid="3072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uiExpand="1" build="p"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rcRect l="9003" r="9003"/>
          <a:stretch>
            <a:fillRect/>
          </a:stretch>
        </p:blipFill>
        <p:spPr bwMode="auto">
          <a:xfrm>
            <a:off x="966788" y="908050"/>
            <a:ext cx="3605212" cy="4608513"/>
          </a:xfrm>
          <a:prstGeom prst="rect">
            <a:avLst/>
          </a:prstGeom>
          <a:noFill/>
          <a:ln w="101600" cap="rnd">
            <a:solidFill>
              <a:srgbClr val="FFFFFF"/>
            </a:solidFill>
            <a:miter lim="800000"/>
            <a:headEnd/>
            <a:tailEnd/>
          </a:ln>
          <a:effectLst>
            <a:outerShdw algn="tl" rotWithShape="0">
              <a:srgbClr val="000000">
                <a:alpha val="39999"/>
              </a:srgbClr>
            </a:outerShdw>
          </a:effectLst>
        </p:spPr>
      </p:pic>
      <p:sp>
        <p:nvSpPr>
          <p:cNvPr id="67589" name="Rectangle 5"/>
          <p:cNvSpPr>
            <a:spLocks noChangeArrowheads="1"/>
          </p:cNvSpPr>
          <p:nvPr/>
        </p:nvSpPr>
        <p:spPr bwMode="auto">
          <a:xfrm>
            <a:off x="4643438" y="620713"/>
            <a:ext cx="3673475" cy="5899150"/>
          </a:xfrm>
          <a:prstGeom prst="rect">
            <a:avLst/>
          </a:prstGeom>
          <a:noFill/>
          <a:ln w="9525">
            <a:noFill/>
            <a:miter lim="800000"/>
            <a:headEnd/>
            <a:tailEnd/>
          </a:ln>
          <a:effectLst/>
        </p:spPr>
        <p:txBody>
          <a:bodyPr>
            <a:spAutoFit/>
          </a:bodyPr>
          <a:lstStyle/>
          <a:p>
            <a:r>
              <a:rPr lang="ru-RU" sz="1400"/>
              <a:t>До підведення належної історичної основи під твори на теми зі світової історії Т. Г. Шевченко ставився ще відповідальніше, ніж у випадку рідної історії.</a:t>
            </a:r>
          </a:p>
          <a:p>
            <a:r>
              <a:rPr lang="ru-RU" sz="1400"/>
              <a:t>Дослідник та друг Шевченка        О. Афанасьєв-Чужбинський згадував у своїх листах подробиці про те, як він працював над поемою: </a:t>
            </a:r>
          </a:p>
          <a:p>
            <a:endParaRPr lang="ru-RU" sz="1400"/>
          </a:p>
          <a:p>
            <a:r>
              <a:rPr lang="ru-RU" sz="1400" b="1" i="1"/>
              <a:t>«Шевченко рассказывал мне, что прочел все источники о гуситах и эпохе, им предшествовавшей, какие только можно было достать, а чтобы не наделать промахов против народности, — не оставлял в покое ни одного чеха, встречавшегося в Києве и других местах, у которых расспрашивал топографические и этнографические подробности».</a:t>
            </a:r>
            <a:endParaRPr lang="ru-RU" sz="1400" i="1"/>
          </a:p>
          <a:p>
            <a:endParaRPr lang="ru-RU" sz="1400"/>
          </a:p>
          <a:p>
            <a:r>
              <a:rPr lang="ru-RU" sz="1400"/>
              <a:t>Отже, Шевченко надзвичайно серйозно поставився до написання цього твору, черпаючи ідеї та факти з достовірних  історичних джерел.</a:t>
            </a:r>
          </a:p>
          <a:p>
            <a:pPr>
              <a:lnSpc>
                <a:spcPct val="80000"/>
              </a:lnSpc>
              <a:spcBef>
                <a:spcPct val="50000"/>
              </a:spcBef>
              <a:buClr>
                <a:schemeClr val="accent2"/>
              </a:buClr>
              <a:buSzPct val="85000"/>
              <a:buFont typeface="Brush Script MT" pitchFamily="66" charset="0"/>
              <a:buNone/>
            </a:pPr>
            <a:endParaRPr lang="ru-RU" sz="1400"/>
          </a:p>
        </p:txBody>
      </p:sp>
      <p:sp>
        <p:nvSpPr>
          <p:cNvPr id="67590" name="Rectangle 6"/>
          <p:cNvSpPr>
            <a:spLocks noChangeArrowheads="1"/>
          </p:cNvSpPr>
          <p:nvPr/>
        </p:nvSpPr>
        <p:spPr bwMode="auto">
          <a:xfrm>
            <a:off x="1619250" y="5661025"/>
            <a:ext cx="2268538" cy="244475"/>
          </a:xfrm>
          <a:prstGeom prst="rect">
            <a:avLst/>
          </a:prstGeom>
          <a:noFill/>
          <a:ln w="9525">
            <a:noFill/>
            <a:miter lim="800000"/>
            <a:headEnd/>
            <a:tailEnd/>
          </a:ln>
          <a:effectLst/>
        </p:spPr>
        <p:txBody>
          <a:bodyPr>
            <a:spAutoFit/>
          </a:bodyPr>
          <a:lstStyle/>
          <a:p>
            <a:r>
              <a:rPr lang="uk-UA" sz="1000" i="1"/>
              <a:t>Автопортрет (Шевченко, 1847)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6" presetClass="entr" presetSubtype="26" fill="hold" grpId="0" nodeType="afterEffect">
                                  <p:stCondLst>
                                    <p:cond delay="0"/>
                                  </p:stCondLst>
                                  <p:childTnLst>
                                    <p:set>
                                      <p:cBhvr>
                                        <p:cTn id="13" dur="1" fill="hold">
                                          <p:stCondLst>
                                            <p:cond delay="0"/>
                                          </p:stCondLst>
                                        </p:cTn>
                                        <p:tgtEl>
                                          <p:spTgt spid="67590"/>
                                        </p:tgtEl>
                                        <p:attrNameLst>
                                          <p:attrName>style.visibility</p:attrName>
                                        </p:attrNameLst>
                                      </p:cBhvr>
                                      <p:to>
                                        <p:strVal val="visible"/>
                                      </p:to>
                                    </p:set>
                                    <p:animEffect transition="in" filter="barn(inHorizontal)">
                                      <p:cBhvr>
                                        <p:cTn id="14" dur="500"/>
                                        <p:tgtEl>
                                          <p:spTgt spid="6759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7589"/>
                                        </p:tgtEl>
                                        <p:attrNameLst>
                                          <p:attrName>style.visibility</p:attrName>
                                        </p:attrNameLst>
                                      </p:cBhvr>
                                      <p:to>
                                        <p:strVal val="visible"/>
                                      </p:to>
                                    </p:set>
                                    <p:animEffect transition="in" filter="fade">
                                      <p:cBhvr>
                                        <p:cTn id="18" dur="2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2"/>
          <p:cNvPicPr>
            <a:picLocks noChangeAspect="1"/>
          </p:cNvPicPr>
          <p:nvPr/>
        </p:nvPicPr>
        <p:blipFill>
          <a:blip r:embed="rId2"/>
          <a:srcRect/>
          <a:stretch>
            <a:fillRect/>
          </a:stretch>
        </p:blipFill>
        <p:spPr bwMode="auto">
          <a:xfrm>
            <a:off x="1116013" y="3213100"/>
            <a:ext cx="3097212" cy="1008063"/>
          </a:xfrm>
          <a:prstGeom prst="rect">
            <a:avLst/>
          </a:prstGeom>
          <a:noFill/>
          <a:ln w="9525">
            <a:noFill/>
            <a:miter lim="800000"/>
            <a:headEnd/>
            <a:tailEnd/>
          </a:ln>
        </p:spPr>
      </p:pic>
      <p:pic>
        <p:nvPicPr>
          <p:cNvPr id="8" name="Рисунок 7"/>
          <p:cNvPicPr>
            <a:picLocks noGrp="1" noChangeAspect="1"/>
          </p:cNvPicPr>
          <p:nvPr>
            <p:ph type="pic" idx="1"/>
          </p:nvPr>
        </p:nvPicPr>
        <p:blipFill>
          <a:blip r:embed="rId3">
            <a:grayscl/>
          </a:blip>
          <a:srcRect l="4103" r="4103"/>
          <a:stretch>
            <a:fillRect/>
          </a:stretch>
        </p:blipFill>
        <p:spPr>
          <a:xfrm rot="60000">
            <a:off x="4722813" y="936625"/>
            <a:ext cx="3348037" cy="5216525"/>
          </a:xfrm>
          <a:ln w="101600" cap="rnd">
            <a:solidFill>
              <a:srgbClr val="FFFFFF"/>
            </a:solidFill>
          </a:ln>
          <a:effectLst>
            <a:outerShdw blurRad="88900" dir="2700000" algn="tl" rotWithShape="0">
              <a:prstClr val="black">
                <a:alpha val="40000"/>
              </a:prstClr>
            </a:outerShdw>
          </a:effectLst>
        </p:spPr>
      </p:pic>
      <p:sp>
        <p:nvSpPr>
          <p:cNvPr id="20482" name="Объект 10"/>
          <p:cNvSpPr>
            <a:spLocks noGrp="1"/>
          </p:cNvSpPr>
          <p:nvPr>
            <p:ph type="body" sz="half" idx="2"/>
          </p:nvPr>
        </p:nvSpPr>
        <p:spPr>
          <a:xfrm rot="21540000">
            <a:off x="755650" y="1660525"/>
            <a:ext cx="3673475" cy="1552575"/>
          </a:xfrm>
        </p:spPr>
        <p:txBody>
          <a:bodyPr/>
          <a:lstStyle/>
          <a:p>
            <a:pPr indent="457200" algn="just" eaLnBrk="1" hangingPunct="1">
              <a:lnSpc>
                <a:spcPct val="90000"/>
              </a:lnSpc>
            </a:pPr>
            <a:r>
              <a:rPr lang="uk-UA" sz="1400" smtClean="0">
                <a:cs typeface="Arial" charset="0"/>
              </a:rPr>
              <a:t>Свідченням наявності міцної історико-інформативної основи у  творчості Шевченка є щедро розсипані в ній історичні аналогії, які стосуються глибинної суті історичних процесів. Наприклад, у «Єретику» натрапляємо на порівняння:</a:t>
            </a:r>
          </a:p>
        </p:txBody>
      </p:sp>
      <p:sp>
        <p:nvSpPr>
          <p:cNvPr id="20483" name="Прямоугольник 3"/>
          <p:cNvSpPr>
            <a:spLocks noChangeArrowheads="1"/>
          </p:cNvSpPr>
          <p:nvPr/>
        </p:nvSpPr>
        <p:spPr bwMode="auto">
          <a:xfrm>
            <a:off x="827088" y="4292600"/>
            <a:ext cx="3671887" cy="1155700"/>
          </a:xfrm>
          <a:prstGeom prst="rect">
            <a:avLst/>
          </a:prstGeom>
          <a:noFill/>
          <a:ln w="9525">
            <a:noFill/>
            <a:miter lim="800000"/>
            <a:headEnd/>
            <a:tailEnd/>
          </a:ln>
        </p:spPr>
        <p:txBody>
          <a:bodyPr>
            <a:spAutoFit/>
          </a:bodyPr>
          <a:lstStyle/>
          <a:p>
            <a:pPr indent="457200" algn="just"/>
            <a:r>
              <a:rPr lang="uk-UA" sz="1400"/>
              <a:t>Це примушує нас згадати теорію про те, що Московська держава виникла й розвивалася в принизливих умовах монгольського рабства.</a:t>
            </a:r>
          </a:p>
          <a:p>
            <a:pPr indent="457200" algn="just"/>
            <a:endParaRPr lang="uk-UA" sz="1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481"/>
                                        </p:tgtEl>
                                        <p:attrNameLst>
                                          <p:attrName>style.visibility</p:attrName>
                                        </p:attrNameLst>
                                      </p:cBhvr>
                                      <p:to>
                                        <p:strVal val="visible"/>
                                      </p:to>
                                    </p:set>
                                    <p:anim calcmode="lin" valueType="num">
                                      <p:cBhvr>
                                        <p:cTn id="11" dur="500" fill="hold"/>
                                        <p:tgtEl>
                                          <p:spTgt spid="20481"/>
                                        </p:tgtEl>
                                        <p:attrNameLst>
                                          <p:attrName>ppt_w</p:attrName>
                                        </p:attrNameLst>
                                      </p:cBhvr>
                                      <p:tavLst>
                                        <p:tav tm="0">
                                          <p:val>
                                            <p:fltVal val="0"/>
                                          </p:val>
                                        </p:tav>
                                        <p:tav tm="100000">
                                          <p:val>
                                            <p:strVal val="#ppt_w"/>
                                          </p:val>
                                        </p:tav>
                                      </p:tavLst>
                                    </p:anim>
                                    <p:anim calcmode="lin" valueType="num">
                                      <p:cBhvr>
                                        <p:cTn id="12" dur="500" fill="hold"/>
                                        <p:tgtEl>
                                          <p:spTgt spid="20481"/>
                                        </p:tgtEl>
                                        <p:attrNameLst>
                                          <p:attrName>ppt_h</p:attrName>
                                        </p:attrNameLst>
                                      </p:cBhvr>
                                      <p:tavLst>
                                        <p:tav tm="0">
                                          <p:val>
                                            <p:fltVal val="0"/>
                                          </p:val>
                                        </p:tav>
                                        <p:tav tm="100000">
                                          <p:val>
                                            <p:strVal val="#ppt_h"/>
                                          </p:val>
                                        </p:tav>
                                      </p:tavLst>
                                    </p:anim>
                                    <p:animEffect transition="in" filter="fade">
                                      <p:cBhvr>
                                        <p:cTn id="13" dur="500"/>
                                        <p:tgtEl>
                                          <p:spTgt spid="2048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483"/>
                                        </p:tgtEl>
                                        <p:attrNameLst>
                                          <p:attrName>style.visibility</p:attrName>
                                        </p:attrNameLst>
                                      </p:cBhvr>
                                      <p:to>
                                        <p:strVal val="visible"/>
                                      </p:to>
                                    </p:set>
                                    <p:anim calcmode="lin" valueType="num">
                                      <p:cBhvr>
                                        <p:cTn id="17" dur="500" fill="hold"/>
                                        <p:tgtEl>
                                          <p:spTgt spid="20483"/>
                                        </p:tgtEl>
                                        <p:attrNameLst>
                                          <p:attrName>ppt_w</p:attrName>
                                        </p:attrNameLst>
                                      </p:cBhvr>
                                      <p:tavLst>
                                        <p:tav tm="0">
                                          <p:val>
                                            <p:fltVal val="0"/>
                                          </p:val>
                                        </p:tav>
                                        <p:tav tm="100000">
                                          <p:val>
                                            <p:strVal val="#ppt_w"/>
                                          </p:val>
                                        </p:tav>
                                      </p:tavLst>
                                    </p:anim>
                                    <p:anim calcmode="lin" valueType="num">
                                      <p:cBhvr>
                                        <p:cTn id="18" dur="500" fill="hold"/>
                                        <p:tgtEl>
                                          <p:spTgt spid="20483"/>
                                        </p:tgtEl>
                                        <p:attrNameLst>
                                          <p:attrName>ppt_h</p:attrName>
                                        </p:attrNameLst>
                                      </p:cBhvr>
                                      <p:tavLst>
                                        <p:tav tm="0">
                                          <p:val>
                                            <p:fltVal val="0"/>
                                          </p:val>
                                        </p:tav>
                                        <p:tav tm="100000">
                                          <p:val>
                                            <p:strVal val="#ppt_h"/>
                                          </p:val>
                                        </p:tav>
                                      </p:tavLst>
                                    </p:anim>
                                    <p:animEffect transition="in" filter="fade">
                                      <p:cBhvr>
                                        <p:cTn id="19" dur="500"/>
                                        <p:tgtEl>
                                          <p:spTgt spid="20483"/>
                                        </p:tgtEl>
                                      </p:cBhvr>
                                    </p:animEffect>
                                  </p:childTnLst>
                                </p:cTn>
                              </p:par>
                            </p:childTnLst>
                          </p:cTn>
                        </p:par>
                        <p:par>
                          <p:cTn id="20" fill="hold">
                            <p:stCondLst>
                              <p:cond delay="1500"/>
                            </p:stCondLst>
                            <p:childTnLst>
                              <p:par>
                                <p:cTn id="21" presetID="31"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204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idx="1"/>
          </p:nvPr>
        </p:nvPicPr>
        <p:blipFill>
          <a:blip r:embed="rId2"/>
          <a:srcRect l="6563" r="6563"/>
          <a:stretch>
            <a:fillRect/>
          </a:stretch>
        </p:blipFill>
        <p:spPr>
          <a:xfrm rot="60000">
            <a:off x="4899025" y="1206500"/>
            <a:ext cx="2913063" cy="4540250"/>
          </a:xfrm>
          <a:ln w="101600" cap="rnd">
            <a:solidFill>
              <a:srgbClr val="FFFFFF"/>
            </a:solidFill>
          </a:ln>
          <a:effectLst>
            <a:outerShdw blurRad="88900" dir="2700000" algn="tl" rotWithShape="0">
              <a:prstClr val="black">
                <a:alpha val="40000"/>
              </a:prstClr>
            </a:outerShdw>
          </a:effectLst>
        </p:spPr>
      </p:pic>
      <p:sp>
        <p:nvSpPr>
          <p:cNvPr id="21506" name="Объект 5"/>
          <p:cNvSpPr>
            <a:spLocks noGrp="1"/>
          </p:cNvSpPr>
          <p:nvPr>
            <p:ph type="body" sz="half" idx="2"/>
          </p:nvPr>
        </p:nvSpPr>
        <p:spPr>
          <a:xfrm rot="21540000">
            <a:off x="898525" y="1052513"/>
            <a:ext cx="3457575" cy="5113337"/>
          </a:xfrm>
        </p:spPr>
        <p:txBody>
          <a:bodyPr/>
          <a:lstStyle/>
          <a:p>
            <a:pPr indent="457200" algn="just" eaLnBrk="1" hangingPunct="1"/>
            <a:endParaRPr lang="uk-UA" sz="1400" smtClean="0"/>
          </a:p>
          <a:p>
            <a:pPr indent="457200" algn="just" eaLnBrk="1" hangingPunct="1"/>
            <a:endParaRPr lang="uk-UA" sz="1400" smtClean="0"/>
          </a:p>
          <a:p>
            <a:pPr indent="457200" algn="just" eaLnBrk="1" hangingPunct="1"/>
            <a:r>
              <a:rPr lang="uk-UA" sz="1400" smtClean="0"/>
              <a:t>Можна сказати, що для Шевченка  історія, як висловлювався британський історик та філософ першої половини 20 ст. Р. Дж. Коллінґвуд, </a:t>
            </a:r>
            <a:r>
              <a:rPr lang="uk-UA" sz="1400" b="1" i="1" smtClean="0"/>
              <a:t>«подібно до природничої науки, була особливим різновидом думки»</a:t>
            </a:r>
            <a:r>
              <a:rPr lang="uk-UA" sz="1400" smtClean="0"/>
              <a:t> і </a:t>
            </a:r>
            <a:r>
              <a:rPr lang="uk-UA" sz="1400" b="1" i="1" smtClean="0"/>
              <a:t>«призначалася для самопізнання людства»</a:t>
            </a:r>
            <a:r>
              <a:rPr lang="uk-UA" sz="1400" b="1" smtClean="0"/>
              <a:t>.</a:t>
            </a:r>
            <a:r>
              <a:rPr lang="uk-UA" sz="1400" smtClean="0"/>
              <a:t> Адже в Шевченкових текстах історичний мотив часто виникає спонтанно, майже несподівано – дійсно, як продовження чи конкретизація думки, її різновид. </a:t>
            </a:r>
          </a:p>
          <a:p>
            <a:pPr indent="457200" algn="just" eaLnBrk="1" hangingPunct="1"/>
            <a:r>
              <a:rPr lang="uk-UA" sz="1400" smtClean="0"/>
              <a:t>Головна думка, яку поет хотів донести поемою «Єретик», – це ідея об'єднання слов'янських народів, звільнення поневолених націй та усвідомлення самобутності українців. Історичні ж факти постають лише прикладами, аналогіями, художніми засобами.</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506">
                                            <p:txEl>
                                              <p:pRg st="2" end="2"/>
                                            </p:txEl>
                                          </p:spTgt>
                                        </p:tgtEl>
                                        <p:attrNameLst>
                                          <p:attrName>style.visibility</p:attrName>
                                        </p:attrNameLst>
                                      </p:cBhvr>
                                      <p:to>
                                        <p:strVal val="visible"/>
                                      </p:to>
                                    </p:set>
                                    <p:animEffect transition="in" filter="fade">
                                      <p:cBhvr>
                                        <p:cTn id="14" dur="750"/>
                                        <p:tgtEl>
                                          <p:spTgt spid="21506">
                                            <p:txEl>
                                              <p:pRg st="2" end="2"/>
                                            </p:txEl>
                                          </p:spTgt>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21506">
                                            <p:txEl>
                                              <p:pRg st="3" end="3"/>
                                            </p:txEl>
                                          </p:spTgt>
                                        </p:tgtEl>
                                        <p:attrNameLst>
                                          <p:attrName>style.visibility</p:attrName>
                                        </p:attrNameLst>
                                      </p:cBhvr>
                                      <p:to>
                                        <p:strVal val="visible"/>
                                      </p:to>
                                    </p:set>
                                    <p:animEffect transition="in" filter="fade">
                                      <p:cBhvr>
                                        <p:cTn id="18" dur="75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defRPr/>
            </a:pPr>
            <a:r>
              <a:rPr lang="uk-UA" b="1" i="1" smtClean="0">
                <a:solidFill>
                  <a:srgbClr val="40749B"/>
                </a:solidFill>
                <a:effectLst>
                  <a:outerShdw blurRad="38100" dist="38100" dir="2700000" algn="tl">
                    <a:srgbClr val="C0C0C0"/>
                  </a:outerShdw>
                </a:effectLst>
                <a:latin typeface="Arial" charset="0"/>
              </a:rPr>
              <a:t>Висновки</a:t>
            </a:r>
          </a:p>
        </p:txBody>
      </p:sp>
      <p:sp>
        <p:nvSpPr>
          <p:cNvPr id="3" name="Объект 2"/>
          <p:cNvSpPr>
            <a:spLocks noGrp="1"/>
          </p:cNvSpPr>
          <p:nvPr>
            <p:ph idx="1"/>
          </p:nvPr>
        </p:nvSpPr>
        <p:spPr>
          <a:xfrm>
            <a:off x="827088" y="1916113"/>
            <a:ext cx="7489825" cy="4321175"/>
          </a:xfrm>
        </p:spPr>
        <p:txBody>
          <a:bodyPr/>
          <a:lstStyle/>
          <a:p>
            <a:pPr marL="0" indent="457200" algn="just" eaLnBrk="1" hangingPunct="1">
              <a:buFont typeface="Wingdings" pitchFamily="2" charset="2"/>
              <a:buChar char="Ø"/>
            </a:pPr>
            <a:r>
              <a:rPr lang="uk-UA" sz="1400" smtClean="0"/>
              <a:t>Нами було проаналізоване історичне підґрунтя поеми «Єретик» Тараса Григоровича Шевченка та порівняно достовірні факти з подіями, описаними поетом у поемі. </a:t>
            </a:r>
          </a:p>
          <a:p>
            <a:pPr marL="0" indent="457200" algn="just" eaLnBrk="1" hangingPunct="1">
              <a:buFont typeface="Wingdings" pitchFamily="2" charset="2"/>
              <a:buChar char="Ø"/>
            </a:pPr>
            <a:r>
              <a:rPr lang="uk-UA" sz="1400" smtClean="0"/>
              <a:t>Слід відзначити, що у даному творі Шевченко точно та змістовно передав історичні епізоди, пов'язані з життям та діяльністю чеського проповідника Яна Гуса. </a:t>
            </a:r>
          </a:p>
          <a:p>
            <a:pPr marL="0" indent="457200" algn="just" eaLnBrk="1" hangingPunct="1">
              <a:buFont typeface="Wingdings" pitchFamily="2" charset="2"/>
              <a:buChar char="Ø"/>
            </a:pPr>
            <a:r>
              <a:rPr lang="uk-UA" sz="1400" smtClean="0"/>
              <a:t>Ми звернули увагу і на обізнаність Т. Г. Шевченка не тільки в царині історії українського народу, а взагалі – світової історії, які тісно пов'язані між собою та свідчать про цілісність його світогляду в історіософській складовій. </a:t>
            </a:r>
          </a:p>
          <a:p>
            <a:pPr marL="0" indent="457200" algn="just" eaLnBrk="1" hangingPunct="1">
              <a:buFont typeface="Wingdings" pitchFamily="2" charset="2"/>
              <a:buChar char="Ø"/>
            </a:pPr>
            <a:r>
              <a:rPr lang="uk-UA" sz="1400" smtClean="0"/>
              <a:t>Хоча Кобзар звертався до джерел світової історії не так часто, та все ж він написав декілька творів на дану тематику (поеми “У Бога за дверима лежала сокира”, “Царі”, “Неофіти”). Поема «Єретик» не є винятком. Саме у цьому творі Шевченко розповів про один із моментів чеської історії. </a:t>
            </a:r>
          </a:p>
          <a:p>
            <a:pPr marL="0" indent="457200" algn="just" eaLnBrk="1" hangingPunct="1">
              <a:buFont typeface="Wingdings" pitchFamily="2" charset="2"/>
              <a:buChar char="Ø"/>
            </a:pPr>
            <a:r>
              <a:rPr lang="uk-UA" sz="1400" smtClean="0"/>
              <a:t>Саме те, як Шевченко відобразив світову історію у поемі «Єретик», допомогло нам зрозуміти ставлення поета до історії в цілому. Його розуміння історії, передусім як пам'яті, спогадів, джерела думок, скеровує його до потреби її правдивого відображення. А вже з чітко показаних подій минулого Шевченко закликає робити висновки, які допоможуть осмислено будувати майбутнє.</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8" presetClass="emph" presetSubtype="0" fill="hold" grpId="1" nodeType="afterEffect">
                                  <p:stCondLst>
                                    <p:cond delay="0"/>
                                  </p:stCondLst>
                                  <p:iterate type="lt">
                                    <p:tmPct val="4000"/>
                                  </p:iterate>
                                  <p:childTnLst>
                                    <p:set>
                                      <p:cBhvr override="childStyle">
                                        <p:cTn id="12" dur="500" fill="hold"/>
                                        <p:tgtEl>
                                          <p:spTgt spid="2"/>
                                        </p:tgtEl>
                                        <p:attrNameLst>
                                          <p:attrName>style.textDecorationUnderline</p:attrName>
                                        </p:attrNameLst>
                                      </p:cBhvr>
                                      <p:to>
                                        <p:strVal val="true"/>
                                      </p:to>
                                    </p:set>
                                  </p:childTnLst>
                                </p:cTn>
                              </p:par>
                            </p:childTnLst>
                          </p:cTn>
                        </p:par>
                        <p:par>
                          <p:cTn id="13" fill="hold">
                            <p:stCondLst>
                              <p:cond delay="1640"/>
                            </p:stCondLst>
                            <p:childTnLst>
                              <p:par>
                                <p:cTn id="14" presetID="10" presetClass="entr" presetSubtype="0" fill="hold" grpId="0" nodeType="afterEffect">
                                  <p:stCondLst>
                                    <p:cond delay="25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750"/>
                                        <p:tgtEl>
                                          <p:spTgt spid="3">
                                            <p:txEl>
                                              <p:pRg st="0" end="0"/>
                                            </p:txEl>
                                          </p:spTgt>
                                        </p:tgtEl>
                                      </p:cBhvr>
                                    </p:animEffect>
                                  </p:childTnLst>
                                </p:cTn>
                              </p:par>
                            </p:childTnLst>
                          </p:cTn>
                        </p:par>
                        <p:par>
                          <p:cTn id="17" fill="hold">
                            <p:stCondLst>
                              <p:cond delay="2640"/>
                            </p:stCondLst>
                            <p:childTnLst>
                              <p:par>
                                <p:cTn id="18" presetID="10" presetClass="entr" presetSubtype="0" fill="hold" grpId="0" nodeType="afterEffect">
                                  <p:stCondLst>
                                    <p:cond delay="25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750"/>
                                        <p:tgtEl>
                                          <p:spTgt spid="3">
                                            <p:txEl>
                                              <p:pRg st="1" end="1"/>
                                            </p:txEl>
                                          </p:spTgt>
                                        </p:tgtEl>
                                      </p:cBhvr>
                                    </p:animEffect>
                                  </p:childTnLst>
                                </p:cTn>
                              </p:par>
                            </p:childTnLst>
                          </p:cTn>
                        </p:par>
                        <p:par>
                          <p:cTn id="21" fill="hold">
                            <p:stCondLst>
                              <p:cond delay="3640"/>
                            </p:stCondLst>
                            <p:childTnLst>
                              <p:par>
                                <p:cTn id="22" presetID="10" presetClass="entr" presetSubtype="0" fill="hold" grpId="0" nodeType="afterEffect">
                                  <p:stCondLst>
                                    <p:cond delay="3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750"/>
                                        <p:tgtEl>
                                          <p:spTgt spid="3">
                                            <p:txEl>
                                              <p:pRg st="2" end="2"/>
                                            </p:txEl>
                                          </p:spTgt>
                                        </p:tgtEl>
                                      </p:cBhvr>
                                    </p:animEffect>
                                  </p:childTnLst>
                                </p:cTn>
                              </p:par>
                            </p:childTnLst>
                          </p:cTn>
                        </p:par>
                        <p:par>
                          <p:cTn id="25" fill="hold">
                            <p:stCondLst>
                              <p:cond delay="4690"/>
                            </p:stCondLst>
                            <p:childTnLst>
                              <p:par>
                                <p:cTn id="26" presetID="10" presetClass="entr" presetSubtype="0" fill="hold" grpId="0" nodeType="afterEffect">
                                  <p:stCondLst>
                                    <p:cond delay="3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childTnLst>
                                </p:cTn>
                              </p:par>
                            </p:childTnLst>
                          </p:cTn>
                        </p:par>
                        <p:par>
                          <p:cTn id="29" fill="hold">
                            <p:stCondLst>
                              <p:cond delay="5740"/>
                            </p:stCondLst>
                            <p:childTnLst>
                              <p:par>
                                <p:cTn id="30" presetID="10" presetClass="entr" presetSubtype="0" fill="hold" grpId="0" nodeType="afterEffect">
                                  <p:stCondLst>
                                    <p:cond delay="3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rtlCol="0">
            <a:normAutofit/>
          </a:bodyPr>
          <a:lstStyle/>
          <a:p>
            <a:pPr eaLnBrk="1" fontAlgn="auto" hangingPunct="1">
              <a:spcAft>
                <a:spcPts val="0"/>
              </a:spcAft>
              <a:defRPr/>
            </a:pPr>
            <a:r>
              <a:rPr lang="uk-UA" b="1" i="1" dirty="0" smtClean="0">
                <a:solidFill>
                  <a:schemeClr val="bg2">
                    <a:lumMod val="50000"/>
                  </a:schemeClr>
                </a:solidFill>
                <a:effectLst>
                  <a:outerShdw blurRad="38100" dist="38100" dir="2700000" algn="tl">
                    <a:srgbClr val="000000">
                      <a:alpha val="43137"/>
                    </a:srgbClr>
                  </a:outerShdw>
                </a:effectLst>
              </a:rPr>
              <a:t>Мета проекту:</a:t>
            </a:r>
            <a:endParaRPr lang="ru-RU" b="1" i="1" dirty="0">
              <a:solidFill>
                <a:schemeClr val="bg2">
                  <a:lumMod val="50000"/>
                </a:schemeClr>
              </a:solidFill>
              <a:effectLst>
                <a:outerShdw blurRad="38100" dist="38100" dir="2700000" algn="tl">
                  <a:srgbClr val="000000">
                    <a:alpha val="43137"/>
                  </a:srgbClr>
                </a:outerShdw>
              </a:effectLst>
            </a:endParaRPr>
          </a:p>
        </p:txBody>
      </p:sp>
      <p:sp>
        <p:nvSpPr>
          <p:cNvPr id="10" name="Объект 9"/>
          <p:cNvSpPr>
            <a:spLocks noGrp="1"/>
          </p:cNvSpPr>
          <p:nvPr>
            <p:ph idx="1"/>
          </p:nvPr>
        </p:nvSpPr>
        <p:spPr>
          <a:xfrm>
            <a:off x="1258888" y="2349500"/>
            <a:ext cx="6697662" cy="3757613"/>
          </a:xfrm>
        </p:spPr>
        <p:txBody>
          <a:bodyPr/>
          <a:lstStyle/>
          <a:p>
            <a:pPr algn="just" eaLnBrk="1" hangingPunct="1"/>
            <a:r>
              <a:rPr lang="ru-RU" sz="1800" smtClean="0"/>
              <a:t>Дати аналіз історичному підґрунтю поеми Тараса Григоровича Шевченка «Єретик».</a:t>
            </a:r>
          </a:p>
          <a:p>
            <a:pPr algn="just" eaLnBrk="1" hangingPunct="1"/>
            <a:r>
              <a:rPr lang="ru-RU" sz="1800" smtClean="0"/>
              <a:t>Співставити події, описані поетом у поемі, та порівняти їх з історичними фактами, які пов’язані з цими подіями.</a:t>
            </a:r>
          </a:p>
          <a:p>
            <a:pPr algn="just" eaLnBrk="1" hangingPunct="1">
              <a:spcBef>
                <a:spcPct val="0"/>
              </a:spcBef>
            </a:pPr>
            <a:r>
              <a:rPr lang="ru-RU" sz="1800" smtClean="0"/>
              <a:t>Навести власну оцінку точності та змістовності передачі історичних фактів Т. Шевченком і показати в роботі, що прагнув донести поет саме цим </a:t>
            </a:r>
            <a:r>
              <a:rPr lang="uk-UA" sz="1800" smtClean="0"/>
              <a:t>твором</a:t>
            </a:r>
            <a:r>
              <a:rPr lang="ru-RU" sz="1800" smtClean="0"/>
              <a:t> </a:t>
            </a:r>
            <a:r>
              <a:rPr lang="uk-UA" sz="1800" smtClean="0"/>
              <a:t>своїм</a:t>
            </a:r>
            <a:r>
              <a:rPr lang="ru-RU" sz="1800" smtClean="0"/>
              <a:t> </a:t>
            </a:r>
            <a:r>
              <a:rPr lang="uk-UA" sz="1800" smtClean="0"/>
              <a:t>читачам</a:t>
            </a:r>
            <a:r>
              <a:rPr lang="ru-RU" sz="1800" smtClean="0"/>
              <a:t>.</a:t>
            </a:r>
          </a:p>
          <a:p>
            <a:pPr algn="just" eaLnBrk="1" hangingPunct="1">
              <a:spcBef>
                <a:spcPct val="0"/>
              </a:spcBef>
            </a:pPr>
            <a:r>
              <a:rPr lang="uk-UA" sz="1800" smtClean="0"/>
              <a:t>Розкрити Шевченка з нового, малодослідженого  боку – з боку знавця всесвітньої історії.</a:t>
            </a:r>
            <a:endParaRPr lang="ru-RU" sz="1800" smtClean="0"/>
          </a:p>
          <a:p>
            <a:pPr algn="just" eaLnBrk="1" hangingPunct="1">
              <a:spcBef>
                <a:spcPct val="0"/>
              </a:spcBef>
            </a:pPr>
            <a:r>
              <a:rPr lang="uk-UA" sz="1800" smtClean="0"/>
              <a:t>Проаналізувати відображення світової історії у творчій спадщині Тараса Шевченка та конкретизувати його історіософію.</a:t>
            </a:r>
          </a:p>
          <a:p>
            <a:pPr eaLnBrk="1" hangingPunct="1">
              <a:lnSpc>
                <a:spcPct val="80000"/>
              </a:lnSpc>
            </a:pPr>
            <a:endParaRPr lang="ru-RU" sz="17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p:cTn id="20"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p:cTn id="3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 calcmode="lin" valueType="num">
                                      <p:cBhvr>
                                        <p:cTn id="38"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6238" y="549275"/>
            <a:ext cx="4273550" cy="1201738"/>
          </a:xfrm>
        </p:spPr>
        <p:txBody>
          <a:bodyPr rtlCol="0">
            <a:normAutofit/>
          </a:bodyPr>
          <a:lstStyle/>
          <a:p>
            <a:pPr eaLnBrk="1" fontAlgn="auto" hangingPunct="1">
              <a:spcAft>
                <a:spcPts val="0"/>
              </a:spcAft>
              <a:defRPr/>
            </a:pPr>
            <a:r>
              <a:rPr lang="uk-UA" b="1" i="1" dirty="0" smtClean="0">
                <a:solidFill>
                  <a:schemeClr val="bg2">
                    <a:lumMod val="50000"/>
                  </a:schemeClr>
                </a:solidFill>
                <a:effectLst>
                  <a:outerShdw blurRad="38100" dist="38100" dir="2700000" algn="tl">
                    <a:srgbClr val="000000">
                      <a:alpha val="43137"/>
                    </a:srgbClr>
                  </a:outerShdw>
                </a:effectLst>
              </a:rPr>
              <a:t>Вступ</a:t>
            </a:r>
            <a:endParaRPr lang="ru-RU" b="1" i="1" dirty="0">
              <a:solidFill>
                <a:schemeClr val="bg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356100" y="1773238"/>
            <a:ext cx="3960813" cy="4319587"/>
          </a:xfrm>
        </p:spPr>
        <p:txBody>
          <a:bodyPr/>
          <a:lstStyle/>
          <a:p>
            <a:pPr marL="0" indent="457200" algn="just" eaLnBrk="1" hangingPunct="1">
              <a:spcBef>
                <a:spcPct val="0"/>
              </a:spcBef>
              <a:buFont typeface="Brush Script MT" pitchFamily="66" charset="0"/>
              <a:buNone/>
            </a:pPr>
            <a:r>
              <a:rPr lang="uk-UA" sz="1800" smtClean="0"/>
              <a:t>Головною метою даного проекту є дослідження історичного підґрунтя  творчості видатного українського поета та письменника Т. Г. Шевченка на основі поеми “Єретик”. Ми прагнули не лише порівняти описані поетом події з історичними фактами, але й розкрити Шевченка як знавця всесвітньої історії, довести його зацікавленість у цьому предметі на прикладі поеми «Єретик», яка, на нашу думку, відмінно підходить для висвітлення цих питань. </a:t>
            </a:r>
            <a:endParaRPr lang="ru-RU" sz="1800" smtClean="0"/>
          </a:p>
        </p:txBody>
      </p:sp>
      <p:pic>
        <p:nvPicPr>
          <p:cNvPr id="15371" name="Picture 11" descr="124"/>
          <p:cNvPicPr>
            <a:picLocks noChangeAspect="1" noChangeArrowheads="1"/>
          </p:cNvPicPr>
          <p:nvPr/>
        </p:nvPicPr>
        <p:blipFill>
          <a:blip r:embed="rId2"/>
          <a:srcRect/>
          <a:stretch>
            <a:fillRect/>
          </a:stretch>
        </p:blipFill>
        <p:spPr bwMode="auto">
          <a:xfrm>
            <a:off x="827088" y="908050"/>
            <a:ext cx="3430587" cy="4248150"/>
          </a:xfrm>
          <a:prstGeom prst="rect">
            <a:avLst/>
          </a:prstGeom>
          <a:noFill/>
          <a:ln w="9525">
            <a:noFill/>
            <a:miter lim="800000"/>
            <a:headEnd/>
            <a:tailEnd/>
          </a:ln>
        </p:spPr>
      </p:pic>
      <p:pic>
        <p:nvPicPr>
          <p:cNvPr id="15369" name="Picture 9" descr="501951219"/>
          <p:cNvPicPr>
            <a:picLocks noChangeAspect="1" noChangeArrowheads="1"/>
          </p:cNvPicPr>
          <p:nvPr/>
        </p:nvPicPr>
        <p:blipFill>
          <a:blip r:embed="rId3"/>
          <a:srcRect/>
          <a:stretch>
            <a:fillRect/>
          </a:stretch>
        </p:blipFill>
        <p:spPr bwMode="auto">
          <a:xfrm>
            <a:off x="2498725" y="3500438"/>
            <a:ext cx="1758950" cy="2663825"/>
          </a:xfrm>
          <a:prstGeom prst="rect">
            <a:avLst/>
          </a:prstGeom>
          <a:noFill/>
          <a:ln w="9525">
            <a:noFill/>
            <a:miter lim="800000"/>
            <a:headEnd/>
            <a:tailEnd/>
          </a:ln>
        </p:spPr>
      </p:pic>
      <p:sp>
        <p:nvSpPr>
          <p:cNvPr id="6" name="Прямоугольник 5"/>
          <p:cNvSpPr>
            <a:spLocks noChangeArrowheads="1"/>
          </p:cNvSpPr>
          <p:nvPr/>
        </p:nvSpPr>
        <p:spPr bwMode="auto">
          <a:xfrm>
            <a:off x="857250" y="5143500"/>
            <a:ext cx="3357563" cy="400050"/>
          </a:xfrm>
          <a:prstGeom prst="rect">
            <a:avLst/>
          </a:prstGeom>
          <a:noFill/>
          <a:ln w="9525">
            <a:noFill/>
            <a:miter lim="800000"/>
            <a:headEnd/>
            <a:tailEnd/>
          </a:ln>
        </p:spPr>
        <p:txBody>
          <a:bodyPr>
            <a:spAutoFit/>
          </a:bodyPr>
          <a:lstStyle/>
          <a:p>
            <a:r>
              <a:rPr lang="uk-UA" sz="1000" i="1"/>
              <a:t>Автопортрет </a:t>
            </a:r>
          </a:p>
          <a:p>
            <a:r>
              <a:rPr lang="uk-UA" sz="1000" i="1"/>
              <a:t>(Шевченко, серпень 1845)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fade">
                                      <p:cBhvr>
                                        <p:cTn id="7" dur="500"/>
                                        <p:tgtEl>
                                          <p:spTgt spid="15371"/>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3000"/>
                            </p:stCondLst>
                            <p:childTnLst>
                              <p:par>
                                <p:cTn id="25" presetID="42" presetClass="entr" presetSubtype="0" fill="hold" nodeType="afterEffect">
                                  <p:stCondLst>
                                    <p:cond delay="3000"/>
                                  </p:stCondLst>
                                  <p:childTnLst>
                                    <p:set>
                                      <p:cBhvr>
                                        <p:cTn id="26" dur="1" fill="hold">
                                          <p:stCondLst>
                                            <p:cond delay="0"/>
                                          </p:stCondLst>
                                        </p:cTn>
                                        <p:tgtEl>
                                          <p:spTgt spid="15369"/>
                                        </p:tgtEl>
                                        <p:attrNameLst>
                                          <p:attrName>style.visibility</p:attrName>
                                        </p:attrNameLst>
                                      </p:cBhvr>
                                      <p:to>
                                        <p:strVal val="visible"/>
                                      </p:to>
                                    </p:set>
                                    <p:animEffect transition="in" filter="fade">
                                      <p:cBhvr>
                                        <p:cTn id="27" dur="1000"/>
                                        <p:tgtEl>
                                          <p:spTgt spid="15369"/>
                                        </p:tgtEl>
                                      </p:cBhvr>
                                    </p:animEffect>
                                    <p:anim calcmode="lin" valueType="num">
                                      <p:cBhvr>
                                        <p:cTn id="28" dur="1000" fill="hold"/>
                                        <p:tgtEl>
                                          <p:spTgt spid="15369"/>
                                        </p:tgtEl>
                                        <p:attrNameLst>
                                          <p:attrName>ppt_x</p:attrName>
                                        </p:attrNameLst>
                                      </p:cBhvr>
                                      <p:tavLst>
                                        <p:tav tm="0">
                                          <p:val>
                                            <p:strVal val="#ppt_x"/>
                                          </p:val>
                                        </p:tav>
                                        <p:tav tm="100000">
                                          <p:val>
                                            <p:strVal val="#ppt_x"/>
                                          </p:val>
                                        </p:tav>
                                      </p:tavLst>
                                    </p:anim>
                                    <p:anim calcmode="lin" valueType="num">
                                      <p:cBhvr>
                                        <p:cTn id="29"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540000">
            <a:off x="755650" y="935038"/>
            <a:ext cx="3602038" cy="695325"/>
          </a:xfrm>
        </p:spPr>
        <p:txBody>
          <a:bodyPr rtlCol="0">
            <a:noAutofit/>
          </a:bodyPr>
          <a:lstStyle/>
          <a:p>
            <a:pPr eaLnBrk="1" fontAlgn="auto" hangingPunct="1">
              <a:spcAft>
                <a:spcPts val="0"/>
              </a:spcAft>
              <a:defRPr/>
            </a:pPr>
            <a:r>
              <a:rPr lang="uk-UA" sz="2000" b="1" i="1" dirty="0" smtClean="0">
                <a:solidFill>
                  <a:schemeClr val="bg2">
                    <a:lumMod val="50000"/>
                  </a:schemeClr>
                </a:solidFill>
              </a:rPr>
              <a:t>Історія написання та присвята поеми</a:t>
            </a:r>
            <a:endParaRPr lang="ru-RU" sz="2000" b="1" i="1" dirty="0">
              <a:solidFill>
                <a:schemeClr val="bg2">
                  <a:lumMod val="50000"/>
                </a:schemeClr>
              </a:solidFill>
            </a:endParaRPr>
          </a:p>
        </p:txBody>
      </p:sp>
      <p:pic>
        <p:nvPicPr>
          <p:cNvPr id="7" name="Рисунок 6"/>
          <p:cNvPicPr>
            <a:picLocks noGrp="1" noChangeAspect="1"/>
          </p:cNvPicPr>
          <p:nvPr>
            <p:ph type="pic" idx="1"/>
          </p:nvPr>
        </p:nvPicPr>
        <p:blipFill>
          <a:blip r:embed="rId2"/>
          <a:srcRect l="10982" r="10982"/>
          <a:stretch>
            <a:fillRect/>
          </a:stretch>
        </p:blipFill>
        <p:spPr>
          <a:xfrm rot="60000">
            <a:off x="4899025" y="1220788"/>
            <a:ext cx="2913063" cy="4540250"/>
          </a:xfrm>
          <a:ln w="101600" cap="rnd">
            <a:solidFill>
              <a:srgbClr val="FFFFFF"/>
            </a:solidFill>
          </a:ln>
          <a:effectLst>
            <a:outerShdw blurRad="88900" dir="2700000" algn="tl" rotWithShape="0">
              <a:prstClr val="black">
                <a:alpha val="40000"/>
              </a:prstClr>
            </a:outerShdw>
          </a:effectLst>
        </p:spPr>
      </p:pic>
      <p:sp>
        <p:nvSpPr>
          <p:cNvPr id="3" name="Объект 2"/>
          <p:cNvSpPr>
            <a:spLocks noGrp="1"/>
          </p:cNvSpPr>
          <p:nvPr>
            <p:ph type="body" sz="half" idx="2"/>
          </p:nvPr>
        </p:nvSpPr>
        <p:spPr>
          <a:xfrm rot="21540000">
            <a:off x="755650" y="1628775"/>
            <a:ext cx="3673475" cy="4570413"/>
          </a:xfrm>
        </p:spPr>
        <p:txBody>
          <a:bodyPr/>
          <a:lstStyle/>
          <a:p>
            <a:pPr indent="457200" algn="just" eaLnBrk="1" hangingPunct="1">
              <a:lnSpc>
                <a:spcPct val="80000"/>
              </a:lnSpc>
              <a:spcBef>
                <a:spcPct val="0"/>
              </a:spcBef>
            </a:pPr>
            <a:endParaRPr lang="ru-RU" sz="1400" smtClean="0"/>
          </a:p>
          <a:p>
            <a:pPr indent="457200" algn="just" eaLnBrk="1" hangingPunct="1">
              <a:lnSpc>
                <a:spcPct val="80000"/>
              </a:lnSpc>
              <a:spcBef>
                <a:spcPct val="0"/>
              </a:spcBef>
            </a:pPr>
            <a:r>
              <a:rPr lang="ru-RU" sz="1400" smtClean="0"/>
              <a:t>Задум поеми виник наприкінці березня 1845 р. у Москві. Шевченко довідався про національно-визвольний рух чехів, словаків, про наукову діяльність П.-Й. Шафарика, якому й присвятив поему. </a:t>
            </a:r>
          </a:p>
          <a:p>
            <a:pPr indent="457200" algn="just" eaLnBrk="1" hangingPunct="1">
              <a:lnSpc>
                <a:spcPct val="80000"/>
              </a:lnSpc>
              <a:spcBef>
                <a:spcPct val="0"/>
              </a:spcBef>
            </a:pPr>
            <a:r>
              <a:rPr lang="ru-RU" sz="1400" smtClean="0"/>
              <a:t>Т. Г. Шевченко завжди переймався долею поневолених народів, особливо </a:t>
            </a:r>
            <a:r>
              <a:rPr lang="uk-UA" sz="1400" smtClean="0"/>
              <a:t>слов'янських.  А Шафарик також підтримував ідею дружби між слов'янськими народами: </a:t>
            </a:r>
          </a:p>
          <a:p>
            <a:pPr indent="457200" algn="just" eaLnBrk="1" hangingPunct="1">
              <a:lnSpc>
                <a:spcPct val="80000"/>
              </a:lnSpc>
              <a:spcBef>
                <a:spcPct val="0"/>
              </a:spcBef>
            </a:pPr>
            <a:endParaRPr lang="uk-UA" sz="1400" smtClean="0"/>
          </a:p>
          <a:p>
            <a:pPr indent="457200" eaLnBrk="1" hangingPunct="1">
              <a:lnSpc>
                <a:spcPct val="80000"/>
              </a:lnSpc>
              <a:spcBef>
                <a:spcPct val="0"/>
              </a:spcBef>
            </a:pPr>
            <a:r>
              <a:rPr lang="uk-UA" sz="1400" b="1" i="1" smtClean="0"/>
              <a:t>«</a:t>
            </a:r>
            <a:r>
              <a:rPr lang="ru-RU" sz="1400" b="1" i="1" smtClean="0"/>
              <a:t>Слава тобі, Шафарику,</a:t>
            </a:r>
          </a:p>
          <a:p>
            <a:pPr indent="457200" eaLnBrk="1" hangingPunct="1">
              <a:lnSpc>
                <a:spcPct val="80000"/>
              </a:lnSpc>
              <a:spcBef>
                <a:spcPct val="0"/>
              </a:spcBef>
            </a:pPr>
            <a:r>
              <a:rPr lang="ru-RU" sz="1400" b="1" i="1" smtClean="0"/>
              <a:t>Вовіки і віки!</a:t>
            </a:r>
          </a:p>
          <a:p>
            <a:pPr indent="457200" eaLnBrk="1" hangingPunct="1">
              <a:lnSpc>
                <a:spcPct val="80000"/>
              </a:lnSpc>
              <a:spcBef>
                <a:spcPct val="0"/>
              </a:spcBef>
            </a:pPr>
            <a:r>
              <a:rPr lang="ru-RU" sz="1400" b="1" i="1" smtClean="0"/>
              <a:t>Що звів єси в одно море</a:t>
            </a:r>
          </a:p>
          <a:p>
            <a:pPr indent="457200" eaLnBrk="1" hangingPunct="1">
              <a:lnSpc>
                <a:spcPct val="80000"/>
              </a:lnSpc>
              <a:spcBef>
                <a:spcPct val="0"/>
              </a:spcBef>
            </a:pPr>
            <a:r>
              <a:rPr lang="ru-RU" sz="1400" b="1" i="1" smtClean="0"/>
              <a:t>Слав’янськії ріки!» </a:t>
            </a:r>
          </a:p>
          <a:p>
            <a:pPr indent="457200" eaLnBrk="1" hangingPunct="1">
              <a:lnSpc>
                <a:spcPct val="80000"/>
              </a:lnSpc>
              <a:spcBef>
                <a:spcPct val="0"/>
              </a:spcBef>
            </a:pPr>
            <a:r>
              <a:rPr lang="ru-RU" sz="1400" smtClean="0"/>
              <a:t>                        </a:t>
            </a:r>
            <a:r>
              <a:rPr lang="ru-RU" sz="1400" i="1" smtClean="0"/>
              <a:t>«Єретик»</a:t>
            </a:r>
          </a:p>
          <a:p>
            <a:pPr indent="457200" algn="just" eaLnBrk="1" hangingPunct="1">
              <a:lnSpc>
                <a:spcPct val="80000"/>
              </a:lnSpc>
              <a:spcBef>
                <a:spcPct val="0"/>
              </a:spcBef>
            </a:pPr>
            <a:endParaRPr lang="ru-RU" sz="1400" i="1" smtClean="0"/>
          </a:p>
          <a:p>
            <a:pPr indent="457200" algn="just" eaLnBrk="1" hangingPunct="1">
              <a:lnSpc>
                <a:spcPct val="80000"/>
              </a:lnSpc>
              <a:spcBef>
                <a:spcPct val="0"/>
              </a:spcBef>
            </a:pPr>
            <a:r>
              <a:rPr lang="ru-RU" sz="1400" smtClean="0"/>
              <a:t>Є згадки, що, читаючи неповний текст поеми «Єретик», пересланий йому Шевченком у Прагу, Шафарик плакав «вдячними сльозами». </a:t>
            </a:r>
          </a:p>
          <a:p>
            <a:pPr indent="457200" algn="just" eaLnBrk="1" hangingPunct="1">
              <a:lnSpc>
                <a:spcPct val="80000"/>
              </a:lnSpc>
              <a:spcBef>
                <a:spcPct val="0"/>
              </a:spcBef>
            </a:pPr>
            <a:endParaRPr lang="ru-RU" sz="1300" smtClean="0"/>
          </a:p>
        </p:txBody>
      </p:sp>
      <p:sp>
        <p:nvSpPr>
          <p:cNvPr id="4" name="Прямоугольник 3"/>
          <p:cNvSpPr/>
          <p:nvPr/>
        </p:nvSpPr>
        <p:spPr>
          <a:xfrm>
            <a:off x="4787900" y="5795963"/>
            <a:ext cx="3097213" cy="400050"/>
          </a:xfrm>
          <a:prstGeom prst="rect">
            <a:avLst/>
          </a:prstGeom>
        </p:spPr>
        <p:txBody>
          <a:bodyPr>
            <a:spAutoFit/>
          </a:bodyPr>
          <a:lstStyle/>
          <a:p>
            <a:pPr algn="ctr" fontAlgn="auto">
              <a:spcBef>
                <a:spcPts val="0"/>
              </a:spcBef>
              <a:spcAft>
                <a:spcPts val="0"/>
              </a:spcAft>
              <a:defRPr/>
            </a:pPr>
            <a:r>
              <a:rPr lang="ru-RU" sz="1000" i="1" dirty="0">
                <a:solidFill>
                  <a:schemeClr val="bg2">
                    <a:lumMod val="50000"/>
                  </a:schemeClr>
                </a:solidFill>
                <a:latin typeface="+mn-lt"/>
              </a:rPr>
              <a:t>Шафарик Павел Йозеф</a:t>
            </a:r>
          </a:p>
          <a:p>
            <a:pPr algn="ctr" fontAlgn="auto">
              <a:spcBef>
                <a:spcPts val="0"/>
              </a:spcBef>
              <a:spcAft>
                <a:spcPts val="0"/>
              </a:spcAft>
              <a:defRPr/>
            </a:pPr>
            <a:r>
              <a:rPr lang="ru-RU" sz="1000" i="1" dirty="0">
                <a:solidFill>
                  <a:schemeClr val="bg2">
                    <a:lumMod val="50000"/>
                  </a:schemeClr>
                </a:solidFill>
                <a:latin typeface="+mn-lt"/>
              </a:rPr>
              <a:t> (1795 – 1861) </a:t>
            </a:r>
            <a:endParaRPr lang="uk-UA" sz="1000" i="1" dirty="0">
              <a:solidFill>
                <a:schemeClr val="bg2">
                  <a:lumMod val="50000"/>
                </a:schemeClr>
              </a:solidFill>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10" presetClass="entr" presetSubtype="0" fill="hold" grpId="0" nodeType="afterEffect">
                                  <p:stCondLst>
                                    <p:cond delay="25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375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4250"/>
                            </p:stCondLst>
                            <p:childTnLst>
                              <p:par>
                                <p:cTn id="39" presetID="10" presetClass="entr" presetSubtype="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4750"/>
                            </p:stCondLst>
                            <p:childTnLst>
                              <p:par>
                                <p:cTn id="43" presetID="10" presetClass="entr" presetSubtype="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250"/>
                            </p:stCondLst>
                            <p:childTnLst>
                              <p:par>
                                <p:cTn id="47" presetID="10"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par>
                          <p:cTn id="50" fill="hold">
                            <p:stCondLst>
                              <p:cond delay="5750"/>
                            </p:stCondLst>
                            <p:childTnLst>
                              <p:par>
                                <p:cTn id="51" presetID="10" presetClass="entr" presetSubtype="0"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55650" y="587375"/>
            <a:ext cx="7656513" cy="1201738"/>
          </a:xfrm>
        </p:spPr>
        <p:txBody>
          <a:bodyPr rtlCol="0">
            <a:normAutofit/>
          </a:bodyPr>
          <a:lstStyle/>
          <a:p>
            <a:pPr eaLnBrk="1" fontAlgn="auto" hangingPunct="1">
              <a:spcAft>
                <a:spcPts val="0"/>
              </a:spcAft>
              <a:defRPr/>
            </a:pPr>
            <a:r>
              <a:rPr lang="ru-RU" sz="2800" b="1" i="1" dirty="0">
                <a:solidFill>
                  <a:schemeClr val="bg2">
                    <a:lumMod val="50000"/>
                  </a:schemeClr>
                </a:solidFill>
                <a:effectLst>
                  <a:outerShdw blurRad="38100" dist="38100" dir="2700000" algn="tl">
                    <a:srgbClr val="000000">
                      <a:alpha val="43137"/>
                    </a:srgbClr>
                  </a:outerShdw>
                </a:effectLst>
                <a:latin typeface="+mn-lt"/>
              </a:rPr>
              <a:t>Що спонукало Шевченка до написання поеми “Єретик”?</a:t>
            </a:r>
            <a:endParaRPr lang="uk-UA" sz="2800" b="1" i="1" dirty="0">
              <a:solidFill>
                <a:schemeClr val="bg2">
                  <a:lumMod val="50000"/>
                </a:schemeClr>
              </a:solidFill>
              <a:effectLst>
                <a:outerShdw blurRad="38100" dist="38100" dir="2700000" algn="tl">
                  <a:srgbClr val="000000">
                    <a:alpha val="43137"/>
                  </a:srgbClr>
                </a:outerShdw>
              </a:effectLst>
              <a:latin typeface="+mn-lt"/>
            </a:endParaRPr>
          </a:p>
        </p:txBody>
      </p:sp>
      <p:sp>
        <p:nvSpPr>
          <p:cNvPr id="6" name="Объект 5"/>
          <p:cNvSpPr>
            <a:spLocks noGrp="1"/>
          </p:cNvSpPr>
          <p:nvPr>
            <p:ph idx="1"/>
          </p:nvPr>
        </p:nvSpPr>
        <p:spPr>
          <a:xfrm>
            <a:off x="4500563" y="2133600"/>
            <a:ext cx="3671887" cy="3816350"/>
          </a:xfrm>
        </p:spPr>
        <p:txBody>
          <a:bodyPr/>
          <a:lstStyle/>
          <a:p>
            <a:pPr marL="0" indent="457200" algn="just" eaLnBrk="1" hangingPunct="1">
              <a:lnSpc>
                <a:spcPct val="90000"/>
              </a:lnSpc>
              <a:spcBef>
                <a:spcPts val="25"/>
              </a:spcBef>
              <a:buFont typeface="Brush Script MT" pitchFamily="66" charset="0"/>
              <a:buNone/>
            </a:pPr>
            <a:r>
              <a:rPr lang="ru-RU" sz="1400" smtClean="0">
                <a:cs typeface="Arial" charset="0"/>
              </a:rPr>
              <a:t>Бунтівник по натурі, Тарас Григорович Шевченко цікавився постатями таких же бунтівників, людей, які, зневаживши власний комфорт і безпеку, виступали проти системи. Саме цим, як нам здається, і привабила поета постать Яна Гуса. Поема «Єретик» стала сміливим викликом католицькому духівництву, за що Шевченків «Кобзар» було привселюдно спалено на вогнищі в Римі. Ватикан навіть видавав так званий «Папський Індекс». Це перелік книг та авторів, читати які католикам заборонялося. Свого часу там побували твори Міколая Коперника, Ґалілео Ґалілея, Джордано Бруно, Вольтера, Декарта, Руссо, Рабле, Даніеля Дефо. До «Індексу» потрапили й твори Шевченка.</a:t>
            </a:r>
          </a:p>
          <a:p>
            <a:pPr marL="0" indent="457200" eaLnBrk="1" hangingPunct="1">
              <a:lnSpc>
                <a:spcPct val="90000"/>
              </a:lnSpc>
            </a:pPr>
            <a:endParaRPr lang="uk-UA" smtClean="0"/>
          </a:p>
        </p:txBody>
      </p:sp>
      <p:pic>
        <p:nvPicPr>
          <p:cNvPr id="3075" name="Picture 3"/>
          <p:cNvPicPr>
            <a:picLocks noChangeAspect="1" noChangeArrowheads="1"/>
          </p:cNvPicPr>
          <p:nvPr/>
        </p:nvPicPr>
        <p:blipFill>
          <a:blip r:embed="rId2">
            <a:extLst>
              <a:ext uri="{28A0092B-C50C-407E-A947-70E740481C1C}"/>
            </a:extLst>
          </a:blip>
          <a:srcRect/>
          <a:stretch>
            <a:fillRect/>
          </a:stretch>
        </p:blipFill>
        <p:spPr bwMode="auto">
          <a:xfrm>
            <a:off x="971600" y="1700807"/>
            <a:ext cx="3370848" cy="4408363"/>
          </a:xfrm>
          <a:prstGeom prst="rect">
            <a:avLst/>
          </a:prstGeom>
          <a:ln>
            <a:noFill/>
          </a:ln>
          <a:effectLst>
            <a:softEdge rad="112500"/>
          </a:effectLst>
          <a:extLst>
            <a:ext uri="{909E8E84-426E-40DD-AFC4-6F175D3DCCD1}"/>
            <a:ext uri="{91240B29-F687-4F45-9708-019B960494DF}"/>
          </a:extLst>
        </p:spPr>
      </p:pic>
      <p:sp>
        <p:nvSpPr>
          <p:cNvPr id="7" name="Прямоугольник 6"/>
          <p:cNvSpPr>
            <a:spLocks noChangeArrowheads="1"/>
          </p:cNvSpPr>
          <p:nvPr/>
        </p:nvSpPr>
        <p:spPr bwMode="auto">
          <a:xfrm>
            <a:off x="1571625" y="6000750"/>
            <a:ext cx="2132013" cy="244475"/>
          </a:xfrm>
          <a:prstGeom prst="rect">
            <a:avLst/>
          </a:prstGeom>
          <a:noFill/>
          <a:ln w="9525">
            <a:noFill/>
            <a:miter lim="800000"/>
            <a:headEnd/>
            <a:tailEnd/>
          </a:ln>
        </p:spPr>
        <p:txBody>
          <a:bodyPr wrap="none">
            <a:spAutoFit/>
          </a:bodyPr>
          <a:lstStyle/>
          <a:p>
            <a:r>
              <a:rPr lang="uk-UA" sz="1000" i="1">
                <a:solidFill>
                  <a:schemeClr val="tx2"/>
                </a:solidFill>
              </a:rPr>
              <a:t>Автопортрет (Шевченко, 1847)</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6" presetClass="entr" presetSubtype="16"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circle(in)">
                                      <p:cBhvr>
                                        <p:cTn id="19" dur="1250"/>
                                        <p:tgtEl>
                                          <p:spTgt spid="3075"/>
                                        </p:tgtEl>
                                      </p:cBhvr>
                                    </p:animEffect>
                                  </p:childTnLst>
                                </p:cTn>
                              </p:par>
                            </p:childTnLst>
                          </p:cTn>
                        </p:par>
                        <p:par>
                          <p:cTn id="20" fill="hold">
                            <p:stCondLst>
                              <p:cond delay="3000"/>
                            </p:stCondLst>
                            <p:childTnLst>
                              <p:par>
                                <p:cTn id="21" presetID="2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rcRect/>
          <a:stretch>
            <a:fillRect/>
          </a:stretch>
        </p:blipFill>
        <p:spPr bwMode="auto">
          <a:xfrm>
            <a:off x="0" y="908050"/>
            <a:ext cx="9144000" cy="6334125"/>
          </a:xfrm>
          <a:prstGeom prst="rect">
            <a:avLst/>
          </a:prstGeom>
          <a:noFill/>
          <a:ln w="9525">
            <a:noFill/>
            <a:miter lim="800000"/>
            <a:headEnd/>
            <a:tailEnd/>
          </a:ln>
        </p:spPr>
      </p:pic>
      <p:sp>
        <p:nvSpPr>
          <p:cNvPr id="17409" name="Заголовок 3"/>
          <p:cNvSpPr>
            <a:spLocks noGrp="1"/>
          </p:cNvSpPr>
          <p:nvPr>
            <p:ph type="title"/>
          </p:nvPr>
        </p:nvSpPr>
        <p:spPr>
          <a:xfrm>
            <a:off x="1089025" y="19050"/>
            <a:ext cx="6965950" cy="1201738"/>
          </a:xfrm>
        </p:spPr>
        <p:txBody>
          <a:bodyPr/>
          <a:lstStyle/>
          <a:p>
            <a:pPr eaLnBrk="1" fontAlgn="auto" hangingPunct="1">
              <a:spcAft>
                <a:spcPts val="0"/>
              </a:spcAft>
              <a:defRPr/>
            </a:pPr>
            <a:r>
              <a:rPr lang="en-US" sz="3600" b="1" i="1" cap="none" dirty="0" smtClean="0">
                <a:solidFill>
                  <a:schemeClr val="accent6">
                    <a:lumMod val="75000"/>
                  </a:schemeClr>
                </a:solidFill>
                <a:effectLst>
                  <a:outerShdw blurRad="38100" dist="38100" dir="2700000" algn="tl">
                    <a:srgbClr val="000000">
                      <a:alpha val="43137"/>
                    </a:srgbClr>
                  </a:outerShdw>
                </a:effectLst>
                <a:latin typeface="Constantia" panose="02030602050306030303" pitchFamily="18" charset="0"/>
                <a:cs typeface="Arial" panose="020B0604020202020204" pitchFamily="34" charset="0"/>
              </a:rPr>
              <a:t> </a:t>
            </a:r>
            <a:r>
              <a:rPr lang="uk-UA" sz="3600" b="1" i="1" cap="none" dirty="0" smtClean="0">
                <a:solidFill>
                  <a:schemeClr val="accent6">
                    <a:lumMod val="75000"/>
                  </a:schemeClr>
                </a:solidFill>
                <a:effectLst>
                  <a:outerShdw blurRad="38100" dist="38100" dir="2700000" algn="tl">
                    <a:srgbClr val="000000">
                      <a:alpha val="43137"/>
                    </a:srgbClr>
                  </a:outerShdw>
                </a:effectLst>
                <a:latin typeface="Constantia" panose="02030602050306030303" pitchFamily="18" charset="0"/>
                <a:cs typeface="Arial" panose="020B0604020202020204" pitchFamily="34" charset="0"/>
              </a:rPr>
              <a:t>Історичне підґрунтя</a:t>
            </a:r>
            <a:endParaRPr lang="ru-RU" sz="3600" b="1" i="1" cap="none" dirty="0" smtClean="0">
              <a:solidFill>
                <a:schemeClr val="accent6">
                  <a:lumMod val="75000"/>
                </a:schemeClr>
              </a:solidFill>
              <a:effectLst>
                <a:outerShdw blurRad="38100" dist="38100" dir="2700000" algn="tl">
                  <a:srgbClr val="000000">
                    <a:alpha val="43137"/>
                  </a:srgbClr>
                </a:outerShdw>
              </a:effectLst>
              <a:latin typeface="Constantia" panose="02030602050306030303" pitchFamily="18" charset="0"/>
              <a:cs typeface="Arial" panose="020B0604020202020204" pitchFamily="34" charset="0"/>
            </a:endParaRPr>
          </a:p>
        </p:txBody>
      </p:sp>
      <p:sp>
        <p:nvSpPr>
          <p:cNvPr id="17410" name="Текст 4"/>
          <p:cNvSpPr>
            <a:spLocks noGrp="1"/>
          </p:cNvSpPr>
          <p:nvPr>
            <p:ph type="body" idx="1"/>
          </p:nvPr>
        </p:nvSpPr>
        <p:spPr>
          <a:xfrm>
            <a:off x="827088" y="1709738"/>
            <a:ext cx="3313112" cy="350837"/>
          </a:xfrm>
        </p:spPr>
        <p:txBody>
          <a:bodyPr rtlCol="0"/>
          <a:lstStyle/>
          <a:p>
            <a:pPr eaLnBrk="1" fontAlgn="auto" hangingPunct="1">
              <a:spcAft>
                <a:spcPts val="0"/>
              </a:spcAft>
              <a:buFont typeface="Arial" pitchFamily="34" charset="0"/>
              <a:buNone/>
              <a:defRPr/>
            </a:pPr>
            <a:r>
              <a:rPr lang="uk-UA" dirty="0" smtClean="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Події, описані поетом</a:t>
            </a:r>
            <a:endParaRPr lang="ru-RU" dirty="0" smtClean="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Объект 6"/>
          <p:cNvSpPr>
            <a:spLocks noGrp="1"/>
          </p:cNvSpPr>
          <p:nvPr>
            <p:ph sz="half" idx="2"/>
          </p:nvPr>
        </p:nvSpPr>
        <p:spPr>
          <a:xfrm>
            <a:off x="827088" y="2133600"/>
            <a:ext cx="3313112" cy="3687763"/>
          </a:xfrm>
        </p:spPr>
        <p:txBody>
          <a:bodyPr/>
          <a:lstStyle/>
          <a:p>
            <a:pPr marL="0" indent="457200" algn="just" eaLnBrk="1" hangingPunct="1">
              <a:lnSpc>
                <a:spcPct val="80000"/>
              </a:lnSpc>
              <a:buFont typeface="Brush Script MT" pitchFamily="66" charset="0"/>
              <a:buNone/>
            </a:pPr>
            <a:r>
              <a:rPr lang="ru-RU" sz="1300" b="1" smtClean="0">
                <a:latin typeface="Arial" charset="0"/>
                <a:cs typeface="Arial" charset="0"/>
              </a:rPr>
              <a:t>Поема оповідає про останні години життя чеського релігійного діяча Яна (Івана) Гуса, про його боротьбу з католицьким духовенством в Чехії. Він один із небагатьох, хто не побоявся сказати правду про лицемірство всього духовенства загалом, про продаж булл, індульгенцій, про «куплені» церковні посади й несправедливу канонізацію. Католицькі священики оголошують Яна Гуса єретиком та вирішують провести Інквізиційний суд під час Констанцького собору, а на його аутодафе Гусу виносять смертний вирок — через спалення. Гус покірно приймає свою кару, просячи Господа простити людям, які «не розуміють, що роблять».</a:t>
            </a:r>
          </a:p>
        </p:txBody>
      </p:sp>
      <p:sp>
        <p:nvSpPr>
          <p:cNvPr id="17411" name="Текст 5"/>
          <p:cNvSpPr>
            <a:spLocks noGrp="1"/>
          </p:cNvSpPr>
          <p:nvPr>
            <p:ph type="body" sz="quarter" idx="3"/>
          </p:nvPr>
        </p:nvSpPr>
        <p:spPr>
          <a:xfrm>
            <a:off x="5003800" y="1709738"/>
            <a:ext cx="3313113" cy="350837"/>
          </a:xfrm>
        </p:spPr>
        <p:txBody>
          <a:bodyPr rtlCol="0"/>
          <a:lstStyle/>
          <a:p>
            <a:pPr eaLnBrk="1" fontAlgn="auto" hangingPunct="1">
              <a:spcAft>
                <a:spcPts val="0"/>
              </a:spcAft>
              <a:buFont typeface="Arial" pitchFamily="34" charset="0"/>
              <a:buNone/>
              <a:defRPr/>
            </a:pPr>
            <a:r>
              <a:rPr lang="uk-UA" dirty="0" smtClean="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Історичні події</a:t>
            </a:r>
            <a:endParaRPr lang="ru-RU" dirty="0" smtClean="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413" name="Объект 7"/>
          <p:cNvSpPr>
            <a:spLocks noGrp="1"/>
          </p:cNvSpPr>
          <p:nvPr>
            <p:ph sz="quarter" idx="4"/>
          </p:nvPr>
        </p:nvSpPr>
        <p:spPr>
          <a:xfrm>
            <a:off x="5003800" y="2133600"/>
            <a:ext cx="3313113" cy="3687763"/>
          </a:xfrm>
        </p:spPr>
        <p:txBody>
          <a:bodyPr/>
          <a:lstStyle/>
          <a:p>
            <a:pPr marL="0" indent="457200" algn="just" eaLnBrk="1" hangingPunct="1">
              <a:lnSpc>
                <a:spcPct val="80000"/>
              </a:lnSpc>
              <a:spcBef>
                <a:spcPts val="313"/>
              </a:spcBef>
              <a:buFont typeface="Brush Script MT" pitchFamily="66" charset="0"/>
              <a:buNone/>
            </a:pPr>
            <a:r>
              <a:rPr lang="uk-UA" sz="1400" smtClean="0">
                <a:latin typeface="Arial" charset="0"/>
                <a:cs typeface="Arial" charset="0"/>
              </a:rPr>
              <a:t>Ян Гус (1369 – 1415) – найвідоміший чех у всесвітній історії, вчений, священик, проповідник, діяч національно-визвольного руху в Чехії. Саме з його ім'ям пов'язані війни проти німецького імператора й католицької церкви, які дістали назву Гуситські. </a:t>
            </a:r>
          </a:p>
          <a:p>
            <a:pPr marL="0" indent="457200" algn="just" eaLnBrk="1" hangingPunct="1">
              <a:lnSpc>
                <a:spcPct val="80000"/>
              </a:lnSpc>
              <a:spcBef>
                <a:spcPts val="313"/>
              </a:spcBef>
              <a:buFont typeface="Arial" charset="0"/>
              <a:buNone/>
            </a:pPr>
            <a:r>
              <a:rPr lang="uk-UA" sz="1400" smtClean="0">
                <a:latin typeface="Arial" charset="0"/>
                <a:cs typeface="Arial" charset="0"/>
              </a:rPr>
              <a:t>1 листопада 1414 року в німецькому місті Констанца зібрався собор, який звинуватив Гуса в єресі і </a:t>
            </a:r>
            <a:r>
              <a:rPr lang="ru-RU" sz="1400" smtClean="0">
                <a:latin typeface="Arial" charset="0"/>
                <a:cs typeface="Arial" charset="0"/>
              </a:rPr>
              <a:t>прийняв рішення стратити його через спалення. </a:t>
            </a:r>
          </a:p>
          <a:p>
            <a:pPr marL="0" indent="457200" algn="just" eaLnBrk="1" hangingPunct="1">
              <a:lnSpc>
                <a:spcPct val="80000"/>
              </a:lnSpc>
              <a:spcBef>
                <a:spcPts val="313"/>
              </a:spcBef>
              <a:buFont typeface="Arial" charset="0"/>
              <a:buNone/>
            </a:pPr>
            <a:r>
              <a:rPr lang="uk-UA" sz="1400" smtClean="0">
                <a:latin typeface="Arial" charset="0"/>
                <a:cs typeface="Arial" charset="0"/>
              </a:rPr>
              <a:t>Водночас в поемі “Єретик” Шевченко висвітлює також і історію християнської церкви, зокрема ті її сторінки, що викликали найбільший осуд в діях церковників, які прикривалися ім'ям папи. </a:t>
            </a:r>
          </a:p>
          <a:p>
            <a:pPr marL="0" indent="457200" algn="just" eaLnBrk="1" hangingPunct="1">
              <a:lnSpc>
                <a:spcPct val="80000"/>
              </a:lnSpc>
              <a:spcBef>
                <a:spcPts val="313"/>
              </a:spcBef>
              <a:buFont typeface="Brush Script MT" pitchFamily="66" charset="0"/>
              <a:buNone/>
            </a:pPr>
            <a:endParaRPr lang="ru-RU" sz="1300" b="1" smtClean="0">
              <a:latin typeface="Arial" charset="0"/>
              <a:cs typeface="Arial" charset="0"/>
            </a:endParaRPr>
          </a:p>
        </p:txBody>
      </p:sp>
      <p:pic>
        <p:nvPicPr>
          <p:cNvPr id="8" name="Рисунок 7"/>
          <p:cNvPicPr>
            <a:picLocks noChangeAspect="1"/>
          </p:cNvPicPr>
          <p:nvPr/>
        </p:nvPicPr>
        <p:blipFill rotWithShape="1">
          <a:blip r:embed="rId3">
            <a:extLst>
              <a:ext uri="{28A0092B-C50C-407E-A947-70E740481C1C}"/>
            </a:extLst>
          </a:blip>
          <a:srcRect l="-10250" t="-8867" r="10612" b="6993"/>
          <a:stretch/>
        </p:blipFill>
        <p:spPr>
          <a:xfrm>
            <a:off x="4508500" y="1130284"/>
            <a:ext cx="3929089" cy="5301822"/>
          </a:xfrm>
          <a:prstGeom prst="rect">
            <a:avLst/>
          </a:prstGeom>
          <a:ln>
            <a:noFill/>
          </a:ln>
          <a:effectLst>
            <a:softEdge rad="112500"/>
          </a:effectLst>
        </p:spPr>
      </p:pic>
      <p:sp>
        <p:nvSpPr>
          <p:cNvPr id="9" name="Прямоугольник 8"/>
          <p:cNvSpPr>
            <a:spLocks noChangeArrowheads="1"/>
          </p:cNvSpPr>
          <p:nvPr/>
        </p:nvSpPr>
        <p:spPr bwMode="auto">
          <a:xfrm>
            <a:off x="4929188" y="5786438"/>
            <a:ext cx="3673475" cy="430212"/>
          </a:xfrm>
          <a:prstGeom prst="rect">
            <a:avLst/>
          </a:prstGeom>
          <a:noFill/>
          <a:ln w="9525">
            <a:noFill/>
            <a:miter lim="800000"/>
            <a:headEnd/>
            <a:tailEnd/>
          </a:ln>
        </p:spPr>
        <p:txBody>
          <a:bodyPr>
            <a:spAutoFit/>
          </a:bodyPr>
          <a:lstStyle/>
          <a:p>
            <a:pPr algn="ctr"/>
            <a:r>
              <a:rPr lang="uk-UA" sz="1100" i="1"/>
              <a:t>Ян Гус</a:t>
            </a:r>
          </a:p>
          <a:p>
            <a:pPr algn="ctr"/>
            <a:r>
              <a:rPr lang="uk-UA" sz="1100" i="1"/>
              <a:t> (1369 — 1415)</a:t>
            </a:r>
          </a:p>
        </p:txBody>
      </p:sp>
      <p:pic>
        <p:nvPicPr>
          <p:cNvPr id="10" name="Рисунок 9" descr="02.jpg"/>
          <p:cNvPicPr>
            <a:picLocks noChangeAspect="1"/>
          </p:cNvPicPr>
          <p:nvPr/>
        </p:nvPicPr>
        <p:blipFill>
          <a:blip r:embed="rId4"/>
          <a:srcRect l="11279" t="-2339" r="36640"/>
          <a:stretch>
            <a:fillRect/>
          </a:stretch>
        </p:blipFill>
        <p:spPr>
          <a:xfrm>
            <a:off x="403196" y="1285860"/>
            <a:ext cx="3746135" cy="5058070"/>
          </a:xfrm>
          <a:prstGeom prst="rect">
            <a:avLst/>
          </a:prstGeom>
          <a:ln>
            <a:noFill/>
          </a:ln>
          <a:effectLst>
            <a:softEdge rad="112500"/>
          </a:effectLst>
        </p:spPr>
      </p:pic>
      <p:sp>
        <p:nvSpPr>
          <p:cNvPr id="11" name="Прямоугольник 10"/>
          <p:cNvSpPr/>
          <p:nvPr/>
        </p:nvSpPr>
        <p:spPr>
          <a:xfrm>
            <a:off x="1571625" y="6215063"/>
            <a:ext cx="1455738" cy="261937"/>
          </a:xfrm>
          <a:prstGeom prst="rect">
            <a:avLst/>
          </a:prstGeom>
        </p:spPr>
        <p:txBody>
          <a:bodyPr wrap="none">
            <a:spAutoFit/>
          </a:bodyPr>
          <a:lstStyle/>
          <a:p>
            <a:pPr>
              <a:buFont typeface="Brush Script MT" pitchFamily="66" charset="0"/>
              <a:buNone/>
              <a:defRPr/>
            </a:pPr>
            <a:r>
              <a:rPr lang="uk-UA" sz="1100" i="1" dirty="0"/>
              <a:t>Спалення</a:t>
            </a:r>
            <a:r>
              <a:rPr lang="uk-UA" sz="1100" i="1" dirty="0">
                <a:effectLst>
                  <a:outerShdw blurRad="38100" dist="38100" dir="2700000" algn="tl">
                    <a:srgbClr val="C0C0C0"/>
                  </a:outerShdw>
                </a:effectLst>
              </a:rPr>
              <a:t> Яна Гуса</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animEffect transition="in" filter="fade">
                                      <p:cBhvr>
                                        <p:cTn id="9" dur="500"/>
                                        <p:tgtEl>
                                          <p:spTgt spid="17409"/>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410">
                                            <p:txEl>
                                              <p:pRg st="0" end="0"/>
                                            </p:txEl>
                                          </p:spTgt>
                                        </p:tgtEl>
                                        <p:attrNameLst>
                                          <p:attrName>style.visibility</p:attrName>
                                        </p:attrNameLst>
                                      </p:cBhvr>
                                      <p:to>
                                        <p:strVal val="visible"/>
                                      </p:to>
                                    </p:set>
                                    <p:anim calcmode="lin" valueType="num">
                                      <p:cBhvr>
                                        <p:cTn id="19" dur="750" fill="hold"/>
                                        <p:tgtEl>
                                          <p:spTgt spid="17410">
                                            <p:txEl>
                                              <p:pRg st="0" end="0"/>
                                            </p:txEl>
                                          </p:spTgt>
                                        </p:tgtEl>
                                        <p:attrNameLst>
                                          <p:attrName>ppt_w</p:attrName>
                                        </p:attrNameLst>
                                      </p:cBhvr>
                                      <p:tavLst>
                                        <p:tav tm="0">
                                          <p:val>
                                            <p:fltVal val="0"/>
                                          </p:val>
                                        </p:tav>
                                        <p:tav tm="100000">
                                          <p:val>
                                            <p:strVal val="#ppt_w"/>
                                          </p:val>
                                        </p:tav>
                                      </p:tavLst>
                                    </p:anim>
                                    <p:anim calcmode="lin" valueType="num">
                                      <p:cBhvr>
                                        <p:cTn id="20" dur="750" fill="hold"/>
                                        <p:tgtEl>
                                          <p:spTgt spid="17410">
                                            <p:txEl>
                                              <p:pRg st="0" end="0"/>
                                            </p:txEl>
                                          </p:spTgt>
                                        </p:tgtEl>
                                        <p:attrNameLst>
                                          <p:attrName>ppt_h</p:attrName>
                                        </p:attrNameLst>
                                      </p:cBhvr>
                                      <p:tavLst>
                                        <p:tav tm="0">
                                          <p:val>
                                            <p:fltVal val="0"/>
                                          </p:val>
                                        </p:tav>
                                        <p:tav tm="100000">
                                          <p:val>
                                            <p:strVal val="#ppt_h"/>
                                          </p:val>
                                        </p:tav>
                                      </p:tavLst>
                                    </p:anim>
                                    <p:animEffect transition="in" filter="fade">
                                      <p:cBhvr>
                                        <p:cTn id="21" dur="750"/>
                                        <p:tgtEl>
                                          <p:spTgt spid="17410">
                                            <p:txEl>
                                              <p:pRg st="0" end="0"/>
                                            </p:txEl>
                                          </p:spTgt>
                                        </p:tgtEl>
                                      </p:cBhvr>
                                    </p:animEffect>
                                  </p:childTnLst>
                                </p:cTn>
                              </p:par>
                            </p:childTnLst>
                          </p:cTn>
                        </p:par>
                        <p:par>
                          <p:cTn id="22" fill="hold">
                            <p:stCondLst>
                              <p:cond delay="750"/>
                            </p:stCondLst>
                            <p:childTnLst>
                              <p:par>
                                <p:cTn id="23" presetID="10" presetClass="entr" presetSubtype="0" fill="hold" grpId="0" nodeType="afterEffect">
                                  <p:stCondLst>
                                    <p:cond delay="25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750"/>
                                        <p:tgtEl>
                                          <p:spTgt spid="7">
                                            <p:txEl>
                                              <p:pRg st="0" end="0"/>
                                            </p:txEl>
                                          </p:spTgt>
                                        </p:tgtEl>
                                      </p:cBhvr>
                                    </p:animEffect>
                                  </p:childTnLst>
                                </p:cTn>
                              </p:par>
                            </p:childTnLst>
                          </p:cTn>
                        </p:par>
                        <p:par>
                          <p:cTn id="26" fill="hold">
                            <p:stCondLst>
                              <p:cond delay="175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8"/>
                                        </p:tgtEl>
                                      </p:cBhvr>
                                    </p:animEffect>
                                    <p:set>
                                      <p:cBhvr>
                                        <p:cTn id="41" dur="1" fill="hold">
                                          <p:stCondLst>
                                            <p:cond delay="19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53" presetClass="entr" presetSubtype="16" fill="hold" grpId="0" nodeType="withEffect">
                                  <p:stCondLst>
                                    <p:cond delay="0"/>
                                  </p:stCondLst>
                                  <p:childTnLst>
                                    <p:set>
                                      <p:cBhvr>
                                        <p:cTn id="46" dur="1" fill="hold">
                                          <p:stCondLst>
                                            <p:cond delay="0"/>
                                          </p:stCondLst>
                                        </p:cTn>
                                        <p:tgtEl>
                                          <p:spTgt spid="17411">
                                            <p:txEl>
                                              <p:pRg st="0" end="0"/>
                                            </p:txEl>
                                          </p:spTgt>
                                        </p:tgtEl>
                                        <p:attrNameLst>
                                          <p:attrName>style.visibility</p:attrName>
                                        </p:attrNameLst>
                                      </p:cBhvr>
                                      <p:to>
                                        <p:strVal val="visible"/>
                                      </p:to>
                                    </p:set>
                                    <p:anim calcmode="lin" valueType="num">
                                      <p:cBhvr>
                                        <p:cTn id="4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7411">
                                            <p:txEl>
                                              <p:pRg st="0" end="0"/>
                                            </p:txEl>
                                          </p:spTgt>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7413">
                                            <p:txEl>
                                              <p:pRg st="0" end="0"/>
                                            </p:txEl>
                                          </p:spTgt>
                                        </p:tgtEl>
                                        <p:attrNameLst>
                                          <p:attrName>style.visibility</p:attrName>
                                        </p:attrNameLst>
                                      </p:cBhvr>
                                      <p:to>
                                        <p:strVal val="visible"/>
                                      </p:to>
                                    </p:set>
                                    <p:animEffect transition="in" filter="fade">
                                      <p:cBhvr>
                                        <p:cTn id="53" dur="500"/>
                                        <p:tgtEl>
                                          <p:spTgt spid="17413">
                                            <p:txEl>
                                              <p:pRg st="0" end="0"/>
                                            </p:txEl>
                                          </p:spTgt>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7413">
                                            <p:txEl>
                                              <p:pRg st="1" end="1"/>
                                            </p:txEl>
                                          </p:spTgt>
                                        </p:tgtEl>
                                        <p:attrNameLst>
                                          <p:attrName>style.visibility</p:attrName>
                                        </p:attrNameLst>
                                      </p:cBhvr>
                                      <p:to>
                                        <p:strVal val="visible"/>
                                      </p:to>
                                    </p:set>
                                    <p:animEffect transition="in" filter="fade">
                                      <p:cBhvr>
                                        <p:cTn id="57" dur="500"/>
                                        <p:tgtEl>
                                          <p:spTgt spid="17413">
                                            <p:txEl>
                                              <p:pRg st="1" end="1"/>
                                            </p:txEl>
                                          </p:spTgt>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7413">
                                            <p:txEl>
                                              <p:pRg st="2" end="2"/>
                                            </p:txEl>
                                          </p:spTgt>
                                        </p:tgtEl>
                                        <p:attrNameLst>
                                          <p:attrName>style.visibility</p:attrName>
                                        </p:attrNameLst>
                                      </p:cBhvr>
                                      <p:to>
                                        <p:strVal val="visible"/>
                                      </p:to>
                                    </p:set>
                                    <p:animEffect transition="in" filter="fade">
                                      <p:cBhvr>
                                        <p:cTn id="61" dur="500"/>
                                        <p:tgtEl>
                                          <p:spTgt spid="17413">
                                            <p:txEl>
                                              <p:pRg st="2" end="2"/>
                                            </p:txEl>
                                          </p:spTgt>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000"/>
                                        <p:tgtEl>
                                          <p:spTgt spid="10"/>
                                        </p:tgtEl>
                                      </p:cBhvr>
                                    </p:animEffect>
                                  </p:childTnLst>
                                </p:cTn>
                              </p:par>
                            </p:childTnLst>
                          </p:cTn>
                        </p:par>
                        <p:par>
                          <p:cTn id="66" fill="hold">
                            <p:stCondLst>
                              <p:cond delay="5500"/>
                            </p:stCondLst>
                            <p:childTnLst>
                              <p:par>
                                <p:cTn id="67" presetID="29"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ppt_x</p:attrName>
                                        </p:attrNameLst>
                                      </p:cBhvr>
                                      <p:tavLst>
                                        <p:tav tm="0">
                                          <p:val>
                                            <p:strVal val="#ppt_x-.2"/>
                                          </p:val>
                                        </p:tav>
                                        <p:tav tm="100000">
                                          <p:val>
                                            <p:strVal val="#ppt_x"/>
                                          </p:val>
                                        </p:tav>
                                      </p:tavLst>
                                    </p:anim>
                                    <p:anim calcmode="lin" valueType="num">
                                      <p:cBhvr>
                                        <p:cTn id="7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build="p"/>
      <p:bldP spid="7" grpId="0" build="p"/>
      <p:bldP spid="17411" grpId="0" build="p"/>
      <p:bldP spid="17413" grpId="0" uiExpand="1" build="p"/>
      <p:bldP spid="9" grpId="0"/>
      <p:bldP spid="9"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1" descr="url.jpg"/>
          <p:cNvPicPr>
            <a:picLocks noChangeAspect="1"/>
          </p:cNvPicPr>
          <p:nvPr/>
        </p:nvPicPr>
        <p:blipFill>
          <a:blip r:embed="rId2">
            <a:lum bright="30000"/>
          </a:blip>
          <a:srcRect/>
          <a:stretch>
            <a:fillRect/>
          </a:stretch>
        </p:blipFill>
        <p:spPr bwMode="auto">
          <a:xfrm>
            <a:off x="3175" y="0"/>
            <a:ext cx="9137650" cy="6858000"/>
          </a:xfrm>
          <a:prstGeom prst="rect">
            <a:avLst/>
          </a:prstGeom>
          <a:noFill/>
          <a:ln w="9525">
            <a:noFill/>
            <a:miter lim="800000"/>
            <a:headEnd/>
            <a:tailEnd/>
          </a:ln>
        </p:spPr>
      </p:pic>
      <p:sp>
        <p:nvSpPr>
          <p:cNvPr id="53250" name="Rectangle 2"/>
          <p:cNvSpPr>
            <a:spLocks noGrp="1"/>
          </p:cNvSpPr>
          <p:nvPr>
            <p:ph idx="1"/>
          </p:nvPr>
        </p:nvSpPr>
        <p:spPr>
          <a:xfrm>
            <a:off x="642938" y="357188"/>
            <a:ext cx="3214687" cy="2500312"/>
          </a:xfrm>
        </p:spPr>
        <p:txBody>
          <a:bodyPr/>
          <a:lstStyle/>
          <a:p>
            <a:pPr eaLnBrk="1" hangingPunct="1">
              <a:lnSpc>
                <a:spcPct val="90000"/>
              </a:lnSpc>
              <a:buFont typeface="Brush Script MT" pitchFamily="66" charset="0"/>
              <a:buNone/>
              <a:defRPr/>
            </a:pPr>
            <a:r>
              <a:rPr lang="uk-UA" sz="2800" b="1" i="1" smtClean="0">
                <a:effectLst>
                  <a:outerShdw blurRad="38100" dist="38100" dir="2700000" algn="tl">
                    <a:srgbClr val="C0C0C0"/>
                  </a:outerShdw>
                </a:effectLst>
              </a:rPr>
              <a:t>Рядки із поеми: </a:t>
            </a:r>
          </a:p>
          <a:p>
            <a:pPr eaLnBrk="1" hangingPunct="1">
              <a:lnSpc>
                <a:spcPct val="90000"/>
              </a:lnSpc>
              <a:buFont typeface="Brush Script MT" pitchFamily="66" charset="0"/>
              <a:buNone/>
              <a:defRPr/>
            </a:pPr>
            <a:endParaRPr lang="uk-UA" sz="2000" b="1" smtClean="0"/>
          </a:p>
          <a:p>
            <a:pPr algn="ctr" eaLnBrk="1" hangingPunct="1">
              <a:lnSpc>
                <a:spcPct val="90000"/>
              </a:lnSpc>
              <a:buFont typeface="Brush Script MT" pitchFamily="66" charset="0"/>
              <a:buNone/>
              <a:defRPr/>
            </a:pPr>
            <a:r>
              <a:rPr lang="uk-UA" sz="1400" b="1" smtClean="0">
                <a:cs typeface="Arial" charset="0"/>
              </a:rPr>
              <a:t>А тепер</a:t>
            </a:r>
          </a:p>
          <a:p>
            <a:pPr algn="ctr" eaLnBrk="1" hangingPunct="1">
              <a:lnSpc>
                <a:spcPct val="90000"/>
              </a:lnSpc>
              <a:buFont typeface="Brush Script MT" pitchFamily="66" charset="0"/>
              <a:buNone/>
              <a:defRPr/>
            </a:pPr>
            <a:r>
              <a:rPr lang="uk-UA" sz="1400" b="1" smtClean="0">
                <a:cs typeface="Arial" charset="0"/>
              </a:rPr>
              <a:t>Отим положено конглавом:</a:t>
            </a:r>
          </a:p>
          <a:p>
            <a:pPr algn="ctr" eaLnBrk="1" hangingPunct="1">
              <a:lnSpc>
                <a:spcPct val="90000"/>
              </a:lnSpc>
              <a:buFont typeface="Brush Script MT" pitchFamily="66" charset="0"/>
              <a:buNone/>
              <a:defRPr/>
            </a:pPr>
            <a:r>
              <a:rPr lang="uk-UA" sz="1400" b="1" smtClean="0">
                <a:cs typeface="Arial" charset="0"/>
              </a:rPr>
              <a:t>Хто без святої булли вмер – </a:t>
            </a:r>
          </a:p>
          <a:p>
            <a:pPr algn="ctr" eaLnBrk="1" hangingPunct="1">
              <a:lnSpc>
                <a:spcPct val="90000"/>
              </a:lnSpc>
              <a:buFont typeface="Brush Script MT" pitchFamily="66" charset="0"/>
              <a:buNone/>
              <a:defRPr/>
            </a:pPr>
            <a:r>
              <a:rPr lang="uk-UA" sz="1400" b="1" smtClean="0">
                <a:cs typeface="Arial" charset="0"/>
              </a:rPr>
              <a:t>У пекло просто; хто ж заплатить</a:t>
            </a:r>
          </a:p>
          <a:p>
            <a:pPr algn="ctr" eaLnBrk="1" hangingPunct="1">
              <a:lnSpc>
                <a:spcPct val="90000"/>
              </a:lnSpc>
              <a:buFont typeface="Brush Script MT" pitchFamily="66" charset="0"/>
              <a:buNone/>
              <a:defRPr/>
            </a:pPr>
            <a:r>
              <a:rPr lang="uk-UA" sz="1400" b="1" smtClean="0">
                <a:cs typeface="Arial" charset="0"/>
              </a:rPr>
              <a:t>За буллу вдвоє,  ріж хоч брата, </a:t>
            </a:r>
          </a:p>
          <a:p>
            <a:pPr algn="ctr" eaLnBrk="1" hangingPunct="1">
              <a:lnSpc>
                <a:spcPct val="90000"/>
              </a:lnSpc>
              <a:buFont typeface="Brush Script MT" pitchFamily="66" charset="0"/>
              <a:buNone/>
              <a:defRPr/>
            </a:pPr>
            <a:r>
              <a:rPr lang="uk-UA" sz="1400" b="1" smtClean="0">
                <a:cs typeface="Arial" charset="0"/>
              </a:rPr>
              <a:t>Окроме папи і ченця,</a:t>
            </a:r>
          </a:p>
          <a:p>
            <a:pPr algn="ctr" eaLnBrk="1" hangingPunct="1">
              <a:lnSpc>
                <a:spcPct val="90000"/>
              </a:lnSpc>
              <a:buFont typeface="Brush Script MT" pitchFamily="66" charset="0"/>
              <a:buNone/>
              <a:defRPr/>
            </a:pPr>
            <a:r>
              <a:rPr lang="uk-UA" sz="1400" b="1" smtClean="0">
                <a:cs typeface="Arial" charset="0"/>
              </a:rPr>
              <a:t>І в рай іди! Конець концям!</a:t>
            </a:r>
          </a:p>
          <a:p>
            <a:pPr eaLnBrk="1" hangingPunct="1">
              <a:lnSpc>
                <a:spcPct val="90000"/>
              </a:lnSpc>
              <a:buFont typeface="Brush Script MT" pitchFamily="66" charset="0"/>
              <a:buNone/>
              <a:defRPr/>
            </a:pPr>
            <a:endParaRPr lang="uk-UA" sz="1400" smtClean="0"/>
          </a:p>
        </p:txBody>
      </p:sp>
      <p:sp>
        <p:nvSpPr>
          <p:cNvPr id="7" name="Прямоугольник 6"/>
          <p:cNvSpPr/>
          <p:nvPr/>
        </p:nvSpPr>
        <p:spPr>
          <a:xfrm>
            <a:off x="5286375" y="357188"/>
            <a:ext cx="3214688" cy="2366962"/>
          </a:xfrm>
          <a:prstGeom prst="rect">
            <a:avLst/>
          </a:prstGeom>
        </p:spPr>
        <p:txBody>
          <a:bodyPr>
            <a:spAutoFit/>
          </a:bodyPr>
          <a:lstStyle/>
          <a:p>
            <a:pPr>
              <a:lnSpc>
                <a:spcPct val="90000"/>
              </a:lnSpc>
              <a:buFont typeface="Brush Script MT" pitchFamily="66" charset="0"/>
              <a:buNone/>
              <a:defRPr/>
            </a:pPr>
            <a:r>
              <a:rPr lang="uk-UA" sz="2800" b="1" i="1">
                <a:effectLst>
                  <a:outerShdw blurRad="38100" dist="38100" dir="2700000" algn="tl">
                    <a:srgbClr val="C0C0C0"/>
                  </a:outerShdw>
                </a:effectLst>
              </a:rPr>
              <a:t>Рядки із поеми: </a:t>
            </a:r>
          </a:p>
          <a:p>
            <a:pPr>
              <a:lnSpc>
                <a:spcPct val="90000"/>
              </a:lnSpc>
              <a:buFont typeface="Brush Script MT" pitchFamily="66" charset="0"/>
              <a:buNone/>
              <a:defRPr/>
            </a:pPr>
            <a:endParaRPr lang="uk-UA" sz="1000"/>
          </a:p>
          <a:p>
            <a:pPr>
              <a:lnSpc>
                <a:spcPct val="90000"/>
              </a:lnSpc>
              <a:buFont typeface="Brush Script MT" pitchFamily="66" charset="0"/>
              <a:buNone/>
              <a:defRPr/>
            </a:pPr>
            <a:endParaRPr lang="uk-UA" sz="1000"/>
          </a:p>
          <a:p>
            <a:pPr>
              <a:lnSpc>
                <a:spcPct val="90000"/>
              </a:lnSpc>
              <a:buFont typeface="Brush Script MT" pitchFamily="66" charset="0"/>
              <a:buNone/>
              <a:defRPr/>
            </a:pPr>
            <a:endParaRPr lang="uk-UA" sz="1000"/>
          </a:p>
          <a:p>
            <a:pPr algn="ctr">
              <a:lnSpc>
                <a:spcPct val="90000"/>
              </a:lnSpc>
              <a:buFont typeface="Brush Script MT" pitchFamily="66" charset="0"/>
              <a:buNone/>
              <a:defRPr/>
            </a:pPr>
            <a:r>
              <a:rPr lang="uk-UA" sz="1400" b="1"/>
              <a:t>Зашипіли, мов гадюки,</a:t>
            </a:r>
          </a:p>
          <a:p>
            <a:pPr algn="ctr">
              <a:lnSpc>
                <a:spcPct val="90000"/>
              </a:lnSpc>
              <a:buFont typeface="Brush Script MT" pitchFamily="66" charset="0"/>
              <a:buNone/>
              <a:defRPr/>
            </a:pPr>
            <a:r>
              <a:rPr lang="uk-UA" sz="1400" b="1"/>
              <a:t>Ченці в Ватикані, </a:t>
            </a:r>
          </a:p>
          <a:p>
            <a:pPr algn="ctr">
              <a:lnSpc>
                <a:spcPct val="90000"/>
              </a:lnSpc>
              <a:buFont typeface="Brush Script MT" pitchFamily="66" charset="0"/>
              <a:buNone/>
              <a:defRPr/>
            </a:pPr>
            <a:r>
              <a:rPr lang="uk-UA" sz="1400" b="1"/>
              <a:t>Шепочеться Авіньйона</a:t>
            </a:r>
          </a:p>
          <a:p>
            <a:pPr algn="ctr">
              <a:lnSpc>
                <a:spcPct val="90000"/>
              </a:lnSpc>
              <a:buFont typeface="Brush Script MT" pitchFamily="66" charset="0"/>
              <a:buNone/>
              <a:defRPr/>
            </a:pPr>
            <a:r>
              <a:rPr lang="uk-UA" sz="1400" b="1"/>
              <a:t>З римськими ченцями,</a:t>
            </a:r>
          </a:p>
          <a:p>
            <a:pPr algn="ctr">
              <a:lnSpc>
                <a:spcPct val="90000"/>
              </a:lnSpc>
              <a:buFont typeface="Brush Script MT" pitchFamily="66" charset="0"/>
              <a:buNone/>
              <a:defRPr/>
            </a:pPr>
            <a:r>
              <a:rPr lang="uk-UA" sz="1400" b="1"/>
              <a:t>Шепочуться антипапи, </a:t>
            </a:r>
          </a:p>
          <a:p>
            <a:pPr algn="ctr">
              <a:lnSpc>
                <a:spcPct val="90000"/>
              </a:lnSpc>
              <a:buFont typeface="Brush Script MT" pitchFamily="66" charset="0"/>
              <a:buNone/>
              <a:defRPr/>
            </a:pPr>
            <a:r>
              <a:rPr lang="uk-UA" sz="1400" b="1"/>
              <a:t>Аж стіни трясуться</a:t>
            </a:r>
          </a:p>
          <a:p>
            <a:pPr algn="ctr">
              <a:lnSpc>
                <a:spcPct val="90000"/>
              </a:lnSpc>
              <a:buFont typeface="Brush Script MT" pitchFamily="66" charset="0"/>
              <a:buNone/>
              <a:defRPr/>
            </a:pPr>
            <a:r>
              <a:rPr lang="uk-UA" sz="1400" b="1"/>
              <a:t>Од шопоту.</a:t>
            </a:r>
          </a:p>
          <a:p>
            <a:pPr algn="ctr">
              <a:lnSpc>
                <a:spcPct val="90000"/>
              </a:lnSpc>
              <a:buFont typeface="Brush Script MT" pitchFamily="66" charset="0"/>
              <a:buNone/>
              <a:defRPr/>
            </a:pPr>
            <a:endParaRPr lang="uk-UA" sz="1000" b="1">
              <a:solidFill>
                <a:schemeClr val="tx2"/>
              </a:solidFill>
            </a:endParaRPr>
          </a:p>
        </p:txBody>
      </p:sp>
      <p:sp>
        <p:nvSpPr>
          <p:cNvPr id="8" name="Прямоугольник 7"/>
          <p:cNvSpPr/>
          <p:nvPr/>
        </p:nvSpPr>
        <p:spPr>
          <a:xfrm>
            <a:off x="214313" y="3429000"/>
            <a:ext cx="4000500" cy="2397125"/>
          </a:xfrm>
          <a:prstGeom prst="rect">
            <a:avLst/>
          </a:prstGeom>
        </p:spPr>
        <p:txBody>
          <a:bodyPr>
            <a:spAutoFit/>
          </a:bodyPr>
          <a:lstStyle/>
          <a:p>
            <a:pPr>
              <a:lnSpc>
                <a:spcPct val="90000"/>
              </a:lnSpc>
              <a:buFont typeface="Brush Script MT" pitchFamily="66" charset="0"/>
              <a:buNone/>
              <a:defRPr/>
            </a:pPr>
            <a:r>
              <a:rPr lang="uk-UA" sz="2800" b="1" i="1">
                <a:effectLst>
                  <a:outerShdw blurRad="38100" dist="38100" dir="2700000" algn="tl">
                    <a:srgbClr val="C0C0C0"/>
                  </a:outerShdw>
                </a:effectLst>
              </a:rPr>
              <a:t>Історичний факт:</a:t>
            </a:r>
          </a:p>
          <a:p>
            <a:pPr algn="just">
              <a:lnSpc>
                <a:spcPct val="90000"/>
              </a:lnSpc>
              <a:buFont typeface="Brush Script MT" pitchFamily="66" charset="0"/>
              <a:buNone/>
              <a:defRPr/>
            </a:pPr>
            <a:endParaRPr lang="uk-UA" sz="1400" b="1">
              <a:effectLst>
                <a:outerShdw blurRad="38100" dist="38100" dir="2700000" algn="tl">
                  <a:srgbClr val="C0C0C0"/>
                </a:outerShdw>
              </a:effectLst>
            </a:endParaRPr>
          </a:p>
          <a:p>
            <a:pPr algn="just">
              <a:lnSpc>
                <a:spcPct val="90000"/>
              </a:lnSpc>
              <a:buFont typeface="Brush Script MT" pitchFamily="66" charset="0"/>
              <a:buNone/>
              <a:defRPr/>
            </a:pPr>
            <a:endParaRPr lang="uk-UA" sz="1400" b="1">
              <a:effectLst>
                <a:outerShdw blurRad="38100" dist="38100" dir="2700000" algn="tl">
                  <a:srgbClr val="C0C0C0"/>
                </a:outerShdw>
              </a:effectLst>
            </a:endParaRPr>
          </a:p>
          <a:p>
            <a:pPr algn="just">
              <a:lnSpc>
                <a:spcPct val="90000"/>
              </a:lnSpc>
              <a:buFont typeface="Brush Script MT" pitchFamily="66" charset="0"/>
              <a:buNone/>
              <a:defRPr/>
            </a:pPr>
            <a:r>
              <a:rPr lang="uk-UA" sz="1400" b="1">
                <a:effectLst>
                  <a:outerShdw blurRad="38100" dist="38100" dir="2700000" algn="tl">
                    <a:srgbClr val="C0C0C0"/>
                  </a:outerShdw>
                </a:effectLst>
              </a:rPr>
              <a:t> </a:t>
            </a:r>
            <a:r>
              <a:rPr lang="uk-UA" sz="1400"/>
              <a:t>Індульгенція або відпуст – це повне або часткове зняття тимчасового покарання за гріхи. Індульгенції католицька церква широко використовувала як джерело збагачення та засіб виправдання будь-якого злочину шляхом відкупу. Зловживання індульгенціями було однією з головних причин атаки Мартіна Лютера на церкву під час Реформації.</a:t>
            </a:r>
            <a:endParaRPr lang="ru-RU" sz="1400" b="1">
              <a:effectLst>
                <a:outerShdw blurRad="38100" dist="38100" dir="2700000" algn="tl">
                  <a:srgbClr val="C0C0C0"/>
                </a:outerShdw>
              </a:effectLst>
            </a:endParaRPr>
          </a:p>
        </p:txBody>
      </p:sp>
      <p:sp>
        <p:nvSpPr>
          <p:cNvPr id="9" name="Прямоугольник 8"/>
          <p:cNvSpPr/>
          <p:nvPr/>
        </p:nvSpPr>
        <p:spPr>
          <a:xfrm>
            <a:off x="4786313" y="3429000"/>
            <a:ext cx="4000500" cy="2862263"/>
          </a:xfrm>
          <a:prstGeom prst="rect">
            <a:avLst/>
          </a:prstGeom>
        </p:spPr>
        <p:txBody>
          <a:bodyPr>
            <a:spAutoFit/>
          </a:bodyPr>
          <a:lstStyle/>
          <a:p>
            <a:pPr>
              <a:lnSpc>
                <a:spcPct val="90000"/>
              </a:lnSpc>
              <a:buFont typeface="Brush Script MT" pitchFamily="66" charset="0"/>
              <a:buNone/>
              <a:defRPr/>
            </a:pPr>
            <a:r>
              <a:rPr lang="uk-UA" sz="2800" b="1" i="1" dirty="0">
                <a:solidFill>
                  <a:schemeClr val="tx1">
                    <a:lumMod val="95000"/>
                    <a:lumOff val="5000"/>
                  </a:schemeClr>
                </a:solidFill>
                <a:effectLst>
                  <a:outerShdw blurRad="38100" dist="38100" dir="2700000" algn="tl">
                    <a:srgbClr val="000000">
                      <a:alpha val="43137"/>
                    </a:srgbClr>
                  </a:outerShdw>
                </a:effectLst>
                <a:latin typeface="+mn-lt"/>
              </a:rPr>
              <a:t>Історичний факт:</a:t>
            </a:r>
          </a:p>
          <a:p>
            <a:pPr>
              <a:lnSpc>
                <a:spcPct val="90000"/>
              </a:lnSpc>
              <a:buFont typeface="Brush Script MT" pitchFamily="66" charset="0"/>
              <a:buNone/>
              <a:defRPr/>
            </a:pPr>
            <a:endParaRPr lang="uk-UA" dirty="0"/>
          </a:p>
          <a:p>
            <a:pPr indent="273050" algn="just">
              <a:lnSpc>
                <a:spcPct val="90000"/>
              </a:lnSpc>
              <a:buFont typeface="Brush Script MT" pitchFamily="66" charset="0"/>
              <a:buNone/>
              <a:defRPr/>
            </a:pPr>
            <a:r>
              <a:rPr lang="uk-UA" sz="1400" dirty="0"/>
              <a:t>В 14-15 </a:t>
            </a:r>
            <a:r>
              <a:rPr lang="uk-UA" sz="1400" dirty="0" err="1"/>
              <a:t>ст</a:t>
            </a:r>
            <a:r>
              <a:rPr lang="uk-UA" sz="1400" dirty="0"/>
              <a:t> в міру посилення королівської влади в Європі загострились відносини між світською владою і папою. Це привело до схизми у Західній церкві. Схизма розпочалась </a:t>
            </a:r>
            <a:r>
              <a:rPr lang="uk-UA" sz="1400" dirty="0" err="1"/>
              <a:t>Авіньйонським</a:t>
            </a:r>
            <a:r>
              <a:rPr lang="uk-UA" sz="1400" dirty="0"/>
              <a:t> полоном пап і тривала майже 40 років, впродовж яких Європа мала одночасно 2-3 папи, яких називали </a:t>
            </a:r>
            <a:r>
              <a:rPr lang="uk-UA" sz="1400" dirty="0" err="1"/>
              <a:t>антипапами</a:t>
            </a:r>
            <a:r>
              <a:rPr lang="uk-UA" sz="1400" dirty="0"/>
              <a:t>. Ця криза породила масовий </a:t>
            </a:r>
            <a:r>
              <a:rPr lang="uk-UA" sz="1400" dirty="0" err="1"/>
              <a:t>антипапський</a:t>
            </a:r>
            <a:r>
              <a:rPr lang="uk-UA" sz="1400" dirty="0"/>
              <a:t> рух, який закінчився 1417 році рішенням </a:t>
            </a:r>
            <a:r>
              <a:rPr lang="uk-UA" sz="1400" dirty="0" err="1"/>
              <a:t>Констанцького</a:t>
            </a:r>
            <a:r>
              <a:rPr lang="uk-UA" sz="1400" dirty="0"/>
              <a:t> собору про припинення великої схизми.</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p:cTn id="7" dur="500" fill="hold"/>
                                        <p:tgtEl>
                                          <p:spTgt spid="532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250">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3250">
                                            <p:txEl>
                                              <p:pRg st="2" end="2"/>
                                            </p:txEl>
                                          </p:spTgt>
                                        </p:tgtEl>
                                        <p:attrNameLst>
                                          <p:attrName>style.visibility</p:attrName>
                                        </p:attrNameLst>
                                      </p:cBhvr>
                                      <p:to>
                                        <p:strVal val="visible"/>
                                      </p:to>
                                    </p:set>
                                    <p:animEffect transition="in" filter="fade">
                                      <p:cBhvr>
                                        <p:cTn id="12" dur="500"/>
                                        <p:tgtEl>
                                          <p:spTgt spid="53250">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3250">
                                            <p:txEl>
                                              <p:pRg st="3" end="3"/>
                                            </p:txEl>
                                          </p:spTgt>
                                        </p:tgtEl>
                                        <p:attrNameLst>
                                          <p:attrName>style.visibility</p:attrName>
                                        </p:attrNameLst>
                                      </p:cBhvr>
                                      <p:to>
                                        <p:strVal val="visible"/>
                                      </p:to>
                                    </p:set>
                                    <p:animEffect transition="in" filter="fade">
                                      <p:cBhvr>
                                        <p:cTn id="16" dur="500"/>
                                        <p:tgtEl>
                                          <p:spTgt spid="53250">
                                            <p:txEl>
                                              <p:pRg st="3" end="3"/>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3250">
                                            <p:txEl>
                                              <p:pRg st="4" end="4"/>
                                            </p:txEl>
                                          </p:spTgt>
                                        </p:tgtEl>
                                        <p:attrNameLst>
                                          <p:attrName>style.visibility</p:attrName>
                                        </p:attrNameLst>
                                      </p:cBhvr>
                                      <p:to>
                                        <p:strVal val="visible"/>
                                      </p:to>
                                    </p:set>
                                    <p:animEffect transition="in" filter="fade">
                                      <p:cBhvr>
                                        <p:cTn id="20" dur="500"/>
                                        <p:tgtEl>
                                          <p:spTgt spid="53250">
                                            <p:txEl>
                                              <p:pRg st="4" end="4"/>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3250">
                                            <p:txEl>
                                              <p:pRg st="5" end="5"/>
                                            </p:txEl>
                                          </p:spTgt>
                                        </p:tgtEl>
                                        <p:attrNameLst>
                                          <p:attrName>style.visibility</p:attrName>
                                        </p:attrNameLst>
                                      </p:cBhvr>
                                      <p:to>
                                        <p:strVal val="visible"/>
                                      </p:to>
                                    </p:set>
                                    <p:animEffect transition="in" filter="fade">
                                      <p:cBhvr>
                                        <p:cTn id="24" dur="500"/>
                                        <p:tgtEl>
                                          <p:spTgt spid="53250">
                                            <p:txEl>
                                              <p:pRg st="5" end="5"/>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3250">
                                            <p:txEl>
                                              <p:pRg st="6" end="6"/>
                                            </p:txEl>
                                          </p:spTgt>
                                        </p:tgtEl>
                                        <p:attrNameLst>
                                          <p:attrName>style.visibility</p:attrName>
                                        </p:attrNameLst>
                                      </p:cBhvr>
                                      <p:to>
                                        <p:strVal val="visible"/>
                                      </p:to>
                                    </p:set>
                                    <p:animEffect transition="in" filter="fade">
                                      <p:cBhvr>
                                        <p:cTn id="28" dur="500"/>
                                        <p:tgtEl>
                                          <p:spTgt spid="53250">
                                            <p:txEl>
                                              <p:pRg st="6" end="6"/>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3250">
                                            <p:txEl>
                                              <p:pRg st="7" end="7"/>
                                            </p:txEl>
                                          </p:spTgt>
                                        </p:tgtEl>
                                        <p:attrNameLst>
                                          <p:attrName>style.visibility</p:attrName>
                                        </p:attrNameLst>
                                      </p:cBhvr>
                                      <p:to>
                                        <p:strVal val="visible"/>
                                      </p:to>
                                    </p:set>
                                    <p:animEffect transition="in" filter="fade">
                                      <p:cBhvr>
                                        <p:cTn id="32" dur="500"/>
                                        <p:tgtEl>
                                          <p:spTgt spid="53250">
                                            <p:txEl>
                                              <p:pRg st="7" end="7"/>
                                            </p:txEl>
                                          </p:spTgt>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3250">
                                            <p:txEl>
                                              <p:pRg st="8" end="8"/>
                                            </p:txEl>
                                          </p:spTgt>
                                        </p:tgtEl>
                                        <p:attrNameLst>
                                          <p:attrName>style.visibility</p:attrName>
                                        </p:attrNameLst>
                                      </p:cBhvr>
                                      <p:to>
                                        <p:strVal val="visible"/>
                                      </p:to>
                                    </p:set>
                                    <p:animEffect transition="in" filter="fade">
                                      <p:cBhvr>
                                        <p:cTn id="36" dur="500"/>
                                        <p:tgtEl>
                                          <p:spTgt spid="53250">
                                            <p:txEl>
                                              <p:pRg st="8" end="8"/>
                                            </p:txEl>
                                          </p:spTgt>
                                        </p:tgtEl>
                                      </p:cBhvr>
                                    </p:animEffect>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p:cTn id="5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500"/>
                                        <p:tgtEl>
                                          <p:spTgt spid="7">
                                            <p:txEl>
                                              <p:pRg st="4" end="4"/>
                                            </p:txEl>
                                          </p:spTgt>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Effect transition="in" filter="fade">
                                      <p:cBhvr>
                                        <p:cTn id="59" dur="500"/>
                                        <p:tgtEl>
                                          <p:spTgt spid="7">
                                            <p:txEl>
                                              <p:pRg st="5" end="5"/>
                                            </p:txEl>
                                          </p:spTgt>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500"/>
                                        <p:tgtEl>
                                          <p:spTgt spid="7">
                                            <p:txEl>
                                              <p:pRg st="6" end="6"/>
                                            </p:txEl>
                                          </p:spTgt>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fade">
                                      <p:cBhvr>
                                        <p:cTn id="67" dur="500"/>
                                        <p:tgtEl>
                                          <p:spTgt spid="7">
                                            <p:txEl>
                                              <p:pRg st="7" end="7"/>
                                            </p:txEl>
                                          </p:spTgt>
                                        </p:tgtEl>
                                      </p:cBhvr>
                                    </p:animEffect>
                                  </p:childTnLst>
                                </p:cTn>
                              </p:par>
                            </p:childTnLst>
                          </p:cTn>
                        </p:par>
                        <p:par>
                          <p:cTn id="68" fill="hold">
                            <p:stCondLst>
                              <p:cond delay="2500"/>
                            </p:stCondLst>
                            <p:childTnLst>
                              <p:par>
                                <p:cTn id="69" presetID="10" presetClass="entr" presetSubtype="0" fill="hold" nodeType="after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Effect transition="in" filter="fade">
                                      <p:cBhvr>
                                        <p:cTn id="71" dur="500"/>
                                        <p:tgtEl>
                                          <p:spTgt spid="7">
                                            <p:txEl>
                                              <p:pRg st="8" end="8"/>
                                            </p:txEl>
                                          </p:spTgt>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7">
                                            <p:txEl>
                                              <p:pRg st="9" end="9"/>
                                            </p:txEl>
                                          </p:spTgt>
                                        </p:tgtEl>
                                        <p:attrNameLst>
                                          <p:attrName>style.visibility</p:attrName>
                                        </p:attrNameLst>
                                      </p:cBhvr>
                                      <p:to>
                                        <p:strVal val="visible"/>
                                      </p:to>
                                    </p:set>
                                    <p:animEffect transition="in" filter="fade">
                                      <p:cBhvr>
                                        <p:cTn id="75" dur="500"/>
                                        <p:tgtEl>
                                          <p:spTgt spid="7">
                                            <p:txEl>
                                              <p:pRg st="9" end="9"/>
                                            </p:txEl>
                                          </p:spTgt>
                                        </p:tgtEl>
                                      </p:cBhvr>
                                    </p:animEffect>
                                  </p:childTnLst>
                                </p:cTn>
                              </p:par>
                            </p:childTnLst>
                          </p:cTn>
                        </p:par>
                        <p:par>
                          <p:cTn id="76" fill="hold">
                            <p:stCondLst>
                              <p:cond delay="3500"/>
                            </p:stCondLst>
                            <p:childTnLst>
                              <p:par>
                                <p:cTn id="77" presetID="10" presetClass="entr" presetSubtype="0" fill="hold" nodeType="after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fade">
                                      <p:cBhvr>
                                        <p:cTn id="79" dur="500"/>
                                        <p:tgtEl>
                                          <p:spTgt spid="7">
                                            <p:txEl>
                                              <p:pRg st="10" end="10"/>
                                            </p:txEl>
                                          </p:spTgt>
                                        </p:tgtEl>
                                      </p:cBhvr>
                                    </p:animEffect>
                                  </p:childTnLst>
                                </p:cTn>
                              </p:par>
                            </p:childTnLst>
                          </p:cTn>
                        </p:par>
                        <p:par>
                          <p:cTn id="80" fill="hold">
                            <p:stCondLst>
                              <p:cond delay="4000"/>
                            </p:stCondLst>
                            <p:childTnLst>
                              <p:par>
                                <p:cTn id="81" presetID="23" presetClass="entr" presetSubtype="16" fill="hold"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p:cTn id="8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par>
                          <p:cTn id="85" fill="hold">
                            <p:stCondLst>
                              <p:cond delay="4500"/>
                            </p:stCondLst>
                            <p:childTnLst>
                              <p:par>
                                <p:cTn id="86" presetID="10" presetClass="entr" presetSubtype="0" fill="hold" nodeType="afterEffect">
                                  <p:stCondLst>
                                    <p:cond delay="0"/>
                                  </p:stCondLst>
                                  <p:childTnLst>
                                    <p:set>
                                      <p:cBhvr>
                                        <p:cTn id="87" dur="1" fill="hold">
                                          <p:stCondLst>
                                            <p:cond delay="0"/>
                                          </p:stCondLst>
                                        </p:cTn>
                                        <p:tgtEl>
                                          <p:spTgt spid="9">
                                            <p:txEl>
                                              <p:pRg st="2" end="2"/>
                                            </p:txEl>
                                          </p:spTgt>
                                        </p:tgtEl>
                                        <p:attrNameLst>
                                          <p:attrName>style.visibility</p:attrName>
                                        </p:attrNameLst>
                                      </p:cBhvr>
                                      <p:to>
                                        <p:strVal val="visible"/>
                                      </p:to>
                                    </p:set>
                                    <p:animEffect transition="in" filter="fade">
                                      <p:cBhvr>
                                        <p:cTn id="88"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p:cNvSpPr>
          <p:nvPr>
            <p:ph idx="1"/>
          </p:nvPr>
        </p:nvSpPr>
        <p:spPr>
          <a:xfrm>
            <a:off x="5214938" y="923925"/>
            <a:ext cx="3101975" cy="4751388"/>
          </a:xfrm>
        </p:spPr>
        <p:txBody>
          <a:bodyPr>
            <a:normAutofit/>
          </a:bodyPr>
          <a:lstStyle/>
          <a:p>
            <a:pPr marL="0" indent="0" eaLnBrk="1" hangingPunct="1">
              <a:spcBef>
                <a:spcPct val="0"/>
              </a:spcBef>
              <a:buClrTx/>
              <a:buSzTx/>
              <a:buFontTx/>
              <a:buNone/>
              <a:defRPr/>
            </a:pPr>
            <a:r>
              <a:rPr lang="uk-UA" sz="2000" b="1" smtClean="0">
                <a:solidFill>
                  <a:srgbClr val="40749B"/>
                </a:solidFill>
                <a:effectLst>
                  <a:outerShdw blurRad="38100" dist="38100" dir="2700000" algn="tl">
                    <a:srgbClr val="C0C0C0"/>
                  </a:outerShdw>
                </a:effectLst>
              </a:rPr>
              <a:t>Рядки з поеми:</a:t>
            </a:r>
          </a:p>
          <a:p>
            <a:pPr marL="0" indent="0" algn="ctr" eaLnBrk="1" hangingPunct="1">
              <a:spcBef>
                <a:spcPct val="0"/>
              </a:spcBef>
              <a:buClrTx/>
              <a:buSzTx/>
              <a:buFontTx/>
              <a:buNone/>
              <a:defRPr/>
            </a:pPr>
            <a:endParaRPr lang="ru-RU" sz="1400" b="1" smtClean="0">
              <a:solidFill>
                <a:srgbClr val="000000"/>
              </a:solidFill>
            </a:endParaRPr>
          </a:p>
          <a:p>
            <a:pPr marL="0" indent="0" algn="ctr" eaLnBrk="1" hangingPunct="1">
              <a:spcBef>
                <a:spcPct val="0"/>
              </a:spcBef>
              <a:buClrTx/>
              <a:buSzTx/>
              <a:buFontTx/>
              <a:buNone/>
              <a:defRPr/>
            </a:pPr>
            <a:r>
              <a:rPr lang="ru-RU" sz="1400" b="1" smtClean="0">
                <a:solidFill>
                  <a:srgbClr val="000000"/>
                </a:solidFill>
              </a:rPr>
              <a:t>У Празі глухо гомонять,</a:t>
            </a:r>
          </a:p>
          <a:p>
            <a:pPr marL="0" indent="0" algn="ctr" eaLnBrk="1" hangingPunct="1">
              <a:spcBef>
                <a:spcPct val="0"/>
              </a:spcBef>
              <a:buClrTx/>
              <a:buSzTx/>
              <a:buFontTx/>
              <a:buNone/>
              <a:defRPr/>
            </a:pPr>
            <a:r>
              <a:rPr lang="ru-RU" sz="1400" b="1" smtClean="0">
                <a:solidFill>
                  <a:srgbClr val="000000"/>
                </a:solidFill>
              </a:rPr>
              <a:t>І цесаря, і Вячеслава,</a:t>
            </a:r>
          </a:p>
          <a:p>
            <a:pPr marL="0" indent="0" algn="ctr" eaLnBrk="1" hangingPunct="1">
              <a:spcBef>
                <a:spcPct val="0"/>
              </a:spcBef>
              <a:buClrTx/>
              <a:buSzTx/>
              <a:buFontTx/>
              <a:buNone/>
              <a:defRPr/>
            </a:pPr>
            <a:r>
              <a:rPr lang="ru-RU" sz="1400" b="1" smtClean="0">
                <a:solidFill>
                  <a:srgbClr val="000000"/>
                </a:solidFill>
              </a:rPr>
              <a:t>І той собор тисячоглавий</a:t>
            </a:r>
          </a:p>
          <a:p>
            <a:pPr marL="0" indent="0" algn="ctr" eaLnBrk="1" hangingPunct="1">
              <a:spcBef>
                <a:spcPct val="0"/>
              </a:spcBef>
              <a:buClrTx/>
              <a:buSzTx/>
              <a:buFontTx/>
              <a:buNone/>
              <a:defRPr/>
            </a:pPr>
            <a:r>
              <a:rPr lang="ru-RU" sz="1400" b="1" smtClean="0">
                <a:solidFill>
                  <a:srgbClr val="000000"/>
                </a:solidFill>
              </a:rPr>
              <a:t>Уголос лають!</a:t>
            </a:r>
            <a:r>
              <a:rPr lang="en-US" sz="1400" b="1" smtClean="0">
                <a:solidFill>
                  <a:srgbClr val="000000"/>
                </a:solidFill>
              </a:rPr>
              <a:t> </a:t>
            </a:r>
            <a:r>
              <a:rPr lang="uk-UA" sz="1400" b="1" smtClean="0">
                <a:solidFill>
                  <a:srgbClr val="000000"/>
                </a:solidFill>
              </a:rPr>
              <a:t>Не хотять</a:t>
            </a:r>
          </a:p>
          <a:p>
            <a:pPr marL="0" indent="0" algn="ctr" eaLnBrk="1" hangingPunct="1">
              <a:spcBef>
                <a:spcPct val="0"/>
              </a:spcBef>
              <a:buClrTx/>
              <a:buSzTx/>
              <a:buFontTx/>
              <a:buNone/>
              <a:defRPr/>
            </a:pPr>
            <a:r>
              <a:rPr lang="uk-UA" sz="1400" b="1" smtClean="0">
                <a:solidFill>
                  <a:srgbClr val="000000"/>
                </a:solidFill>
              </a:rPr>
              <a:t>Пускать в Констанц Івана Гуса!</a:t>
            </a:r>
            <a:endParaRPr lang="ru-RU" sz="1400" b="1" smtClean="0">
              <a:solidFill>
                <a:srgbClr val="000000"/>
              </a:solidFill>
            </a:endParaRPr>
          </a:p>
          <a:p>
            <a:pPr marL="0" indent="0" eaLnBrk="1" hangingPunct="1">
              <a:spcBef>
                <a:spcPct val="0"/>
              </a:spcBef>
              <a:buClrTx/>
              <a:buSzTx/>
              <a:buFontTx/>
              <a:buNone/>
              <a:defRPr/>
            </a:pPr>
            <a:endParaRPr lang="ru-RU" sz="2000" b="1" smtClean="0">
              <a:solidFill>
                <a:srgbClr val="40749B"/>
              </a:solidFill>
              <a:effectLst>
                <a:outerShdw blurRad="38100" dist="38100" dir="2700000" algn="tl">
                  <a:srgbClr val="C0C0C0"/>
                </a:outerShdw>
              </a:effectLst>
            </a:endParaRPr>
          </a:p>
          <a:p>
            <a:pPr marL="0" indent="0" eaLnBrk="1" hangingPunct="1">
              <a:spcBef>
                <a:spcPct val="0"/>
              </a:spcBef>
              <a:buClrTx/>
              <a:buSzTx/>
              <a:buFontTx/>
              <a:buNone/>
              <a:defRPr/>
            </a:pPr>
            <a:endParaRPr lang="uk-UA" sz="2000" b="1" smtClean="0">
              <a:solidFill>
                <a:srgbClr val="40749B"/>
              </a:solidFill>
              <a:effectLst>
                <a:outerShdw blurRad="38100" dist="38100" dir="2700000" algn="tl">
                  <a:srgbClr val="C0C0C0"/>
                </a:outerShdw>
              </a:effectLst>
            </a:endParaRPr>
          </a:p>
          <a:p>
            <a:pPr marL="0" indent="0" algn="just" eaLnBrk="1" hangingPunct="1">
              <a:spcBef>
                <a:spcPct val="0"/>
              </a:spcBef>
              <a:buClrTx/>
              <a:buSzTx/>
              <a:buFontTx/>
              <a:buNone/>
              <a:defRPr/>
            </a:pPr>
            <a:r>
              <a:rPr lang="uk-UA" sz="2000" b="1" smtClean="0">
                <a:solidFill>
                  <a:srgbClr val="40749B"/>
                </a:solidFill>
                <a:effectLst>
                  <a:outerShdw blurRad="38100" dist="38100" dir="2700000" algn="tl">
                    <a:srgbClr val="C0C0C0"/>
                  </a:outerShdw>
                </a:effectLst>
              </a:rPr>
              <a:t>Історичний факт:</a:t>
            </a:r>
          </a:p>
          <a:p>
            <a:pPr marL="0" indent="0" algn="just" eaLnBrk="1" hangingPunct="1">
              <a:spcBef>
                <a:spcPct val="0"/>
              </a:spcBef>
              <a:buClrTx/>
              <a:buSzTx/>
              <a:buFontTx/>
              <a:buNone/>
              <a:defRPr/>
            </a:pPr>
            <a:r>
              <a:rPr lang="uk-UA" sz="1400" smtClean="0">
                <a:solidFill>
                  <a:srgbClr val="000000"/>
                </a:solidFill>
              </a:rPr>
              <a:t>Йдеться про Сигізмунда, обраного імператором Священної Римської імперії, і короля Чехії Вацлава </a:t>
            </a:r>
            <a:r>
              <a:rPr lang="en-US" sz="1400" smtClean="0">
                <a:solidFill>
                  <a:srgbClr val="000000"/>
                </a:solidFill>
              </a:rPr>
              <a:t>IV</a:t>
            </a:r>
            <a:r>
              <a:rPr lang="uk-UA" sz="1400" smtClean="0">
                <a:solidFill>
                  <a:srgbClr val="000000"/>
                </a:solidFill>
              </a:rPr>
              <a:t>,</a:t>
            </a:r>
            <a:r>
              <a:rPr lang="en-US" sz="1400" smtClean="0">
                <a:solidFill>
                  <a:srgbClr val="000000"/>
                </a:solidFill>
              </a:rPr>
              <a:t> </a:t>
            </a:r>
            <a:r>
              <a:rPr lang="uk-UA" sz="1400" smtClean="0">
                <a:solidFill>
                  <a:srgbClr val="000000"/>
                </a:solidFill>
              </a:rPr>
              <a:t>колишнього імператора. Сигізмунд відіграв не останню роль у страті Яна Гуса, саме через це усі верстви чеського населення не визнали його королем Чехії і підняли повстання проти нього.</a:t>
            </a:r>
          </a:p>
          <a:p>
            <a:pPr marL="0" indent="0" eaLnBrk="1" hangingPunct="1">
              <a:spcBef>
                <a:spcPct val="0"/>
              </a:spcBef>
              <a:buClrTx/>
              <a:buSzTx/>
              <a:buFontTx/>
              <a:buNone/>
              <a:defRPr/>
            </a:pPr>
            <a:endParaRPr lang="uk-UA" sz="2000" b="1" smtClean="0">
              <a:solidFill>
                <a:schemeClr val="bg1"/>
              </a:solidFill>
              <a:effectLst>
                <a:outerShdw blurRad="38100" dist="38100" dir="2700000" algn="tl">
                  <a:srgbClr val="C0C0C0"/>
                </a:outerShdw>
              </a:effectLst>
            </a:endParaRPr>
          </a:p>
          <a:p>
            <a:pPr marL="0" indent="0" eaLnBrk="1" hangingPunct="1">
              <a:spcBef>
                <a:spcPct val="0"/>
              </a:spcBef>
              <a:buClrTx/>
              <a:buSzTx/>
              <a:buFontTx/>
              <a:buNone/>
              <a:defRPr/>
            </a:pPr>
            <a:endParaRPr lang="uk-UA" sz="2000" b="1" smtClean="0">
              <a:solidFill>
                <a:schemeClr val="bg1"/>
              </a:solidFill>
              <a:effectLst>
                <a:outerShdw blurRad="38100" dist="38100" dir="2700000" algn="tl">
                  <a:srgbClr val="C0C0C0"/>
                </a:outerShdw>
              </a:effectLst>
            </a:endParaRPr>
          </a:p>
        </p:txBody>
      </p:sp>
      <p:pic>
        <p:nvPicPr>
          <p:cNvPr id="2050" name="Picture 2"/>
          <p:cNvPicPr>
            <a:picLocks noChangeAspect="1" noChangeArrowheads="1"/>
          </p:cNvPicPr>
          <p:nvPr/>
        </p:nvPicPr>
        <p:blipFill>
          <a:blip r:embed="rId2"/>
          <a:srcRect/>
          <a:stretch>
            <a:fillRect/>
          </a:stretch>
        </p:blipFill>
        <p:spPr bwMode="auto">
          <a:xfrm>
            <a:off x="3135313" y="1844675"/>
            <a:ext cx="2095500" cy="356235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971550" y="836613"/>
            <a:ext cx="2090738" cy="3562350"/>
          </a:xfrm>
          <a:prstGeom prst="rect">
            <a:avLst/>
          </a:prstGeom>
          <a:noFill/>
          <a:ln w="9525">
            <a:noFill/>
            <a:miter lim="800000"/>
            <a:headEnd/>
            <a:tailEnd/>
          </a:ln>
        </p:spPr>
      </p:pic>
      <p:sp>
        <p:nvSpPr>
          <p:cNvPr id="2" name="Прямоугольник 1"/>
          <p:cNvSpPr>
            <a:spLocks noChangeArrowheads="1"/>
          </p:cNvSpPr>
          <p:nvPr/>
        </p:nvSpPr>
        <p:spPr bwMode="auto">
          <a:xfrm>
            <a:off x="1554163" y="4519613"/>
            <a:ext cx="900112" cy="277812"/>
          </a:xfrm>
          <a:prstGeom prst="rect">
            <a:avLst/>
          </a:prstGeom>
          <a:noFill/>
          <a:ln w="9525">
            <a:noFill/>
            <a:miter lim="800000"/>
            <a:headEnd/>
            <a:tailEnd/>
          </a:ln>
        </p:spPr>
        <p:txBody>
          <a:bodyPr wrap="none">
            <a:spAutoFit/>
          </a:bodyPr>
          <a:lstStyle/>
          <a:p>
            <a:r>
              <a:rPr lang="uk-UA" sz="1200" i="1"/>
              <a:t>Вацлав </a:t>
            </a:r>
            <a:r>
              <a:rPr lang="en-US" sz="1200" i="1"/>
              <a:t>IV</a:t>
            </a:r>
            <a:endParaRPr lang="uk-UA" sz="1200" i="1"/>
          </a:p>
        </p:txBody>
      </p:sp>
      <p:sp>
        <p:nvSpPr>
          <p:cNvPr id="3" name="Прямоугольник 2"/>
          <p:cNvSpPr>
            <a:spLocks noChangeArrowheads="1"/>
          </p:cNvSpPr>
          <p:nvPr/>
        </p:nvSpPr>
        <p:spPr bwMode="auto">
          <a:xfrm>
            <a:off x="3224213" y="5516563"/>
            <a:ext cx="1917700" cy="277812"/>
          </a:xfrm>
          <a:prstGeom prst="rect">
            <a:avLst/>
          </a:prstGeom>
          <a:noFill/>
          <a:ln w="9525">
            <a:noFill/>
            <a:miter lim="800000"/>
            <a:headEnd/>
            <a:tailEnd/>
          </a:ln>
        </p:spPr>
        <p:txBody>
          <a:bodyPr wrap="none">
            <a:spAutoFit/>
          </a:bodyPr>
          <a:lstStyle/>
          <a:p>
            <a:r>
              <a:rPr lang="uk-UA" sz="1200" i="1"/>
              <a:t>Сигізмунд </a:t>
            </a:r>
            <a:r>
              <a:rPr lang="en-US" sz="1200" i="1"/>
              <a:t>I </a:t>
            </a:r>
            <a:r>
              <a:rPr lang="uk-UA" sz="1200" i="1"/>
              <a:t>Люксембург</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1000"/>
                                        <p:tgtEl>
                                          <p:spTgt spid="205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1000"/>
                                        <p:tgtEl>
                                          <p:spTgt spid="205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7653">
                                            <p:bg/>
                                          </p:spTgt>
                                        </p:tgtEl>
                                        <p:attrNameLst>
                                          <p:attrName>style.visibility</p:attrName>
                                        </p:attrNameLst>
                                      </p:cBhvr>
                                      <p:to>
                                        <p:strVal val="visible"/>
                                      </p:to>
                                    </p:set>
                                    <p:animEffect transition="in" filter="fade">
                                      <p:cBhvr>
                                        <p:cTn id="25" dur="500"/>
                                        <p:tgtEl>
                                          <p:spTgt spid="27653">
                                            <p:bg/>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7653">
                                            <p:txEl>
                                              <p:pRg st="0" end="0"/>
                                            </p:txEl>
                                          </p:spTgt>
                                        </p:tgtEl>
                                        <p:attrNameLst>
                                          <p:attrName>style.visibility</p:attrName>
                                        </p:attrNameLst>
                                      </p:cBhvr>
                                      <p:to>
                                        <p:strVal val="visible"/>
                                      </p:to>
                                    </p:set>
                                    <p:animEffect transition="in" filter="fade">
                                      <p:cBhvr>
                                        <p:cTn id="29" dur="500"/>
                                        <p:tgtEl>
                                          <p:spTgt spid="27653">
                                            <p:txEl>
                                              <p:pRg st="0" end="0"/>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7653">
                                            <p:txEl>
                                              <p:pRg st="2" end="2"/>
                                            </p:txEl>
                                          </p:spTgt>
                                        </p:tgtEl>
                                        <p:attrNameLst>
                                          <p:attrName>style.visibility</p:attrName>
                                        </p:attrNameLst>
                                      </p:cBhvr>
                                      <p:to>
                                        <p:strVal val="visible"/>
                                      </p:to>
                                    </p:set>
                                    <p:animEffect transition="in" filter="fade">
                                      <p:cBhvr>
                                        <p:cTn id="33" dur="500"/>
                                        <p:tgtEl>
                                          <p:spTgt spid="27653">
                                            <p:txEl>
                                              <p:pRg st="2" end="2"/>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7653">
                                            <p:txEl>
                                              <p:pRg st="3" end="3"/>
                                            </p:txEl>
                                          </p:spTgt>
                                        </p:tgtEl>
                                        <p:attrNameLst>
                                          <p:attrName>style.visibility</p:attrName>
                                        </p:attrNameLst>
                                      </p:cBhvr>
                                      <p:to>
                                        <p:strVal val="visible"/>
                                      </p:to>
                                    </p:set>
                                    <p:animEffect transition="in" filter="fade">
                                      <p:cBhvr>
                                        <p:cTn id="37" dur="500"/>
                                        <p:tgtEl>
                                          <p:spTgt spid="27653">
                                            <p:txEl>
                                              <p:pRg st="3" end="3"/>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7653">
                                            <p:txEl>
                                              <p:pRg st="4" end="4"/>
                                            </p:txEl>
                                          </p:spTgt>
                                        </p:tgtEl>
                                        <p:attrNameLst>
                                          <p:attrName>style.visibility</p:attrName>
                                        </p:attrNameLst>
                                      </p:cBhvr>
                                      <p:to>
                                        <p:strVal val="visible"/>
                                      </p:to>
                                    </p:set>
                                    <p:animEffect transition="in" filter="fade">
                                      <p:cBhvr>
                                        <p:cTn id="41" dur="500"/>
                                        <p:tgtEl>
                                          <p:spTgt spid="27653">
                                            <p:txEl>
                                              <p:pRg st="4" end="4"/>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7653">
                                            <p:txEl>
                                              <p:pRg st="5" end="5"/>
                                            </p:txEl>
                                          </p:spTgt>
                                        </p:tgtEl>
                                        <p:attrNameLst>
                                          <p:attrName>style.visibility</p:attrName>
                                        </p:attrNameLst>
                                      </p:cBhvr>
                                      <p:to>
                                        <p:strVal val="visible"/>
                                      </p:to>
                                    </p:set>
                                    <p:animEffect transition="in" filter="fade">
                                      <p:cBhvr>
                                        <p:cTn id="45" dur="500"/>
                                        <p:tgtEl>
                                          <p:spTgt spid="27653">
                                            <p:txEl>
                                              <p:pRg st="5" end="5"/>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7653">
                                            <p:txEl>
                                              <p:pRg st="6" end="6"/>
                                            </p:txEl>
                                          </p:spTgt>
                                        </p:tgtEl>
                                        <p:attrNameLst>
                                          <p:attrName>style.visibility</p:attrName>
                                        </p:attrNameLst>
                                      </p:cBhvr>
                                      <p:to>
                                        <p:strVal val="visible"/>
                                      </p:to>
                                    </p:set>
                                    <p:animEffect transition="in" filter="fade">
                                      <p:cBhvr>
                                        <p:cTn id="49" dur="500"/>
                                        <p:tgtEl>
                                          <p:spTgt spid="27653">
                                            <p:txEl>
                                              <p:pRg st="6" end="6"/>
                                            </p:txEl>
                                          </p:spTgt>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7653">
                                            <p:txEl>
                                              <p:pRg st="9" end="9"/>
                                            </p:txEl>
                                          </p:spTgt>
                                        </p:tgtEl>
                                        <p:attrNameLst>
                                          <p:attrName>style.visibility</p:attrName>
                                        </p:attrNameLst>
                                      </p:cBhvr>
                                      <p:to>
                                        <p:strVal val="visible"/>
                                      </p:to>
                                    </p:set>
                                    <p:animEffect transition="in" filter="fade">
                                      <p:cBhvr>
                                        <p:cTn id="53" dur="500"/>
                                        <p:tgtEl>
                                          <p:spTgt spid="27653">
                                            <p:txEl>
                                              <p:pRg st="9" end="9"/>
                                            </p:tx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27653">
                                            <p:txEl>
                                              <p:pRg st="10" end="10"/>
                                            </p:txEl>
                                          </p:spTgt>
                                        </p:tgtEl>
                                        <p:attrNameLst>
                                          <p:attrName>style.visibility</p:attrName>
                                        </p:attrNameLst>
                                      </p:cBhvr>
                                      <p:to>
                                        <p:strVal val="visible"/>
                                      </p:to>
                                    </p:set>
                                    <p:animEffect transition="in" filter="fade">
                                      <p:cBhvr>
                                        <p:cTn id="57" dur="500"/>
                                        <p:tgtEl>
                                          <p:spTgt spid="2765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uiExpand="1" build="p"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a:xfrm>
            <a:off x="1000125" y="4214813"/>
            <a:ext cx="2714625" cy="1857375"/>
          </a:xfrm>
        </p:spPr>
        <p:txBody>
          <a:bodyPr>
            <a:normAutofit/>
          </a:bodyPr>
          <a:lstStyle/>
          <a:p>
            <a:pPr eaLnBrk="1" hangingPunct="1">
              <a:lnSpc>
                <a:spcPct val="80000"/>
              </a:lnSpc>
              <a:buFont typeface="Brush Script MT" pitchFamily="66" charset="0"/>
              <a:buNone/>
              <a:defRPr/>
            </a:pPr>
            <a:r>
              <a:rPr lang="uk-UA" sz="2000" b="1" dirty="0" smtClean="0">
                <a:solidFill>
                  <a:srgbClr val="40749B"/>
                </a:solidFill>
                <a:effectLst>
                  <a:outerShdw blurRad="38100" dist="38100" dir="2700000" algn="tl">
                    <a:srgbClr val="C0C0C0"/>
                  </a:outerShdw>
                </a:effectLst>
              </a:rPr>
              <a:t>Рядки із поеми:</a:t>
            </a:r>
            <a:endParaRPr lang="ru-RU" sz="1400" b="1" dirty="0" smtClean="0">
              <a:solidFill>
                <a:srgbClr val="000000"/>
              </a:solidFill>
            </a:endParaRPr>
          </a:p>
          <a:p>
            <a:pPr algn="ctr" eaLnBrk="1" hangingPunct="1">
              <a:lnSpc>
                <a:spcPct val="80000"/>
              </a:lnSpc>
              <a:spcBef>
                <a:spcPct val="0"/>
              </a:spcBef>
              <a:buClrTx/>
              <a:buSzTx/>
              <a:buFontTx/>
              <a:buNone/>
              <a:defRPr/>
            </a:pPr>
            <a:endParaRPr lang="ru-RU" sz="1400" b="1" dirty="0" smtClean="0">
              <a:solidFill>
                <a:srgbClr val="000000"/>
              </a:solidFill>
            </a:endParaRPr>
          </a:p>
          <a:p>
            <a:pPr algn="ctr" eaLnBrk="1" hangingPunct="1">
              <a:lnSpc>
                <a:spcPct val="80000"/>
              </a:lnSpc>
              <a:spcBef>
                <a:spcPct val="0"/>
              </a:spcBef>
              <a:buClrTx/>
              <a:buSzTx/>
              <a:buFontTx/>
              <a:buNone/>
              <a:defRPr/>
            </a:pPr>
            <a:r>
              <a:rPr lang="ru-RU" sz="1400" b="1" dirty="0" smtClean="0">
                <a:solidFill>
                  <a:srgbClr val="000000"/>
                </a:solidFill>
              </a:rPr>
              <a:t>«</a:t>
            </a:r>
            <a:r>
              <a:rPr lang="ru-RU" sz="1400" b="1" dirty="0" err="1" smtClean="0">
                <a:solidFill>
                  <a:srgbClr val="000000"/>
                </a:solidFill>
              </a:rPr>
              <a:t>Мовчи</a:t>
            </a:r>
            <a:r>
              <a:rPr lang="ru-RU" sz="1400" b="1" dirty="0" smtClean="0">
                <a:solidFill>
                  <a:srgbClr val="000000"/>
                </a:solidFill>
              </a:rPr>
              <a:t>, </a:t>
            </a:r>
            <a:r>
              <a:rPr lang="ru-RU" sz="1400" b="1" dirty="0" err="1" smtClean="0">
                <a:solidFill>
                  <a:srgbClr val="000000"/>
                </a:solidFill>
              </a:rPr>
              <a:t>чеше</a:t>
            </a:r>
            <a:r>
              <a:rPr lang="ru-RU" sz="1400" b="1" dirty="0" smtClean="0">
                <a:solidFill>
                  <a:srgbClr val="000000"/>
                </a:solidFill>
              </a:rPr>
              <a:t> </a:t>
            </a:r>
            <a:r>
              <a:rPr lang="ru-RU" sz="1400" b="1" dirty="0" err="1" smtClean="0">
                <a:solidFill>
                  <a:srgbClr val="000000"/>
                </a:solidFill>
              </a:rPr>
              <a:t>смілий</a:t>
            </a:r>
            <a:r>
              <a:rPr lang="ru-RU" sz="1400" b="1" dirty="0" smtClean="0">
                <a:solidFill>
                  <a:srgbClr val="000000"/>
                </a:solidFill>
              </a:rPr>
              <a:t>…» –</a:t>
            </a:r>
          </a:p>
          <a:p>
            <a:pPr algn="ctr" eaLnBrk="1" hangingPunct="1">
              <a:lnSpc>
                <a:spcPct val="80000"/>
              </a:lnSpc>
              <a:spcBef>
                <a:spcPct val="0"/>
              </a:spcBef>
              <a:buClrTx/>
              <a:buSzTx/>
              <a:buFontTx/>
              <a:buNone/>
              <a:defRPr/>
            </a:pPr>
            <a:r>
              <a:rPr lang="uk-UA" sz="1400" b="1" dirty="0" smtClean="0">
                <a:solidFill>
                  <a:srgbClr val="000000"/>
                </a:solidFill>
              </a:rPr>
              <a:t>Гадюкою зашипіли, </a:t>
            </a:r>
          </a:p>
          <a:p>
            <a:pPr algn="ctr" eaLnBrk="1" hangingPunct="1">
              <a:lnSpc>
                <a:spcPct val="80000"/>
              </a:lnSpc>
              <a:spcBef>
                <a:spcPct val="0"/>
              </a:spcBef>
              <a:buClrTx/>
              <a:buSzTx/>
              <a:buFontTx/>
              <a:buNone/>
              <a:defRPr/>
            </a:pPr>
            <a:r>
              <a:rPr lang="uk-UA" sz="1400" b="1" dirty="0" smtClean="0">
                <a:solidFill>
                  <a:srgbClr val="000000"/>
                </a:solidFill>
              </a:rPr>
              <a:t>Звіром заревіли.</a:t>
            </a:r>
          </a:p>
          <a:p>
            <a:pPr algn="ctr" eaLnBrk="1" hangingPunct="1">
              <a:lnSpc>
                <a:spcPct val="80000"/>
              </a:lnSpc>
              <a:spcBef>
                <a:spcPct val="0"/>
              </a:spcBef>
              <a:buClrTx/>
              <a:buSzTx/>
              <a:buFontTx/>
              <a:buNone/>
              <a:defRPr/>
            </a:pPr>
            <a:r>
              <a:rPr lang="uk-UA" sz="1400" b="1" dirty="0" err="1" smtClean="0">
                <a:solidFill>
                  <a:srgbClr val="000000"/>
                </a:solidFill>
              </a:rPr>
              <a:t>“Ти</a:t>
            </a:r>
            <a:r>
              <a:rPr lang="uk-UA" sz="1400" b="1" dirty="0" smtClean="0">
                <a:solidFill>
                  <a:srgbClr val="000000"/>
                </a:solidFill>
              </a:rPr>
              <a:t> єретик! Ти єретик! </a:t>
            </a:r>
          </a:p>
          <a:p>
            <a:pPr algn="ctr" eaLnBrk="1" hangingPunct="1">
              <a:lnSpc>
                <a:spcPct val="80000"/>
              </a:lnSpc>
              <a:spcBef>
                <a:spcPct val="0"/>
              </a:spcBef>
              <a:buClrTx/>
              <a:buSzTx/>
              <a:buFontTx/>
              <a:buNone/>
              <a:defRPr/>
            </a:pPr>
            <a:r>
              <a:rPr lang="uk-UA" sz="1400" b="1" dirty="0" smtClean="0">
                <a:solidFill>
                  <a:srgbClr val="000000"/>
                </a:solidFill>
              </a:rPr>
              <a:t>Ти сієш розколи!”</a:t>
            </a:r>
            <a:endParaRPr lang="ru-RU" sz="1400" b="1" dirty="0" smtClean="0">
              <a:solidFill>
                <a:srgbClr val="000000"/>
              </a:solidFill>
            </a:endParaRPr>
          </a:p>
          <a:p>
            <a:pPr eaLnBrk="1" hangingPunct="1">
              <a:lnSpc>
                <a:spcPct val="80000"/>
              </a:lnSpc>
              <a:spcBef>
                <a:spcPct val="0"/>
              </a:spcBef>
              <a:buClrTx/>
              <a:buSzTx/>
              <a:buFontTx/>
              <a:buNone/>
              <a:defRPr/>
            </a:pPr>
            <a:endParaRPr lang="uk-UA" sz="2000" b="1" dirty="0" smtClean="0">
              <a:solidFill>
                <a:srgbClr val="40749B"/>
              </a:solidFill>
              <a:effectLst>
                <a:outerShdw blurRad="38100" dist="38100" dir="2700000" algn="tl">
                  <a:srgbClr val="C0C0C0"/>
                </a:outerShdw>
              </a:effectLst>
            </a:endParaRPr>
          </a:p>
          <a:p>
            <a:pPr algn="just" eaLnBrk="1" hangingPunct="1">
              <a:lnSpc>
                <a:spcPct val="80000"/>
              </a:lnSpc>
              <a:spcBef>
                <a:spcPct val="0"/>
              </a:spcBef>
              <a:buClrTx/>
              <a:buSzTx/>
              <a:buFontTx/>
              <a:buNone/>
              <a:defRPr/>
            </a:pPr>
            <a:endParaRPr lang="uk-UA" sz="2000" b="1" dirty="0" smtClean="0">
              <a:solidFill>
                <a:srgbClr val="FFFFFF"/>
              </a:solidFill>
              <a:effectLst>
                <a:outerShdw blurRad="38100" dist="38100" dir="2700000" algn="tl">
                  <a:srgbClr val="C0C0C0"/>
                </a:outerShdw>
              </a:effectLst>
            </a:endParaRPr>
          </a:p>
          <a:p>
            <a:pPr algn="ctr" eaLnBrk="1" hangingPunct="1">
              <a:lnSpc>
                <a:spcPct val="80000"/>
              </a:lnSpc>
              <a:spcBef>
                <a:spcPct val="0"/>
              </a:spcBef>
              <a:buClrTx/>
              <a:buSzTx/>
              <a:buFontTx/>
              <a:buNone/>
              <a:defRPr/>
            </a:pPr>
            <a:endParaRPr lang="uk-UA" sz="1400" b="1" dirty="0" smtClean="0">
              <a:solidFill>
                <a:srgbClr val="000000"/>
              </a:solidFill>
            </a:endParaRPr>
          </a:p>
          <a:p>
            <a:pPr eaLnBrk="1" hangingPunct="1">
              <a:lnSpc>
                <a:spcPct val="80000"/>
              </a:lnSpc>
              <a:buFont typeface="Brush Script MT" pitchFamily="66" charset="0"/>
              <a:buNone/>
              <a:defRPr/>
            </a:pPr>
            <a:endParaRPr lang="uk-UA" sz="2000" b="1" dirty="0" smtClean="0">
              <a:solidFill>
                <a:schemeClr val="bg1"/>
              </a:solidFill>
              <a:effectLst>
                <a:outerShdw blurRad="38100" dist="38100" dir="2700000" algn="tl">
                  <a:srgbClr val="C0C0C0"/>
                </a:outerShdw>
              </a:effectLst>
            </a:endParaRPr>
          </a:p>
          <a:p>
            <a:pPr eaLnBrk="1" hangingPunct="1">
              <a:lnSpc>
                <a:spcPct val="80000"/>
              </a:lnSpc>
              <a:buFont typeface="Brush Script MT" pitchFamily="66" charset="0"/>
              <a:buNone/>
              <a:defRPr/>
            </a:pPr>
            <a:endParaRPr lang="ru-RU" sz="2000" b="1" dirty="0" smtClean="0">
              <a:solidFill>
                <a:schemeClr val="bg1"/>
              </a:solidFill>
              <a:effectLst>
                <a:outerShdw blurRad="38100" dist="38100" dir="2700000" algn="tl">
                  <a:srgbClr val="C0C0C0"/>
                </a:outerShdw>
              </a:effectLst>
            </a:endParaRPr>
          </a:p>
        </p:txBody>
      </p:sp>
      <p:pic>
        <p:nvPicPr>
          <p:cNvPr id="29700" name="Picture 4" descr="THE_COUNCIL_OF_NICEA_Fresco_in_the_Sistine_Salon_Vatican"/>
          <p:cNvPicPr>
            <a:picLocks noChangeAspect="1" noChangeArrowheads="1"/>
          </p:cNvPicPr>
          <p:nvPr/>
        </p:nvPicPr>
        <p:blipFill>
          <a:blip r:embed="rId2"/>
          <a:srcRect/>
          <a:stretch>
            <a:fillRect/>
          </a:stretch>
        </p:blipFill>
        <p:spPr bwMode="auto">
          <a:xfrm>
            <a:off x="1042988" y="719138"/>
            <a:ext cx="7058025" cy="3141662"/>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3857625" y="4214813"/>
            <a:ext cx="4214813" cy="1355725"/>
          </a:xfrm>
          <a:prstGeom prst="rect">
            <a:avLst/>
          </a:prstGeom>
        </p:spPr>
        <p:txBody>
          <a:bodyPr>
            <a:spAutoFit/>
          </a:bodyPr>
          <a:lstStyle/>
          <a:p>
            <a:pPr>
              <a:lnSpc>
                <a:spcPct val="80000"/>
              </a:lnSpc>
              <a:defRPr/>
            </a:pPr>
            <a:r>
              <a:rPr lang="uk-UA" sz="2000" b="1">
                <a:solidFill>
                  <a:srgbClr val="40749B"/>
                </a:solidFill>
                <a:effectLst>
                  <a:outerShdw blurRad="38100" dist="38100" dir="2700000" algn="tl">
                    <a:srgbClr val="C0C0C0"/>
                  </a:outerShdw>
                </a:effectLst>
              </a:rPr>
              <a:t>Історичний факт:</a:t>
            </a:r>
          </a:p>
          <a:p>
            <a:pPr algn="just">
              <a:lnSpc>
                <a:spcPct val="80000"/>
              </a:lnSpc>
              <a:defRPr/>
            </a:pPr>
            <a:endParaRPr lang="uk-UA" sz="1400">
              <a:solidFill>
                <a:srgbClr val="000000"/>
              </a:solidFill>
            </a:endParaRPr>
          </a:p>
          <a:p>
            <a:pPr algn="just">
              <a:lnSpc>
                <a:spcPct val="80000"/>
              </a:lnSpc>
              <a:defRPr/>
            </a:pPr>
            <a:r>
              <a:rPr lang="uk-UA" sz="1400">
                <a:solidFill>
                  <a:srgbClr val="000000"/>
                </a:solidFill>
              </a:rPr>
              <a:t>Вселенський собор (1414 — 1417) у німецькому місті Констанці було скликано за ініціативи новообраного імператора Сигізмунда Люксембурзького.  Саме на цьому скликанні Яна Гуса і засудили до страти як єретика.</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250" fill="hold"/>
                                        <p:tgtEl>
                                          <p:spTgt spid="29700"/>
                                        </p:tgtEl>
                                        <p:attrNameLst>
                                          <p:attrName>ppt_w</p:attrName>
                                        </p:attrNameLst>
                                      </p:cBhvr>
                                      <p:tavLst>
                                        <p:tav tm="0">
                                          <p:val>
                                            <p:fltVal val="0"/>
                                          </p:val>
                                        </p:tav>
                                        <p:tav tm="100000">
                                          <p:val>
                                            <p:strVal val="#ppt_w"/>
                                          </p:val>
                                        </p:tav>
                                      </p:tavLst>
                                    </p:anim>
                                    <p:anim calcmode="lin" valueType="num">
                                      <p:cBhvr>
                                        <p:cTn id="8" dur="1250" fill="hold"/>
                                        <p:tgtEl>
                                          <p:spTgt spid="29700"/>
                                        </p:tgtEl>
                                        <p:attrNameLst>
                                          <p:attrName>ppt_h</p:attrName>
                                        </p:attrNameLst>
                                      </p:cBhvr>
                                      <p:tavLst>
                                        <p:tav tm="0">
                                          <p:val>
                                            <p:fltVal val="0"/>
                                          </p:val>
                                        </p:tav>
                                        <p:tav tm="100000">
                                          <p:val>
                                            <p:strVal val="#ppt_h"/>
                                          </p:val>
                                        </p:tav>
                                      </p:tavLst>
                                    </p:anim>
                                    <p:animEffect transition="in" filter="fade">
                                      <p:cBhvr>
                                        <p:cTn id="9" dur="1250"/>
                                        <p:tgtEl>
                                          <p:spTgt spid="29700"/>
                                        </p:tgtEl>
                                      </p:cBhvr>
                                    </p:animEffect>
                                  </p:childTnLst>
                                </p:cTn>
                              </p:par>
                            </p:childTnLst>
                          </p:cTn>
                        </p:par>
                        <p:par>
                          <p:cTn id="10" fill="hold">
                            <p:stCondLst>
                              <p:cond delay="1250"/>
                            </p:stCondLst>
                            <p:childTnLst>
                              <p:par>
                                <p:cTn id="11" presetID="10" presetClass="entr" presetSubtype="0" fill="hold" grpId="0" nodeType="after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fade">
                                      <p:cBhvr>
                                        <p:cTn id="13" dur="500"/>
                                        <p:tgtEl>
                                          <p:spTgt spid="29699">
                                            <p:txEl>
                                              <p:pRg st="0" end="0"/>
                                            </p:txEl>
                                          </p:spTgt>
                                        </p:tgtEl>
                                      </p:cBhvr>
                                    </p:animEffect>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Effect transition="in" filter="fade">
                                      <p:cBhvr>
                                        <p:cTn id="21" dur="500"/>
                                        <p:tgtEl>
                                          <p:spTgt spid="29699">
                                            <p:txEl>
                                              <p:pRg st="3" end="3"/>
                                            </p:txEl>
                                          </p:spTgt>
                                        </p:tgtEl>
                                      </p:cBhvr>
                                    </p:animEffect>
                                  </p:childTnLst>
                                </p:cTn>
                              </p:par>
                            </p:childTnLst>
                          </p:cTn>
                        </p:par>
                        <p:par>
                          <p:cTn id="22" fill="hold">
                            <p:stCondLst>
                              <p:cond delay="2750"/>
                            </p:stCondLst>
                            <p:childTnLst>
                              <p:par>
                                <p:cTn id="23" presetID="10" presetClass="entr" presetSubtype="0" fill="hold" grpId="0" nodeType="after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fade">
                                      <p:cBhvr>
                                        <p:cTn id="25" dur="500"/>
                                        <p:tgtEl>
                                          <p:spTgt spid="29699">
                                            <p:txEl>
                                              <p:pRg st="4" end="4"/>
                                            </p:txEl>
                                          </p:spTgt>
                                        </p:tgtEl>
                                      </p:cBhvr>
                                    </p:animEffect>
                                  </p:childTnLst>
                                </p:cTn>
                              </p:par>
                            </p:childTnLst>
                          </p:cTn>
                        </p:par>
                        <p:par>
                          <p:cTn id="26" fill="hold">
                            <p:stCondLst>
                              <p:cond delay="3250"/>
                            </p:stCondLst>
                            <p:childTnLst>
                              <p:par>
                                <p:cTn id="27" presetID="10" presetClass="entr" presetSubtype="0" fill="hold" grpId="0" nodeType="after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animEffect transition="in" filter="fade">
                                      <p:cBhvr>
                                        <p:cTn id="29" dur="500"/>
                                        <p:tgtEl>
                                          <p:spTgt spid="29699">
                                            <p:txEl>
                                              <p:pRg st="5" end="5"/>
                                            </p:txEl>
                                          </p:spTgt>
                                        </p:tgtEl>
                                      </p:cBhvr>
                                    </p:animEffect>
                                  </p:childTnLst>
                                </p:cTn>
                              </p:par>
                            </p:childTnLst>
                          </p:cTn>
                        </p:par>
                        <p:par>
                          <p:cTn id="30" fill="hold">
                            <p:stCondLst>
                              <p:cond delay="3750"/>
                            </p:stCondLst>
                            <p:childTnLst>
                              <p:par>
                                <p:cTn id="31" presetID="10" presetClass="entr" presetSubtype="0" fill="hold" grpId="0" nodeType="afterEffect">
                                  <p:stCondLst>
                                    <p:cond delay="0"/>
                                  </p:stCondLst>
                                  <p:childTnLst>
                                    <p:set>
                                      <p:cBhvr>
                                        <p:cTn id="32" dur="1" fill="hold">
                                          <p:stCondLst>
                                            <p:cond delay="0"/>
                                          </p:stCondLst>
                                        </p:cTn>
                                        <p:tgtEl>
                                          <p:spTgt spid="29699">
                                            <p:txEl>
                                              <p:pRg st="6" end="6"/>
                                            </p:txEl>
                                          </p:spTgt>
                                        </p:tgtEl>
                                        <p:attrNameLst>
                                          <p:attrName>style.visibility</p:attrName>
                                        </p:attrNameLst>
                                      </p:cBhvr>
                                      <p:to>
                                        <p:strVal val="visible"/>
                                      </p:to>
                                    </p:set>
                                    <p:animEffect transition="in" filter="fade">
                                      <p:cBhvr>
                                        <p:cTn id="33" dur="500"/>
                                        <p:tgtEl>
                                          <p:spTgt spid="29699">
                                            <p:txEl>
                                              <p:pRg st="6" end="6"/>
                                            </p:txEl>
                                          </p:spTgt>
                                        </p:tgtEl>
                                      </p:cBhvr>
                                    </p:animEffect>
                                  </p:childTnLst>
                                </p:cTn>
                              </p:par>
                            </p:childTnLst>
                          </p:cTn>
                        </p:par>
                        <p:par>
                          <p:cTn id="34" fill="hold">
                            <p:stCondLst>
                              <p:cond delay="4250"/>
                            </p:stCondLst>
                            <p:childTnLst>
                              <p:par>
                                <p:cTn id="35" presetID="10" presetClass="entr" presetSubtype="0" fill="hold"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par>
                          <p:cTn id="38" fill="hold">
                            <p:stCondLst>
                              <p:cond delay="4750"/>
                            </p:stCondLst>
                            <p:childTnLst>
                              <p:par>
                                <p:cTn id="39" presetID="10" presetClass="entr" presetSubtype="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1814</TotalTime>
  <Words>1393</Words>
  <Application>Microsoft Office PowerPoint</Application>
  <PresentationFormat>Экран (4:3)</PresentationFormat>
  <Paragraphs>147</Paragraphs>
  <Slides>15</Slides>
  <Notes>0</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10</vt:i4>
      </vt:variant>
      <vt:variant>
        <vt:lpstr>Заголовки слайдов</vt:lpstr>
      </vt:variant>
      <vt:variant>
        <vt:i4>15</vt:i4>
      </vt:variant>
    </vt:vector>
  </HeadingPairs>
  <TitlesOfParts>
    <vt:vector size="34" baseType="lpstr">
      <vt:lpstr>Arial</vt:lpstr>
      <vt:lpstr>Constantia</vt:lpstr>
      <vt:lpstr>Brush Script MT</vt:lpstr>
      <vt:lpstr>Calibri</vt:lpstr>
      <vt:lpstr>Book Antiqua</vt:lpstr>
      <vt:lpstr>Century Gothic</vt:lpstr>
      <vt:lpstr>Franklin Gothic Book</vt:lpstr>
      <vt:lpstr>Rage Italic</vt:lpstr>
      <vt:lpstr>Wingdings</vt:lpstr>
      <vt:lpstr>Кнопка</vt:lpstr>
      <vt:lpstr>Аптека</vt:lpstr>
      <vt:lpstr>Кнопка</vt:lpstr>
      <vt:lpstr>Кнопка</vt:lpstr>
      <vt:lpstr>Аптека</vt:lpstr>
      <vt:lpstr>Аптека</vt:lpstr>
      <vt:lpstr>Аптека</vt:lpstr>
      <vt:lpstr>Аптека</vt:lpstr>
      <vt:lpstr>Аптека</vt:lpstr>
      <vt:lpstr>Аптека</vt:lpstr>
      <vt:lpstr>Проект-дослідження: «Історичне підґрунтя поеми «Єретик» Тараса Григоровича Шевченка»</vt:lpstr>
      <vt:lpstr>Мета проекту:</vt:lpstr>
      <vt:lpstr>Вступ</vt:lpstr>
      <vt:lpstr>Історія написання та присвята поеми</vt:lpstr>
      <vt:lpstr>Що спонукало Шевченка до написання поеми “Єретик”?</vt:lpstr>
      <vt:lpstr> Історичне підґрунтя</vt:lpstr>
      <vt:lpstr>Слайд 7</vt:lpstr>
      <vt:lpstr>Слайд 8</vt:lpstr>
      <vt:lpstr>Слайд 9</vt:lpstr>
      <vt:lpstr>Слайд 10</vt:lpstr>
      <vt:lpstr>Слайд 11</vt:lpstr>
      <vt:lpstr>Слайд 12</vt:lpstr>
      <vt:lpstr>Слайд 13</vt:lpstr>
      <vt:lpstr>Слайд 14</vt:lpstr>
      <vt:lpstr>Висновки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Всеукраїнський комплексний інтерактивний конкурс      “Історик – Юніор-2014”</dc:title>
  <dc:creator>Olenka</dc:creator>
  <cp:lastModifiedBy>user</cp:lastModifiedBy>
  <cp:revision>80</cp:revision>
  <dcterms:created xsi:type="dcterms:W3CDTF">2014-03-24T11:34:05Z</dcterms:created>
  <dcterms:modified xsi:type="dcterms:W3CDTF">2014-04-02T09:04:57Z</dcterms:modified>
</cp:coreProperties>
</file>