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58" r:id="rId4"/>
    <p:sldId id="291" r:id="rId5"/>
    <p:sldId id="260" r:id="rId6"/>
    <p:sldId id="264" r:id="rId7"/>
    <p:sldId id="284" r:id="rId8"/>
    <p:sldId id="290" r:id="rId9"/>
    <p:sldId id="266" r:id="rId10"/>
    <p:sldId id="293" r:id="rId11"/>
    <p:sldId id="294" r:id="rId12"/>
    <p:sldId id="307" r:id="rId13"/>
    <p:sldId id="301" r:id="rId14"/>
    <p:sldId id="30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21" autoAdjust="0"/>
    <p:restoredTop sz="92240" autoAdjust="0"/>
  </p:normalViewPr>
  <p:slideViewPr>
    <p:cSldViewPr>
      <p:cViewPr>
        <p:scale>
          <a:sx n="62" d="100"/>
          <a:sy n="62" d="100"/>
        </p:scale>
        <p:origin x="-132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0"/>
    </p:cViewPr>
  </p:sorter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2008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кількість заражених дерев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кількість заражених дерев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кількість заражених дерев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55.8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кількість заражених дерев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63.8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кількість заражених дерев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кількість заражених дерев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89.7</c:v>
                </c:pt>
              </c:numCache>
            </c:numRef>
          </c:val>
        </c:ser>
        <c:axId val="79956992"/>
        <c:axId val="79971072"/>
      </c:barChart>
      <c:catAx>
        <c:axId val="79956992"/>
        <c:scaling>
          <c:orientation val="minMax"/>
        </c:scaling>
        <c:axPos val="b"/>
        <c:tickLblPos val="nextTo"/>
        <c:crossAx val="79971072"/>
        <c:crosses val="autoZero"/>
        <c:auto val="1"/>
        <c:lblAlgn val="ctr"/>
        <c:lblOffset val="100"/>
      </c:catAx>
      <c:valAx>
        <c:axId val="79971072"/>
        <c:scaling>
          <c:orientation val="minMax"/>
        </c:scaling>
        <c:axPos val="l"/>
        <c:majorGridlines/>
        <c:numFmt formatCode="General" sourceLinked="1"/>
        <c:tickLblPos val="nextTo"/>
        <c:crossAx val="799569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sz="2000" dirty="0" err="1"/>
              <a:t>Кількість</a:t>
            </a:r>
            <a:r>
              <a:rPr lang="ru-RU" sz="2400" baseline="0" dirty="0"/>
              <a:t> </a:t>
            </a:r>
            <a:r>
              <a:rPr lang="ru-RU" sz="2400" baseline="0" dirty="0" err="1"/>
              <a:t>заражених</a:t>
            </a:r>
            <a:r>
              <a:rPr lang="ru-RU" sz="2400" baseline="0" dirty="0"/>
              <a:t> дерев на </a:t>
            </a:r>
            <a:r>
              <a:rPr lang="ru-RU" sz="2400" baseline="0" dirty="0" err="1"/>
              <a:t>ділянці</a:t>
            </a:r>
            <a:r>
              <a:rPr lang="ru-RU" sz="2400" baseline="0" dirty="0"/>
              <a:t> </a:t>
            </a:r>
            <a:r>
              <a:rPr lang="ru-RU" sz="2400" baseline="0" dirty="0" smtClean="0"/>
              <a:t> 4</a:t>
            </a:r>
            <a:endParaRPr lang="ru-RU" sz="2400" dirty="0"/>
          </a:p>
        </c:rich>
      </c:tx>
      <c:layout>
        <c:manualLayout>
          <c:xMode val="edge"/>
          <c:yMode val="edge"/>
          <c:x val="0.1512665034097852"/>
          <c:y val="3.1604721981877401E-2"/>
        </c:manualLayout>
      </c:layout>
    </c:title>
    <c:view3D>
      <c:rotX val="50"/>
      <c:depthPercent val="50"/>
      <c:perspective val="0"/>
    </c:view3D>
    <c:plotArea>
      <c:layout>
        <c:manualLayout>
          <c:layoutTarget val="inner"/>
          <c:xMode val="edge"/>
          <c:yMode val="edge"/>
          <c:x val="2.3419989559094077E-3"/>
          <c:y val="0.27162357342146232"/>
          <c:w val="0.72969213417682455"/>
          <c:h val="0.67976448013909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0"/>
          <c:dPt>
            <c:idx val="1"/>
            <c:explosion val="15"/>
          </c:dPt>
          <c:dLbls>
            <c:dLbl>
              <c:idx val="0"/>
              <c:layout>
                <c:manualLayout>
                  <c:x val="-0.10239848524522134"/>
                  <c:y val="0.103572421140941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2595278832706291"/>
                  <c:y val="3.0174909814137786E-3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заражені дерева</c:v>
                </c:pt>
                <c:pt idx="1">
                  <c:v>заражені дерева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7531170386033568"/>
          <c:y val="0.35814303242378009"/>
          <c:w val="0.2959304665901748"/>
          <c:h val="0.29975367914270346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 sz="2000"/>
            </a:pPr>
            <a:r>
              <a:rPr lang="ru-RU" sz="2000" b="1" i="0" u="none" strike="noStrike" baseline="0" dirty="0" err="1"/>
              <a:t>Кількість</a:t>
            </a:r>
            <a:r>
              <a:rPr lang="ru-RU" sz="2000" b="1" i="0" u="none" strike="noStrike" baseline="0" dirty="0"/>
              <a:t> </a:t>
            </a:r>
            <a:r>
              <a:rPr lang="ru-RU" sz="2000" b="1" i="0" u="none" strike="noStrike" baseline="0" dirty="0" err="1"/>
              <a:t>заражених</a:t>
            </a:r>
            <a:r>
              <a:rPr lang="ru-RU" sz="2000" b="1" i="0" u="none" strike="noStrike" baseline="0" dirty="0"/>
              <a:t> дерев на </a:t>
            </a:r>
            <a:r>
              <a:rPr lang="ru-RU" sz="2400" b="1" i="0" u="none" strike="noStrike" baseline="0" dirty="0" err="1"/>
              <a:t>ділянці</a:t>
            </a:r>
            <a:r>
              <a:rPr lang="ru-RU" sz="2000" b="1" i="0" u="none" strike="noStrike" baseline="0" dirty="0"/>
              <a:t> </a:t>
            </a:r>
            <a:r>
              <a:rPr lang="ru-RU" sz="2000" b="1" i="0" u="none" strike="noStrike" baseline="0" dirty="0" smtClean="0"/>
              <a:t>3</a:t>
            </a:r>
            <a:endParaRPr lang="ru-RU" sz="2000" dirty="0"/>
          </a:p>
        </c:rich>
      </c:tx>
      <c:layout>
        <c:manualLayout>
          <c:xMode val="edge"/>
          <c:yMode val="edge"/>
          <c:x val="0.13518134250346756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7997622930284785E-2"/>
          <c:y val="0.13477996500437447"/>
          <c:w val="0.56607122182299141"/>
          <c:h val="0.78581044036162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explosion val="15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r>
                      <a:rPr lang="en-US" sz="3200" b="0" i="0" u="none" strike="noStrike" baseline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070733375058899"/>
                  <c:y val="6.87330435173254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r>
                      <a:rPr lang="en-US" sz="3200" b="0" i="0" u="none" strike="noStrike" baseline="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заражені дерева</c:v>
                </c:pt>
                <c:pt idx="1">
                  <c:v>заражені дерева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/>
            </a:pPr>
            <a:r>
              <a:rPr lang="uk-UA"/>
              <a:t>Кількість заражених дерев на ділянці 1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10031393992417606"/>
          <c:w val="0.70611439195100556"/>
          <c:h val="0.849616068824730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заражених дерев на ділянці 2</c:v>
                </c:pt>
              </c:strCache>
            </c:strRef>
          </c:tx>
          <c:explosion val="55"/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en-US" sz="2000" b="0" i="0" u="none" strike="noStrike" baseline="0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en-US" sz="2000" b="0" i="0" u="none" strike="noStrike" baseline="0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заражені дерева</c:v>
                </c:pt>
                <c:pt idx="1">
                  <c:v>заражені дерева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069809927222481"/>
          <c:y val="0.43816943715368945"/>
          <c:w val="0.27781165942438318"/>
          <c:h val="0.1584759405074370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Кількість заражених дерев на ділянці 2</a:t>
            </a:r>
          </a:p>
        </c:rich>
      </c:tx>
      <c:layout>
        <c:manualLayout>
          <c:xMode val="edge"/>
          <c:yMode val="edge"/>
          <c:x val="0.14041156752996287"/>
          <c:y val="3.6730945821855078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заражених дерев на ділянці 1 </c:v>
                </c:pt>
              </c:strCache>
            </c:strRef>
          </c:tx>
          <c:explosion val="1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en-US" sz="2000" b="0" i="0" u="none" strike="noStrike" baseline="0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7.7499566054503602E-2"/>
                  <c:y val="-1.94080006439150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r>
                      <a:rPr lang="en-US" sz="2000" b="0" i="0" u="none" strike="noStrike" baseline="0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2618816382016121"/>
                  <c:y val="-0.11004337854586305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 заражені дерева</c:v>
                </c:pt>
                <c:pt idx="1">
                  <c:v>заражені дерева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58266-5C03-4170-A2BD-E48235DA7C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7847CF6-2E5F-459F-9353-426171451C4C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  <a:effectLst/>
            </a:rPr>
            <a:t>Домен: Еукаріоти</a:t>
          </a:r>
          <a:endParaRPr lang="uk-UA" dirty="0">
            <a:solidFill>
              <a:schemeClr val="bg1"/>
            </a:solidFill>
            <a:effectLst/>
          </a:endParaRPr>
        </a:p>
      </dgm:t>
    </dgm:pt>
    <dgm:pt modelId="{A7BBC7C9-BE26-430C-AB7B-15CBA04FD0FA}" type="parTrans" cxnId="{7BBA527D-82F5-48F7-9AF1-A8284BA3DBE2}">
      <dgm:prSet/>
      <dgm:spPr/>
      <dgm:t>
        <a:bodyPr/>
        <a:lstStyle/>
        <a:p>
          <a:endParaRPr lang="uk-UA"/>
        </a:p>
      </dgm:t>
    </dgm:pt>
    <dgm:pt modelId="{DEC3B505-7973-4667-B4FD-4386E70857EB}" type="sibTrans" cxnId="{7BBA527D-82F5-48F7-9AF1-A8284BA3DBE2}">
      <dgm:prSet/>
      <dgm:spPr/>
      <dgm:t>
        <a:bodyPr/>
        <a:lstStyle/>
        <a:p>
          <a:endParaRPr lang="uk-UA"/>
        </a:p>
      </dgm:t>
    </dgm:pt>
    <dgm:pt modelId="{D6D6F3C5-74A6-4ACB-BB72-899D9220D0DA}">
      <dgm:prSet phldrT="[Текст]"/>
      <dgm:spPr/>
      <dgm:t>
        <a:bodyPr/>
        <a:lstStyle/>
        <a:p>
          <a:r>
            <a:rPr lang="uk-UA" dirty="0" smtClean="0"/>
            <a:t>Царство: Рослини</a:t>
          </a:r>
          <a:endParaRPr lang="uk-UA" dirty="0"/>
        </a:p>
      </dgm:t>
    </dgm:pt>
    <dgm:pt modelId="{BDC432DD-4F1F-4F57-A60C-AAD021B5DABA}" type="parTrans" cxnId="{1453B47C-4AD9-4E52-B2AF-ADC99AED3E50}">
      <dgm:prSet/>
      <dgm:spPr/>
      <dgm:t>
        <a:bodyPr/>
        <a:lstStyle/>
        <a:p>
          <a:endParaRPr lang="uk-UA"/>
        </a:p>
      </dgm:t>
    </dgm:pt>
    <dgm:pt modelId="{7F151F78-79C6-435F-B74B-FCCDB7B235AA}" type="sibTrans" cxnId="{1453B47C-4AD9-4E52-B2AF-ADC99AED3E50}">
      <dgm:prSet/>
      <dgm:spPr/>
      <dgm:t>
        <a:bodyPr/>
        <a:lstStyle/>
        <a:p>
          <a:endParaRPr lang="uk-UA"/>
        </a:p>
      </dgm:t>
    </dgm:pt>
    <dgm:pt modelId="{AFFA0059-41FB-4B03-A6BF-CBB9F13DC1C1}">
      <dgm:prSet phldrT="[Текст]"/>
      <dgm:spPr/>
      <dgm:t>
        <a:bodyPr/>
        <a:lstStyle/>
        <a:p>
          <a:r>
            <a:rPr lang="uk-UA" dirty="0" smtClean="0"/>
            <a:t>Відділ: Покритонасінні</a:t>
          </a:r>
          <a:endParaRPr lang="uk-UA" dirty="0"/>
        </a:p>
      </dgm:t>
    </dgm:pt>
    <dgm:pt modelId="{EE0AF134-A4C0-4205-8B64-F6F5EEB9BD17}" type="parTrans" cxnId="{6840E89C-C68C-428E-8046-E95C3ED6E5B1}">
      <dgm:prSet/>
      <dgm:spPr/>
      <dgm:t>
        <a:bodyPr/>
        <a:lstStyle/>
        <a:p>
          <a:endParaRPr lang="uk-UA"/>
        </a:p>
      </dgm:t>
    </dgm:pt>
    <dgm:pt modelId="{68FC6C6B-7801-46F7-8416-0442180279CB}" type="sibTrans" cxnId="{6840E89C-C68C-428E-8046-E95C3ED6E5B1}">
      <dgm:prSet/>
      <dgm:spPr/>
      <dgm:t>
        <a:bodyPr/>
        <a:lstStyle/>
        <a:p>
          <a:endParaRPr lang="uk-UA"/>
        </a:p>
      </dgm:t>
    </dgm:pt>
    <dgm:pt modelId="{E88F7C17-6C59-4204-B618-19205A01DFCD}">
      <dgm:prSet phldrT="[Текст]"/>
      <dgm:spPr/>
      <dgm:t>
        <a:bodyPr/>
        <a:lstStyle/>
        <a:p>
          <a:r>
            <a:rPr lang="uk-UA" dirty="0" smtClean="0"/>
            <a:t>Порядок: Сандалоцвіті</a:t>
          </a:r>
          <a:endParaRPr lang="uk-UA" dirty="0"/>
        </a:p>
      </dgm:t>
    </dgm:pt>
    <dgm:pt modelId="{7C78E44C-A499-4707-841B-C01C9B250FF0}" type="parTrans" cxnId="{937F634C-DE42-44AC-AB81-B69ECD80FC1E}">
      <dgm:prSet/>
      <dgm:spPr/>
      <dgm:t>
        <a:bodyPr/>
        <a:lstStyle/>
        <a:p>
          <a:endParaRPr lang="uk-UA"/>
        </a:p>
      </dgm:t>
    </dgm:pt>
    <dgm:pt modelId="{85B38C4C-E7D2-48EA-B223-E5C593FB73F5}" type="sibTrans" cxnId="{937F634C-DE42-44AC-AB81-B69ECD80FC1E}">
      <dgm:prSet/>
      <dgm:spPr/>
      <dgm:t>
        <a:bodyPr/>
        <a:lstStyle/>
        <a:p>
          <a:endParaRPr lang="uk-UA"/>
        </a:p>
      </dgm:t>
    </dgm:pt>
    <dgm:pt modelId="{D68745D0-83F5-4B05-B942-9C8629704DE6}">
      <dgm:prSet phldrT="[Текст]"/>
      <dgm:spPr/>
      <dgm:t>
        <a:bodyPr/>
        <a:lstStyle/>
        <a:p>
          <a:r>
            <a:rPr lang="uk-UA" dirty="0" smtClean="0"/>
            <a:t>Родина: Сандалові</a:t>
          </a:r>
          <a:endParaRPr lang="uk-UA" dirty="0"/>
        </a:p>
      </dgm:t>
    </dgm:pt>
    <dgm:pt modelId="{A2A32AEA-AF94-4673-97D9-24BD58A953F1}" type="parTrans" cxnId="{76CEF643-B410-465B-A904-BC20F39B195D}">
      <dgm:prSet/>
      <dgm:spPr/>
      <dgm:t>
        <a:bodyPr/>
        <a:lstStyle/>
        <a:p>
          <a:endParaRPr lang="uk-UA"/>
        </a:p>
      </dgm:t>
    </dgm:pt>
    <dgm:pt modelId="{04A85FB6-A308-4A64-A982-478736A72479}" type="sibTrans" cxnId="{76CEF643-B410-465B-A904-BC20F39B195D}">
      <dgm:prSet/>
      <dgm:spPr/>
      <dgm:t>
        <a:bodyPr/>
        <a:lstStyle/>
        <a:p>
          <a:endParaRPr lang="uk-UA"/>
        </a:p>
      </dgm:t>
    </dgm:pt>
    <dgm:pt modelId="{5220EF3C-7785-47F7-896A-B41D4A5A5BA6}">
      <dgm:prSet phldrT="[Текст]"/>
      <dgm:spPr/>
      <dgm:t>
        <a:bodyPr/>
        <a:lstStyle/>
        <a:p>
          <a:r>
            <a:rPr lang="uk-UA" dirty="0" smtClean="0"/>
            <a:t>Рід: Омела</a:t>
          </a:r>
          <a:endParaRPr lang="uk-UA" dirty="0"/>
        </a:p>
      </dgm:t>
    </dgm:pt>
    <dgm:pt modelId="{0BCADE9A-5D2B-48B5-B486-59166A950CA1}" type="parTrans" cxnId="{D3A864EB-8D0A-4F3B-8406-B9EFDF367226}">
      <dgm:prSet/>
      <dgm:spPr/>
      <dgm:t>
        <a:bodyPr/>
        <a:lstStyle/>
        <a:p>
          <a:endParaRPr lang="uk-UA"/>
        </a:p>
      </dgm:t>
    </dgm:pt>
    <dgm:pt modelId="{FC574E94-E51C-4EB2-9184-D06EC8E1E7C2}" type="sibTrans" cxnId="{D3A864EB-8D0A-4F3B-8406-B9EFDF367226}">
      <dgm:prSet/>
      <dgm:spPr/>
      <dgm:t>
        <a:bodyPr/>
        <a:lstStyle/>
        <a:p>
          <a:endParaRPr lang="uk-UA"/>
        </a:p>
      </dgm:t>
    </dgm:pt>
    <dgm:pt modelId="{9EA20276-4BFF-411C-8DE4-278E175E29FB}">
      <dgm:prSet phldrT="[Текст]"/>
      <dgm:spPr/>
      <dgm:t>
        <a:bodyPr/>
        <a:lstStyle/>
        <a:p>
          <a:r>
            <a:rPr lang="uk-UA" dirty="0" smtClean="0"/>
            <a:t>Вид: Омела біла</a:t>
          </a:r>
          <a:endParaRPr lang="uk-UA" dirty="0"/>
        </a:p>
      </dgm:t>
    </dgm:pt>
    <dgm:pt modelId="{6107BB6F-56E2-4A2B-A805-924843C43671}" type="parTrans" cxnId="{F8BEFE9E-2196-42EA-888C-FE118F2EBF97}">
      <dgm:prSet/>
      <dgm:spPr/>
      <dgm:t>
        <a:bodyPr/>
        <a:lstStyle/>
        <a:p>
          <a:endParaRPr lang="uk-UA"/>
        </a:p>
      </dgm:t>
    </dgm:pt>
    <dgm:pt modelId="{AE4272C9-72B2-4211-8963-BEE5B9562701}" type="sibTrans" cxnId="{F8BEFE9E-2196-42EA-888C-FE118F2EBF97}">
      <dgm:prSet/>
      <dgm:spPr/>
      <dgm:t>
        <a:bodyPr/>
        <a:lstStyle/>
        <a:p>
          <a:endParaRPr lang="uk-UA"/>
        </a:p>
      </dgm:t>
    </dgm:pt>
    <dgm:pt modelId="{498CAEAE-1F53-452D-AD08-0977E862D899}" type="pres">
      <dgm:prSet presAssocID="{5F058266-5C03-4170-A2BD-E48235DA7C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8FB6C75-E79D-441D-B2C7-3B32AE903D99}" type="pres">
      <dgm:prSet presAssocID="{5F058266-5C03-4170-A2BD-E48235DA7C1F}" presName="Name1" presStyleCnt="0"/>
      <dgm:spPr/>
    </dgm:pt>
    <dgm:pt modelId="{2E6248CC-F797-4122-AA51-9B4D80A2D9D6}" type="pres">
      <dgm:prSet presAssocID="{5F058266-5C03-4170-A2BD-E48235DA7C1F}" presName="cycle" presStyleCnt="0"/>
      <dgm:spPr/>
    </dgm:pt>
    <dgm:pt modelId="{1008E959-2624-4C9F-9C86-E1C265490454}" type="pres">
      <dgm:prSet presAssocID="{5F058266-5C03-4170-A2BD-E48235DA7C1F}" presName="srcNode" presStyleLbl="node1" presStyleIdx="0" presStyleCnt="7"/>
      <dgm:spPr/>
    </dgm:pt>
    <dgm:pt modelId="{D5BDB2D5-4EEC-4B4E-928D-C79EE56E10E6}" type="pres">
      <dgm:prSet presAssocID="{5F058266-5C03-4170-A2BD-E48235DA7C1F}" presName="conn" presStyleLbl="parChTrans1D2" presStyleIdx="0" presStyleCnt="1"/>
      <dgm:spPr/>
      <dgm:t>
        <a:bodyPr/>
        <a:lstStyle/>
        <a:p>
          <a:endParaRPr lang="uk-UA"/>
        </a:p>
      </dgm:t>
    </dgm:pt>
    <dgm:pt modelId="{BBA9F232-C0A6-4828-8C65-9E41BC084B42}" type="pres">
      <dgm:prSet presAssocID="{5F058266-5C03-4170-A2BD-E48235DA7C1F}" presName="extraNode" presStyleLbl="node1" presStyleIdx="0" presStyleCnt="7"/>
      <dgm:spPr/>
    </dgm:pt>
    <dgm:pt modelId="{5197DB71-B59D-4D0D-8BBD-3744EEE1FC50}" type="pres">
      <dgm:prSet presAssocID="{5F058266-5C03-4170-A2BD-E48235DA7C1F}" presName="dstNode" presStyleLbl="node1" presStyleIdx="0" presStyleCnt="7"/>
      <dgm:spPr/>
    </dgm:pt>
    <dgm:pt modelId="{5BD010D3-A43E-4445-83D2-2A2340A0EC1E}" type="pres">
      <dgm:prSet presAssocID="{87847CF6-2E5F-459F-9353-426171451C4C}" presName="text_1" presStyleLbl="node1" presStyleIdx="0" presStyleCnt="7" custScaleX="99113" custScaleY="107861" custLinFactNeighborX="1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10FA2A-BF0B-432F-BBFC-5F64FD1CCDAE}" type="pres">
      <dgm:prSet presAssocID="{87847CF6-2E5F-459F-9353-426171451C4C}" presName="accent_1" presStyleCnt="0"/>
      <dgm:spPr/>
    </dgm:pt>
    <dgm:pt modelId="{DC3764E7-2AD2-43E2-9637-1409C820B211}" type="pres">
      <dgm:prSet presAssocID="{87847CF6-2E5F-459F-9353-426171451C4C}" presName="accentRepeatNode" presStyleLbl="solidFgAcc1" presStyleIdx="0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0911A893-B8D6-45FB-B906-FCC49EBDD149}" type="pres">
      <dgm:prSet presAssocID="{D6D6F3C5-74A6-4ACB-BB72-899D9220D0D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4C9C0E-5EC5-43FD-869A-DE146F46CB63}" type="pres">
      <dgm:prSet presAssocID="{D6D6F3C5-74A6-4ACB-BB72-899D9220D0DA}" presName="accent_2" presStyleCnt="0"/>
      <dgm:spPr/>
    </dgm:pt>
    <dgm:pt modelId="{EE3D1893-2473-4647-8309-19A2F37BBBB7}" type="pres">
      <dgm:prSet presAssocID="{D6D6F3C5-74A6-4ACB-BB72-899D9220D0DA}" presName="accentRepeatNode" presStyleLbl="solidFgAcc1" presStyleIdx="1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F749C74-EEA5-4BA4-A0BC-01123521AC48}" type="pres">
      <dgm:prSet presAssocID="{AFFA0059-41FB-4B03-A6BF-CBB9F13DC1C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3147D0-95EF-4973-BA4D-8ACBFDB1D3AC}" type="pres">
      <dgm:prSet presAssocID="{AFFA0059-41FB-4B03-A6BF-CBB9F13DC1C1}" presName="accent_3" presStyleCnt="0"/>
      <dgm:spPr/>
    </dgm:pt>
    <dgm:pt modelId="{DAC0B9F3-6DE0-437F-A37F-BE0E4466288A}" type="pres">
      <dgm:prSet presAssocID="{AFFA0059-41FB-4B03-A6BF-CBB9F13DC1C1}" presName="accentRepeatNode" presStyleLbl="solidFgAcc1" presStyleIdx="2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14DD06BD-4AB1-4050-8FB1-C627B016B5F7}" type="pres">
      <dgm:prSet presAssocID="{E88F7C17-6C59-4204-B618-19205A01DFC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39C3AE-387F-4C1C-A1EE-292F9ED3483B}" type="pres">
      <dgm:prSet presAssocID="{E88F7C17-6C59-4204-B618-19205A01DFCD}" presName="accent_4" presStyleCnt="0"/>
      <dgm:spPr/>
    </dgm:pt>
    <dgm:pt modelId="{10869C6E-5CB1-4DA9-AA9A-0971FB1A3D65}" type="pres">
      <dgm:prSet presAssocID="{E88F7C17-6C59-4204-B618-19205A01DFCD}" presName="accentRepeatNode" presStyleLbl="solidFgAcc1" presStyleIdx="3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53531D83-AC08-4854-8A8B-9FFEA2D0C3D1}" type="pres">
      <dgm:prSet presAssocID="{D68745D0-83F5-4B05-B942-9C8629704D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9F1AEE-8C21-47D5-B677-5F4656AA7059}" type="pres">
      <dgm:prSet presAssocID="{D68745D0-83F5-4B05-B942-9C8629704DE6}" presName="accent_5" presStyleCnt="0"/>
      <dgm:spPr/>
    </dgm:pt>
    <dgm:pt modelId="{C84F6666-A453-43A0-BF4C-F295F552EFDA}" type="pres">
      <dgm:prSet presAssocID="{D68745D0-83F5-4B05-B942-9C8629704DE6}" presName="accentRepeatNode" presStyleLbl="solidFgAcc1" presStyleIdx="4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A5F1E6F9-5E1F-4DAE-AEB7-88960CC5A088}" type="pres">
      <dgm:prSet presAssocID="{5220EF3C-7785-47F7-896A-B41D4A5A5BA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7CB240-06DD-48EB-86B4-215D1D8FB6CC}" type="pres">
      <dgm:prSet presAssocID="{5220EF3C-7785-47F7-896A-B41D4A5A5BA6}" presName="accent_6" presStyleCnt="0"/>
      <dgm:spPr/>
    </dgm:pt>
    <dgm:pt modelId="{C6303D64-F611-4A0F-A9A0-F546B33AA2A8}" type="pres">
      <dgm:prSet presAssocID="{5220EF3C-7785-47F7-896A-B41D4A5A5BA6}" presName="accentRepeatNode" presStyleLbl="solidFgAcc1" presStyleIdx="5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D2E0A58A-F7F9-410F-93D2-AFBC08C03DB1}" type="pres">
      <dgm:prSet presAssocID="{9EA20276-4BFF-411C-8DE4-278E175E29F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45F191-D2BF-49EE-A08F-A0049C4F08EE}" type="pres">
      <dgm:prSet presAssocID="{9EA20276-4BFF-411C-8DE4-278E175E29FB}" presName="accent_7" presStyleCnt="0"/>
      <dgm:spPr/>
    </dgm:pt>
    <dgm:pt modelId="{906112E8-8CE2-4CAA-906D-DB8E5AE4D61B}" type="pres">
      <dgm:prSet presAssocID="{9EA20276-4BFF-411C-8DE4-278E175E29FB}" presName="accentRepeatNode" presStyleLbl="solidFgAcc1" presStyleIdx="6" presStyleCnt="7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F8BEFE9E-2196-42EA-888C-FE118F2EBF97}" srcId="{5F058266-5C03-4170-A2BD-E48235DA7C1F}" destId="{9EA20276-4BFF-411C-8DE4-278E175E29FB}" srcOrd="6" destOrd="0" parTransId="{6107BB6F-56E2-4A2B-A805-924843C43671}" sibTransId="{AE4272C9-72B2-4211-8963-BEE5B9562701}"/>
    <dgm:cxn modelId="{D3A864EB-8D0A-4F3B-8406-B9EFDF367226}" srcId="{5F058266-5C03-4170-A2BD-E48235DA7C1F}" destId="{5220EF3C-7785-47F7-896A-B41D4A5A5BA6}" srcOrd="5" destOrd="0" parTransId="{0BCADE9A-5D2B-48B5-B486-59166A950CA1}" sibTransId="{FC574E94-E51C-4EB2-9184-D06EC8E1E7C2}"/>
    <dgm:cxn modelId="{937F634C-DE42-44AC-AB81-B69ECD80FC1E}" srcId="{5F058266-5C03-4170-A2BD-E48235DA7C1F}" destId="{E88F7C17-6C59-4204-B618-19205A01DFCD}" srcOrd="3" destOrd="0" parTransId="{7C78E44C-A499-4707-841B-C01C9B250FF0}" sibTransId="{85B38C4C-E7D2-48EA-B223-E5C593FB73F5}"/>
    <dgm:cxn modelId="{76CEF643-B410-465B-A904-BC20F39B195D}" srcId="{5F058266-5C03-4170-A2BD-E48235DA7C1F}" destId="{D68745D0-83F5-4B05-B942-9C8629704DE6}" srcOrd="4" destOrd="0" parTransId="{A2A32AEA-AF94-4673-97D9-24BD58A953F1}" sibTransId="{04A85FB6-A308-4A64-A982-478736A72479}"/>
    <dgm:cxn modelId="{A8C5E636-0DC4-4012-9A7B-2564B6CEF817}" type="presOf" srcId="{D6D6F3C5-74A6-4ACB-BB72-899D9220D0DA}" destId="{0911A893-B8D6-45FB-B906-FCC49EBDD149}" srcOrd="0" destOrd="0" presId="urn:microsoft.com/office/officeart/2008/layout/VerticalCurvedList"/>
    <dgm:cxn modelId="{4AAA5673-B5F8-47D2-BBC4-1C3920293AEB}" type="presOf" srcId="{AFFA0059-41FB-4B03-A6BF-CBB9F13DC1C1}" destId="{DF749C74-EEA5-4BA4-A0BC-01123521AC48}" srcOrd="0" destOrd="0" presId="urn:microsoft.com/office/officeart/2008/layout/VerticalCurvedList"/>
    <dgm:cxn modelId="{E57C550F-2D39-4575-9909-DCE7D445DBDA}" type="presOf" srcId="{5220EF3C-7785-47F7-896A-B41D4A5A5BA6}" destId="{A5F1E6F9-5E1F-4DAE-AEB7-88960CC5A088}" srcOrd="0" destOrd="0" presId="urn:microsoft.com/office/officeart/2008/layout/VerticalCurvedList"/>
    <dgm:cxn modelId="{1453B47C-4AD9-4E52-B2AF-ADC99AED3E50}" srcId="{5F058266-5C03-4170-A2BD-E48235DA7C1F}" destId="{D6D6F3C5-74A6-4ACB-BB72-899D9220D0DA}" srcOrd="1" destOrd="0" parTransId="{BDC432DD-4F1F-4F57-A60C-AAD021B5DABA}" sibTransId="{7F151F78-79C6-435F-B74B-FCCDB7B235AA}"/>
    <dgm:cxn modelId="{FCDC753E-01E0-4D6D-A6BC-79CDA0ECB2DB}" type="presOf" srcId="{87847CF6-2E5F-459F-9353-426171451C4C}" destId="{5BD010D3-A43E-4445-83D2-2A2340A0EC1E}" srcOrd="0" destOrd="0" presId="urn:microsoft.com/office/officeart/2008/layout/VerticalCurvedList"/>
    <dgm:cxn modelId="{0F8355AC-E55E-483D-A988-7054C4DC2861}" type="presOf" srcId="{DEC3B505-7973-4667-B4FD-4386E70857EB}" destId="{D5BDB2D5-4EEC-4B4E-928D-C79EE56E10E6}" srcOrd="0" destOrd="0" presId="urn:microsoft.com/office/officeart/2008/layout/VerticalCurvedList"/>
    <dgm:cxn modelId="{97D3F5A0-21FE-4813-BFC5-3C09D3118C82}" type="presOf" srcId="{5F058266-5C03-4170-A2BD-E48235DA7C1F}" destId="{498CAEAE-1F53-452D-AD08-0977E862D899}" srcOrd="0" destOrd="0" presId="urn:microsoft.com/office/officeart/2008/layout/VerticalCurvedList"/>
    <dgm:cxn modelId="{6840E89C-C68C-428E-8046-E95C3ED6E5B1}" srcId="{5F058266-5C03-4170-A2BD-E48235DA7C1F}" destId="{AFFA0059-41FB-4B03-A6BF-CBB9F13DC1C1}" srcOrd="2" destOrd="0" parTransId="{EE0AF134-A4C0-4205-8B64-F6F5EEB9BD17}" sibTransId="{68FC6C6B-7801-46F7-8416-0442180279CB}"/>
    <dgm:cxn modelId="{7F02E9ED-814B-4C61-8658-AEB3D17A4837}" type="presOf" srcId="{D68745D0-83F5-4B05-B942-9C8629704DE6}" destId="{53531D83-AC08-4854-8A8B-9FFEA2D0C3D1}" srcOrd="0" destOrd="0" presId="urn:microsoft.com/office/officeart/2008/layout/VerticalCurvedList"/>
    <dgm:cxn modelId="{7BBA527D-82F5-48F7-9AF1-A8284BA3DBE2}" srcId="{5F058266-5C03-4170-A2BD-E48235DA7C1F}" destId="{87847CF6-2E5F-459F-9353-426171451C4C}" srcOrd="0" destOrd="0" parTransId="{A7BBC7C9-BE26-430C-AB7B-15CBA04FD0FA}" sibTransId="{DEC3B505-7973-4667-B4FD-4386E70857EB}"/>
    <dgm:cxn modelId="{C45143E0-E9D0-4C84-801C-0F75081550AF}" type="presOf" srcId="{9EA20276-4BFF-411C-8DE4-278E175E29FB}" destId="{D2E0A58A-F7F9-410F-93D2-AFBC08C03DB1}" srcOrd="0" destOrd="0" presId="urn:microsoft.com/office/officeart/2008/layout/VerticalCurvedList"/>
    <dgm:cxn modelId="{868E1ED5-34F5-401D-AA15-DADC6515E35E}" type="presOf" srcId="{E88F7C17-6C59-4204-B618-19205A01DFCD}" destId="{14DD06BD-4AB1-4050-8FB1-C627B016B5F7}" srcOrd="0" destOrd="0" presId="urn:microsoft.com/office/officeart/2008/layout/VerticalCurvedList"/>
    <dgm:cxn modelId="{226777F3-0EF6-487A-83A8-FA3D49B91CBD}" type="presParOf" srcId="{498CAEAE-1F53-452D-AD08-0977E862D899}" destId="{48FB6C75-E79D-441D-B2C7-3B32AE903D99}" srcOrd="0" destOrd="0" presId="urn:microsoft.com/office/officeart/2008/layout/VerticalCurvedList"/>
    <dgm:cxn modelId="{146B1B48-5068-43C2-8DAE-F5957D452B5C}" type="presParOf" srcId="{48FB6C75-E79D-441D-B2C7-3B32AE903D99}" destId="{2E6248CC-F797-4122-AA51-9B4D80A2D9D6}" srcOrd="0" destOrd="0" presId="urn:microsoft.com/office/officeart/2008/layout/VerticalCurvedList"/>
    <dgm:cxn modelId="{FC02073F-5D57-48C5-B575-517082EACE3F}" type="presParOf" srcId="{2E6248CC-F797-4122-AA51-9B4D80A2D9D6}" destId="{1008E959-2624-4C9F-9C86-E1C265490454}" srcOrd="0" destOrd="0" presId="urn:microsoft.com/office/officeart/2008/layout/VerticalCurvedList"/>
    <dgm:cxn modelId="{D02B5E3C-4782-4095-A374-B3960EC984B3}" type="presParOf" srcId="{2E6248CC-F797-4122-AA51-9B4D80A2D9D6}" destId="{D5BDB2D5-4EEC-4B4E-928D-C79EE56E10E6}" srcOrd="1" destOrd="0" presId="urn:microsoft.com/office/officeart/2008/layout/VerticalCurvedList"/>
    <dgm:cxn modelId="{7B36B230-024D-4223-A3D9-89AC1DBE863C}" type="presParOf" srcId="{2E6248CC-F797-4122-AA51-9B4D80A2D9D6}" destId="{BBA9F232-C0A6-4828-8C65-9E41BC084B42}" srcOrd="2" destOrd="0" presId="urn:microsoft.com/office/officeart/2008/layout/VerticalCurvedList"/>
    <dgm:cxn modelId="{FEBFB552-C987-41ED-A5E3-A46A3A6BBEC5}" type="presParOf" srcId="{2E6248CC-F797-4122-AA51-9B4D80A2D9D6}" destId="{5197DB71-B59D-4D0D-8BBD-3744EEE1FC50}" srcOrd="3" destOrd="0" presId="urn:microsoft.com/office/officeart/2008/layout/VerticalCurvedList"/>
    <dgm:cxn modelId="{7C613F80-D2C4-4834-8A0F-47DF26E4E744}" type="presParOf" srcId="{48FB6C75-E79D-441D-B2C7-3B32AE903D99}" destId="{5BD010D3-A43E-4445-83D2-2A2340A0EC1E}" srcOrd="1" destOrd="0" presId="urn:microsoft.com/office/officeart/2008/layout/VerticalCurvedList"/>
    <dgm:cxn modelId="{59610990-4DD9-405A-9507-DBC60300F434}" type="presParOf" srcId="{48FB6C75-E79D-441D-B2C7-3B32AE903D99}" destId="{CD10FA2A-BF0B-432F-BBFC-5F64FD1CCDAE}" srcOrd="2" destOrd="0" presId="urn:microsoft.com/office/officeart/2008/layout/VerticalCurvedList"/>
    <dgm:cxn modelId="{4B5600A9-A321-4CA3-91CF-D1B230AC13A2}" type="presParOf" srcId="{CD10FA2A-BF0B-432F-BBFC-5F64FD1CCDAE}" destId="{DC3764E7-2AD2-43E2-9637-1409C820B211}" srcOrd="0" destOrd="0" presId="urn:microsoft.com/office/officeart/2008/layout/VerticalCurvedList"/>
    <dgm:cxn modelId="{547D3107-6394-4E9E-B06B-EE2CECF7E11C}" type="presParOf" srcId="{48FB6C75-E79D-441D-B2C7-3B32AE903D99}" destId="{0911A893-B8D6-45FB-B906-FCC49EBDD149}" srcOrd="3" destOrd="0" presId="urn:microsoft.com/office/officeart/2008/layout/VerticalCurvedList"/>
    <dgm:cxn modelId="{A78373E4-B81D-45FC-9D6A-21CE41ED2075}" type="presParOf" srcId="{48FB6C75-E79D-441D-B2C7-3B32AE903D99}" destId="{284C9C0E-5EC5-43FD-869A-DE146F46CB63}" srcOrd="4" destOrd="0" presId="urn:microsoft.com/office/officeart/2008/layout/VerticalCurvedList"/>
    <dgm:cxn modelId="{944DEC54-189C-4981-800C-C8ACB3572E61}" type="presParOf" srcId="{284C9C0E-5EC5-43FD-869A-DE146F46CB63}" destId="{EE3D1893-2473-4647-8309-19A2F37BBBB7}" srcOrd="0" destOrd="0" presId="urn:microsoft.com/office/officeart/2008/layout/VerticalCurvedList"/>
    <dgm:cxn modelId="{BD5AE4EB-E643-4FD0-8D52-D0C5F9856408}" type="presParOf" srcId="{48FB6C75-E79D-441D-B2C7-3B32AE903D99}" destId="{DF749C74-EEA5-4BA4-A0BC-01123521AC48}" srcOrd="5" destOrd="0" presId="urn:microsoft.com/office/officeart/2008/layout/VerticalCurvedList"/>
    <dgm:cxn modelId="{6A78DB22-8845-4237-9418-212E88D79FEC}" type="presParOf" srcId="{48FB6C75-E79D-441D-B2C7-3B32AE903D99}" destId="{873147D0-95EF-4973-BA4D-8ACBFDB1D3AC}" srcOrd="6" destOrd="0" presId="urn:microsoft.com/office/officeart/2008/layout/VerticalCurvedList"/>
    <dgm:cxn modelId="{8A8338A6-E6A3-4B2B-BEF8-C0A6D968AFCF}" type="presParOf" srcId="{873147D0-95EF-4973-BA4D-8ACBFDB1D3AC}" destId="{DAC0B9F3-6DE0-437F-A37F-BE0E4466288A}" srcOrd="0" destOrd="0" presId="urn:microsoft.com/office/officeart/2008/layout/VerticalCurvedList"/>
    <dgm:cxn modelId="{D21B2D4B-C396-4636-84E6-2CF704DE51F6}" type="presParOf" srcId="{48FB6C75-E79D-441D-B2C7-3B32AE903D99}" destId="{14DD06BD-4AB1-4050-8FB1-C627B016B5F7}" srcOrd="7" destOrd="0" presId="urn:microsoft.com/office/officeart/2008/layout/VerticalCurvedList"/>
    <dgm:cxn modelId="{FF015850-0102-4415-8B94-7861EFE4B4C7}" type="presParOf" srcId="{48FB6C75-E79D-441D-B2C7-3B32AE903D99}" destId="{C839C3AE-387F-4C1C-A1EE-292F9ED3483B}" srcOrd="8" destOrd="0" presId="urn:microsoft.com/office/officeart/2008/layout/VerticalCurvedList"/>
    <dgm:cxn modelId="{33DAB888-1E9D-4671-9E66-BB0D19DC262D}" type="presParOf" srcId="{C839C3AE-387F-4C1C-A1EE-292F9ED3483B}" destId="{10869C6E-5CB1-4DA9-AA9A-0971FB1A3D65}" srcOrd="0" destOrd="0" presId="urn:microsoft.com/office/officeart/2008/layout/VerticalCurvedList"/>
    <dgm:cxn modelId="{7473991F-8A0D-434D-B39A-0A6372713ADB}" type="presParOf" srcId="{48FB6C75-E79D-441D-B2C7-3B32AE903D99}" destId="{53531D83-AC08-4854-8A8B-9FFEA2D0C3D1}" srcOrd="9" destOrd="0" presId="urn:microsoft.com/office/officeart/2008/layout/VerticalCurvedList"/>
    <dgm:cxn modelId="{D7511A0F-5636-4EE3-9DCC-5CEC60C3635A}" type="presParOf" srcId="{48FB6C75-E79D-441D-B2C7-3B32AE903D99}" destId="{C39F1AEE-8C21-47D5-B677-5F4656AA7059}" srcOrd="10" destOrd="0" presId="urn:microsoft.com/office/officeart/2008/layout/VerticalCurvedList"/>
    <dgm:cxn modelId="{D10B46C6-39CA-40A5-9A08-B7E3E5F31039}" type="presParOf" srcId="{C39F1AEE-8C21-47D5-B677-5F4656AA7059}" destId="{C84F6666-A453-43A0-BF4C-F295F552EFDA}" srcOrd="0" destOrd="0" presId="urn:microsoft.com/office/officeart/2008/layout/VerticalCurvedList"/>
    <dgm:cxn modelId="{D4745659-6409-4754-8A76-EB77436CD9DB}" type="presParOf" srcId="{48FB6C75-E79D-441D-B2C7-3B32AE903D99}" destId="{A5F1E6F9-5E1F-4DAE-AEB7-88960CC5A088}" srcOrd="11" destOrd="0" presId="urn:microsoft.com/office/officeart/2008/layout/VerticalCurvedList"/>
    <dgm:cxn modelId="{724E2724-E064-4B16-951A-E2E7219FA119}" type="presParOf" srcId="{48FB6C75-E79D-441D-B2C7-3B32AE903D99}" destId="{977CB240-06DD-48EB-86B4-215D1D8FB6CC}" srcOrd="12" destOrd="0" presId="urn:microsoft.com/office/officeart/2008/layout/VerticalCurvedList"/>
    <dgm:cxn modelId="{F575EEEC-D8A7-4EC5-AF0A-CD01937CFE6F}" type="presParOf" srcId="{977CB240-06DD-48EB-86B4-215D1D8FB6CC}" destId="{C6303D64-F611-4A0F-A9A0-F546B33AA2A8}" srcOrd="0" destOrd="0" presId="urn:microsoft.com/office/officeart/2008/layout/VerticalCurvedList"/>
    <dgm:cxn modelId="{3456DB49-39A5-41A9-B05E-92B2DE383A14}" type="presParOf" srcId="{48FB6C75-E79D-441D-B2C7-3B32AE903D99}" destId="{D2E0A58A-F7F9-410F-93D2-AFBC08C03DB1}" srcOrd="13" destOrd="0" presId="urn:microsoft.com/office/officeart/2008/layout/VerticalCurvedList"/>
    <dgm:cxn modelId="{59B8A7B9-56C4-4F16-9B00-F121A8EAE080}" type="presParOf" srcId="{48FB6C75-E79D-441D-B2C7-3B32AE903D99}" destId="{7F45F191-D2BF-49EE-A08F-A0049C4F08EE}" srcOrd="14" destOrd="0" presId="urn:microsoft.com/office/officeart/2008/layout/VerticalCurvedList"/>
    <dgm:cxn modelId="{59297AF3-BC7A-4327-BBCC-057E6C6B4594}" type="presParOf" srcId="{7F45F191-D2BF-49EE-A08F-A0049C4F08EE}" destId="{906112E8-8CE2-4CAA-906D-DB8E5AE4D6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DB2D5-4EEC-4B4E-928D-C79EE56E10E6}">
      <dsp:nvSpPr>
        <dsp:cNvPr id="0" name=""/>
        <dsp:cNvSpPr/>
      </dsp:nvSpPr>
      <dsp:spPr>
        <a:xfrm>
          <a:off x="-5827549" y="-892437"/>
          <a:ext cx="6942066" cy="6942066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010D3-A43E-4445-83D2-2A2340A0EC1E}">
      <dsp:nvSpPr>
        <dsp:cNvPr id="0" name=""/>
        <dsp:cNvSpPr/>
      </dsp:nvSpPr>
      <dsp:spPr>
        <a:xfrm>
          <a:off x="507913" y="216024"/>
          <a:ext cx="8636086" cy="505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  <a:effectLst/>
            </a:rPr>
            <a:t>Домен: Еукаріоти</a:t>
          </a:r>
          <a:endParaRPr lang="uk-UA" sz="2500" kern="1200" dirty="0">
            <a:solidFill>
              <a:schemeClr val="bg1"/>
            </a:solidFill>
            <a:effectLst/>
          </a:endParaRPr>
        </a:p>
      </dsp:txBody>
      <dsp:txXfrm>
        <a:off x="507913" y="216024"/>
        <a:ext cx="8636086" cy="505528"/>
      </dsp:txXfrm>
    </dsp:sp>
    <dsp:sp modelId="{DC3764E7-2AD2-43E2-9637-1409C820B211}">
      <dsp:nvSpPr>
        <dsp:cNvPr id="0" name=""/>
        <dsp:cNvSpPr/>
      </dsp:nvSpPr>
      <dsp:spPr>
        <a:xfrm>
          <a:off x="68848" y="175860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0911A893-B8D6-45FB-B906-FCC49EBDD149}">
      <dsp:nvSpPr>
        <dsp:cNvPr id="0" name=""/>
        <dsp:cNvSpPr/>
      </dsp:nvSpPr>
      <dsp:spPr>
        <a:xfrm>
          <a:off x="786213" y="937886"/>
          <a:ext cx="8288937" cy="4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Царство: Рослини</a:t>
          </a:r>
          <a:endParaRPr lang="uk-UA" sz="2500" kern="1200" dirty="0"/>
        </a:p>
      </dsp:txBody>
      <dsp:txXfrm>
        <a:off x="786213" y="937886"/>
        <a:ext cx="8288937" cy="468685"/>
      </dsp:txXfrm>
    </dsp:sp>
    <dsp:sp modelId="{EE3D1893-2473-4647-8309-19A2F37BBBB7}">
      <dsp:nvSpPr>
        <dsp:cNvPr id="0" name=""/>
        <dsp:cNvSpPr/>
      </dsp:nvSpPr>
      <dsp:spPr>
        <a:xfrm>
          <a:off x="493285" y="879301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F749C74-EEA5-4BA4-A0BC-01123521AC48}">
      <dsp:nvSpPr>
        <dsp:cNvPr id="0" name=""/>
        <dsp:cNvSpPr/>
      </dsp:nvSpPr>
      <dsp:spPr>
        <a:xfrm>
          <a:off x="1018803" y="1640812"/>
          <a:ext cx="8056348" cy="4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Відділ: Покритонасінні</a:t>
          </a:r>
          <a:endParaRPr lang="uk-UA" sz="2500" kern="1200" dirty="0"/>
        </a:p>
      </dsp:txBody>
      <dsp:txXfrm>
        <a:off x="1018803" y="1640812"/>
        <a:ext cx="8056348" cy="468685"/>
      </dsp:txXfrm>
    </dsp:sp>
    <dsp:sp modelId="{DAC0B9F3-6DE0-437F-A37F-BE0E4466288A}">
      <dsp:nvSpPr>
        <dsp:cNvPr id="0" name=""/>
        <dsp:cNvSpPr/>
      </dsp:nvSpPr>
      <dsp:spPr>
        <a:xfrm>
          <a:off x="725874" y="1582226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4DD06BD-4AB1-4050-8FB1-C627B016B5F7}">
      <dsp:nvSpPr>
        <dsp:cNvPr id="0" name=""/>
        <dsp:cNvSpPr/>
      </dsp:nvSpPr>
      <dsp:spPr>
        <a:xfrm>
          <a:off x="1093066" y="2344253"/>
          <a:ext cx="7982084" cy="4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Порядок: Сандалоцвіті</a:t>
          </a:r>
          <a:endParaRPr lang="uk-UA" sz="2500" kern="1200" dirty="0"/>
        </a:p>
      </dsp:txBody>
      <dsp:txXfrm>
        <a:off x="1093066" y="2344253"/>
        <a:ext cx="7982084" cy="468685"/>
      </dsp:txXfrm>
    </dsp:sp>
    <dsp:sp modelId="{10869C6E-5CB1-4DA9-AA9A-0971FB1A3D65}">
      <dsp:nvSpPr>
        <dsp:cNvPr id="0" name=""/>
        <dsp:cNvSpPr/>
      </dsp:nvSpPr>
      <dsp:spPr>
        <a:xfrm>
          <a:off x="800138" y="2285667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3531D83-AC08-4854-8A8B-9FFEA2D0C3D1}">
      <dsp:nvSpPr>
        <dsp:cNvPr id="0" name=""/>
        <dsp:cNvSpPr/>
      </dsp:nvSpPr>
      <dsp:spPr>
        <a:xfrm>
          <a:off x="1018803" y="3047694"/>
          <a:ext cx="8056348" cy="4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Родина: Сандалові</a:t>
          </a:r>
          <a:endParaRPr lang="uk-UA" sz="2500" kern="1200" dirty="0"/>
        </a:p>
      </dsp:txBody>
      <dsp:txXfrm>
        <a:off x="1018803" y="3047694"/>
        <a:ext cx="8056348" cy="468685"/>
      </dsp:txXfrm>
    </dsp:sp>
    <dsp:sp modelId="{C84F6666-A453-43A0-BF4C-F295F552EFDA}">
      <dsp:nvSpPr>
        <dsp:cNvPr id="0" name=""/>
        <dsp:cNvSpPr/>
      </dsp:nvSpPr>
      <dsp:spPr>
        <a:xfrm>
          <a:off x="725874" y="2989108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A5F1E6F9-5E1F-4DAE-AEB7-88960CC5A088}">
      <dsp:nvSpPr>
        <dsp:cNvPr id="0" name=""/>
        <dsp:cNvSpPr/>
      </dsp:nvSpPr>
      <dsp:spPr>
        <a:xfrm>
          <a:off x="786213" y="3750619"/>
          <a:ext cx="8288937" cy="4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Рід: Омела</a:t>
          </a:r>
          <a:endParaRPr lang="uk-UA" sz="2500" kern="1200" dirty="0"/>
        </a:p>
      </dsp:txBody>
      <dsp:txXfrm>
        <a:off x="786213" y="3750619"/>
        <a:ext cx="8288937" cy="468685"/>
      </dsp:txXfrm>
    </dsp:sp>
    <dsp:sp modelId="{C6303D64-F611-4A0F-A9A0-F546B33AA2A8}">
      <dsp:nvSpPr>
        <dsp:cNvPr id="0" name=""/>
        <dsp:cNvSpPr/>
      </dsp:nvSpPr>
      <dsp:spPr>
        <a:xfrm>
          <a:off x="493285" y="3692033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2E0A58A-F7F9-410F-93D2-AFBC08C03DB1}">
      <dsp:nvSpPr>
        <dsp:cNvPr id="0" name=""/>
        <dsp:cNvSpPr/>
      </dsp:nvSpPr>
      <dsp:spPr>
        <a:xfrm>
          <a:off x="361777" y="4454060"/>
          <a:ext cx="8713374" cy="468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01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Вид: Омела біла</a:t>
          </a:r>
          <a:endParaRPr lang="uk-UA" sz="2500" kern="1200" dirty="0"/>
        </a:p>
      </dsp:txBody>
      <dsp:txXfrm>
        <a:off x="361777" y="4454060"/>
        <a:ext cx="8713374" cy="468685"/>
      </dsp:txXfrm>
    </dsp:sp>
    <dsp:sp modelId="{906112E8-8CE2-4CAA-906D-DB8E5AE4D61B}">
      <dsp:nvSpPr>
        <dsp:cNvPr id="0" name=""/>
        <dsp:cNvSpPr/>
      </dsp:nvSpPr>
      <dsp:spPr>
        <a:xfrm>
          <a:off x="68848" y="4395474"/>
          <a:ext cx="585857" cy="585857"/>
        </a:xfrm>
        <a:prstGeom prst="ellipse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0.10241</cdr:x>
      <cdr:y>0.05423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12108" cy="3718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0.10241</cdr:x>
      <cdr:y>0.05423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12108" cy="37188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C7861-C51F-40D6-99B9-E1A4F471ADD5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4209-0965-41C8-884A-6872421855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EC6D-F9CD-4E43-BD04-F45D2ABC1DD8}" type="datetimeFigureOut">
              <a:rPr lang="uk-UA" smtClean="0"/>
              <a:pPr/>
              <a:t>07.04.2014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C482-94FF-4189-A1B5-D1F310C348E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3119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214346" y="-428652"/>
            <a:ext cx="5500726" cy="58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РОЗПОВСЮДЖЕННЯ ОМЕЛИ БІЛОЇ НА ТЕРИТОРІЇ СЕЛИЩ НОВОГУЙВИНСЬКЕ 	ТА ГУЙВА</a:t>
            </a:r>
            <a:endParaRPr lang="ru-RU" sz="4400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0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272677"/>
            <a:ext cx="40719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Роботу виконала:</a:t>
            </a:r>
          </a:p>
          <a:p>
            <a:r>
              <a:rPr lang="uk-UA" dirty="0" smtClean="0"/>
              <a:t>Бойко Юлія</a:t>
            </a:r>
            <a:r>
              <a:rPr lang="uk-UA" dirty="0" smtClean="0"/>
              <a:t> </a:t>
            </a:r>
            <a:endParaRPr lang="uk-UA" dirty="0" smtClean="0"/>
          </a:p>
          <a:p>
            <a:r>
              <a:rPr lang="uk-UA" dirty="0" smtClean="0"/>
              <a:t>Учениця </a:t>
            </a:r>
            <a:r>
              <a:rPr lang="uk-UA" dirty="0" smtClean="0"/>
              <a:t>10 </a:t>
            </a:r>
            <a:r>
              <a:rPr lang="uk-UA" dirty="0" smtClean="0"/>
              <a:t>класу </a:t>
            </a:r>
          </a:p>
          <a:p>
            <a:r>
              <a:rPr lang="uk-UA" dirty="0" smtClean="0"/>
              <a:t>Новогуйвинської гімназії</a:t>
            </a:r>
          </a:p>
          <a:p>
            <a:endParaRPr lang="uk-UA" dirty="0" smtClean="0"/>
          </a:p>
          <a:p>
            <a:r>
              <a:rPr lang="uk-UA" dirty="0" smtClean="0"/>
              <a:t>Науковий керівник:</a:t>
            </a:r>
          </a:p>
          <a:p>
            <a:r>
              <a:rPr lang="uk-UA" dirty="0" smtClean="0"/>
              <a:t>Ярова-Боровик Марія Яківна</a:t>
            </a:r>
          </a:p>
          <a:p>
            <a:r>
              <a:rPr lang="uk-UA" dirty="0" smtClean="0"/>
              <a:t>Вчитель біології</a:t>
            </a:r>
          </a:p>
          <a:p>
            <a:r>
              <a:rPr lang="uk-UA" dirty="0" smtClean="0"/>
              <a:t>Новогуйвинської гімназії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357166"/>
            <a:ext cx="364333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7768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-285784" y="214290"/>
          <a:ext cx="4714908" cy="635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147371999"/>
              </p:ext>
            </p:extLst>
          </p:nvPr>
        </p:nvGraphicFramePr>
        <p:xfrm>
          <a:off x="4643438" y="285728"/>
          <a:ext cx="4214842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22707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993"/>
    </mc:Choice>
    <mc:Fallback>
      <p:transition spd="slow" advTm="2499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109218872"/>
              </p:ext>
            </p:extLst>
          </p:nvPr>
        </p:nvGraphicFramePr>
        <p:xfrm>
          <a:off x="-540568" y="0"/>
          <a:ext cx="51125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06082434"/>
              </p:ext>
            </p:extLst>
          </p:nvPr>
        </p:nvGraphicFramePr>
        <p:xfrm>
          <a:off x="4143372" y="-214338"/>
          <a:ext cx="5000628" cy="685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37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68"/>
    </mc:Choice>
    <mc:Fallback>
      <p:transition spd="slow" advTm="107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1"/>
          <a:ext cx="8929718" cy="75126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87525"/>
                <a:gridCol w="1651453"/>
                <a:gridCol w="1687833"/>
                <a:gridCol w="1651454"/>
                <a:gridCol w="1651453"/>
              </a:tblGrid>
              <a:tr h="433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Назва виду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Ділянка 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Ділянка 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Ділянка 3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Ділянка 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Ступінь ураження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Тополя чорна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++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Тополя біла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+++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/>
                        <a:t>Верба біла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+++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+++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/>
                        <a:t>+++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Яблуня домашня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/>
                        <a:t>+++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Липа </a:t>
                      </a:r>
                      <a:r>
                        <a:rPr lang="uk-UA" sz="1400" b="1" dirty="0" err="1"/>
                        <a:t>серцелиста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/>
                        <a:t>Дуб</a:t>
                      </a:r>
                      <a:r>
                        <a:rPr lang="uk-UA" sz="1400" b="1" baseline="0" dirty="0" smtClean="0"/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черешчатий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/>
                        <a:t>+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Клен звичайний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/>
                        <a:t>+++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/>
                        <a:t>Береза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бородавчаста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++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/>
                        <a:t>+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Слива розлога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b="1" dirty="0"/>
                        <a:t>++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/>
                        <a:t>+++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Горобина звичайна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b="1" dirty="0"/>
                        <a:t>++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Тополя тремтяча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2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/>
                        <a:t>Ясен звичайний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0"/>
          <a:ext cx="7929618" cy="6715124"/>
        </p:xfrm>
        <a:graphic>
          <a:graphicData uri="http://schemas.openxmlformats.org/drawingml/2006/table">
            <a:tbl>
              <a:tblPr/>
              <a:tblGrid>
                <a:gridCol w="3964429"/>
                <a:gridCol w="3965189"/>
              </a:tblGrid>
              <a:tr h="328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Високий ступінь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ураження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Середній ступінь ураження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Низький ступінь ураження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Ураження стовбура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036" name="Рисунок 24" descr="DSC07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3076575" cy="2428875"/>
          </a:xfrm>
          <a:prstGeom prst="rect">
            <a:avLst/>
          </a:prstGeom>
          <a:noFill/>
        </p:spPr>
      </p:pic>
      <p:pic>
        <p:nvPicPr>
          <p:cNvPr id="44035" name="Рисунок 26" descr="IMG_0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219450" cy="2419350"/>
          </a:xfrm>
          <a:prstGeom prst="rect">
            <a:avLst/>
          </a:prstGeom>
          <a:noFill/>
        </p:spPr>
      </p:pic>
      <p:pic>
        <p:nvPicPr>
          <p:cNvPr id="44034" name="Рисунок 23" descr="DSC068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3057525" cy="2295525"/>
          </a:xfrm>
          <a:prstGeom prst="rect">
            <a:avLst/>
          </a:prstGeom>
          <a:noFill/>
        </p:spPr>
      </p:pic>
      <p:pic>
        <p:nvPicPr>
          <p:cNvPr id="44033" name="Рисунок 27" descr="ZoUB2tGbru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0384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9448"/>
    </mc:Choice>
    <mc:Fallback>
      <p:transition spd="slow" advTm="3944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8572560" cy="2095688"/>
          </a:xfrm>
        </p:spPr>
        <p:txBody>
          <a:bodyPr/>
          <a:lstStyle/>
          <a:p>
            <a:r>
              <a:rPr lang="uk-UA" dirty="0" smtClean="0"/>
              <a:t>Розподіл кущів омели білої за віком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6"/>
          <a:ext cx="8501124" cy="47149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57664"/>
                <a:gridCol w="1857664"/>
                <a:gridCol w="1196449"/>
                <a:gridCol w="1196449"/>
                <a:gridCol w="1196449"/>
                <a:gridCol w="1196449"/>
              </a:tblGrid>
              <a:tr h="52387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Вік кущів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Кількість кущів(візуальна оцінка)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Номер Ділянки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  <a:tr h="52387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«Молоді»</a:t>
                      </a:r>
                      <a:endParaRPr lang="ru-RU" sz="18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1-5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Мінімальна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103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51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1129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  <a:tr h="523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Середня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224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72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1419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  <a:tr h="523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Максимальна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453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83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1723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63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  <a:tr h="52387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«зрілі»</a:t>
                      </a:r>
                      <a:endParaRPr lang="ru-RU" sz="18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6-20 р.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Мінімальна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131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42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734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  <a:tr h="523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Середня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157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125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973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43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  <a:tr h="523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Максимальна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143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1319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55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6" marR="56396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035"/>
    </mc:Choice>
    <mc:Fallback>
      <p:transition spd="slow" advTm="3203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-1" y="-28910"/>
            <a:ext cx="24545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NewRomanPSMT"/>
                <a:cs typeface="Times New Roman" pitchFamily="18" charset="0"/>
              </a:rPr>
              <a:t>Висновки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-150135" y="980728"/>
            <a:ext cx="3214678" cy="587727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Робота присвячена питанню розповсюдження омели білої в селищах Новогуйвинське та Гуйва; встановлено кількість заражених дерев напівпаразитом, видовий склад  дерев та ступінь ураження; приблизний вік омели  та динаміку поширення омели з 2008 по 2013 рік. Розроблені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рекомендації «Методи боротьби з напівпаразитом — омелою білою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lvl="0"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Зрізати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омелу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годівлі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свійських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064543" y="476672"/>
            <a:ext cx="3375105" cy="6381328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Використовувати молоді гілочки, листя, ягоди в народній медицині;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Гілку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на якій прижилася омела, вирізати на 50 сантиметрів нижче, ніж це прикріплення, і потім — до тих пір поки не буде знищено її корінця;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Постійно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інформувати селищну раду про стан деревних насаджень, з метою ліквідації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напівпаразита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Досліджуючи розповсюдження омели з 2008 по 2013 ми побачили стрімке збільшення чисельності кущів на деревах по територіям селищ Новогуйвинське та Гуйва.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228184" y="188640"/>
            <a:ext cx="2915816" cy="597666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Ситуація з цією страшною хворобою дерев є мало не надзвичайна і загрожує екологічним лихом. Дерева уражені суцільними територіями.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 2-3 роки ми не очистимо від цього паразита всі дерева, то зараження піде по новому колу.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вже через 10-15 років боротися з омелою буде пізно.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пам’ятайте, кожне заражене дерево – це зрубана “пустеля” майбутнього.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756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2357430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uk-UA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uk-UA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89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71474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42974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Актуальність </a:t>
            </a:r>
            <a:endParaRPr lang="uk-UA" sz="4000" b="1" cap="all" dirty="0">
              <a:ln/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-214346" y="908720"/>
            <a:ext cx="5500694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На Житомирщині</a:t>
            </a:r>
            <a:r>
              <a:rPr lang="ru-RU" sz="2400" dirty="0"/>
              <a:t>, як і на всій території України, ситуація з омелою стоїть досить </a:t>
            </a:r>
            <a:r>
              <a:rPr lang="ru-RU" sz="2400" dirty="0" smtClean="0"/>
              <a:t>гост</a:t>
            </a:r>
            <a:r>
              <a:rPr lang="uk-UA" sz="2400" dirty="0" smtClean="0"/>
              <a:t>ро. Вона „господарює” не тільки на деревах обабіч трас, а й у лісосмугах, населених пунктах.</a:t>
            </a:r>
            <a:r>
              <a:rPr lang="ru-RU" sz="2400" dirty="0" smtClean="0"/>
              <a:t>Якщо </a:t>
            </a:r>
            <a:r>
              <a:rPr lang="ru-RU" sz="2400" dirty="0"/>
              <a:t>ще кілька років тому рясні кущі омели на деревах не були такі чисельні, то зараз </a:t>
            </a:r>
            <a:r>
              <a:rPr lang="ru-RU" sz="2400" dirty="0" smtClean="0"/>
              <a:t>дерева </a:t>
            </a:r>
            <a:r>
              <a:rPr lang="uk-UA" sz="2400" dirty="0" smtClean="0"/>
              <a:t>уражені </a:t>
            </a:r>
            <a:r>
              <a:rPr lang="uk-UA" sz="2400" dirty="0"/>
              <a:t>суцільними територіями.</a:t>
            </a:r>
          </a:p>
          <a:p>
            <a:pPr>
              <a:buNone/>
            </a:pPr>
            <a:r>
              <a:rPr lang="ru-RU" sz="2400" dirty="0" smtClean="0"/>
              <a:t>		Активна </a:t>
            </a:r>
            <a:r>
              <a:rPr lang="ru-RU" sz="2400" dirty="0"/>
              <a:t>боротьба з цією хворобою розпочалася лише декілька років тому. Однак, </a:t>
            </a:r>
            <a:r>
              <a:rPr lang="ru-RU" sz="2400" dirty="0" smtClean="0"/>
              <a:t>нажаль</a:t>
            </a:r>
            <a:r>
              <a:rPr lang="ru-RU" sz="2400" dirty="0"/>
              <a:t>, на даний момент відомо мало методів боротьби з омелою.</a:t>
            </a:r>
            <a:endParaRPr lang="ru-RU" sz="2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5" name="Picture 24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8170829" y="404664"/>
            <a:ext cx="576263" cy="6905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621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491880" y="88079"/>
            <a:ext cx="3008946" cy="4214842"/>
          </a:xfrm>
          <a:prstGeom prst="round2Diag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З’ ЯСУВАТИ ХАРАКТЕР ТА СТУПІНЬ УРАЖЕННЯ ОМЕЛОЮ БІЛОЮ НАСАДЖЕНЬ У СЕЛИЩАХ НОВОГУЙ-ВИНСЬКЕ ТА ГУЙВА.</a:t>
            </a:r>
            <a:endParaRPr lang="ru-RU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  <a:p>
            <a:pPr algn="ctr"/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659216" y="2376904"/>
            <a:ext cx="2484784" cy="4104456"/>
          </a:xfrm>
          <a:prstGeom prst="round2Diag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МОТИВАЦІЯ:</a:t>
            </a:r>
          </a:p>
          <a:p>
            <a:pPr algn="ctr">
              <a:buFont typeface="Wingdings" pitchFamily="2" charset="2"/>
              <a:buChar char="ü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ЩОРІЧНЕ СТРІМКЕ ЗБІЛЬШЕННЯ ЗАРАЖЕНИХ ДЕРЕВ ОМЕЛОЮ БІЛОЮ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71600" y="3376012"/>
            <a:ext cx="2357454" cy="3071834"/>
          </a:xfrm>
          <a:prstGeom prst="round2Diag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ОМЕЛА БІЛА</a:t>
            </a:r>
          </a:p>
          <a:p>
            <a:pPr algn="ctr"/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0"/>
            <a:ext cx="2357454" cy="3214710"/>
          </a:xfrm>
          <a:prstGeom prst="round2Diag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ОБ’ЄКТ ДОСЛІДЖЕННЯ:</a:t>
            </a: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ДЕРЕВНІ НАСАДЖЕННЯ СЕЛИЩ НОВОГУЙ-ВИНСЬКЕ ТА ГУЙВА </a:t>
            </a:r>
          </a:p>
          <a:p>
            <a:pPr algn="ctr"/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097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ВСТАНОВИТИ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ДИНАМІКУ ПОШИРЕННЯ ОМЕЛИ З 2008 ПО 2013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РІК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КІЛЬКІСТЬ ЗАРАЖЕНИХ ДЕРЕВ ОМЕЛОЮ В СЕЛИЩІ НОВОГУЙВИНСЬКЕ ТА З’ЯСУВАТИ ВИДОВИЙ СКЛАД ДЕРЕВ ЗАРАЖЕНИХ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ОМЕЛОЮ  ТА СТУПІНЬ УРАЖЕННЯ ДЕРЕВ.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З’ЯСУВАТИ ПРИБЛИЗНИЙ ВІК ОМЕЛИ.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СКЛАСТИ РЕКОМЕНДАЦІЇ «МЕТОДИ БОРОТЬБИ З НАПІВПАРАЗИТОМ – ОМЕЛОЮ БІЛОЮ».</a:t>
            </a:r>
          </a:p>
        </p:txBody>
      </p:sp>
    </p:spTree>
    <p:extLst>
      <p:ext uri="{BB962C8B-B14F-4D97-AF65-F5344CB8AC3E}">
        <p14:creationId xmlns="" xmlns:p14="http://schemas.microsoft.com/office/powerpoint/2010/main" val="1033060662"/>
      </p:ext>
    </p:extLst>
  </p:cSld>
  <p:clrMapOvr>
    <a:masterClrMapping/>
  </p:clrMapOvr>
  <p:transition spd="slow" advTm="232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30425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614041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Розділ 1. 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/>
              <a:t>Біологічна </a:t>
            </a:r>
            <a:r>
              <a:rPr lang="uk-UA" sz="3200" dirty="0" smtClean="0"/>
              <a:t>класифікація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977069659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14902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омела фото\2A4z9BBB4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5286380" cy="5883566"/>
          </a:xfrm>
        </p:spPr>
        <p:txBody>
          <a:bodyPr>
            <a:noAutofit/>
          </a:bodyPr>
          <a:lstStyle/>
          <a:p>
            <a:pPr algn="r"/>
            <a:r>
              <a:rPr lang="uk-UA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 жертвами омели стають дуби, берези, тополі, клени, верби, рідше з’являється на грушах, яблунях, а також зрідка  на хвойних – сосні та ялиці</a:t>
            </a:r>
            <a:r>
              <a:rPr lang="uk-UA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uk-UA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8660" y="1"/>
            <a:ext cx="50720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Омела 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Viscum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вічнозелена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рослина-напівпаразит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Природний ареал зростання омели – тропіки і субтропіки Європи, Азії, Африки та Австралії. </a:t>
            </a:r>
          </a:p>
          <a:p>
            <a:pPr lvl="1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Найпоширеніший вид у Східній та Південній Європі – омела біла </a:t>
            </a:r>
          </a:p>
          <a:p>
            <a:pPr lvl="1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Це рослина з тонкими гілочками, вузькими парними листочками і жовтувато-білими ягодами</a:t>
            </a:r>
            <a:r>
              <a:rPr lang="uk-UA" sz="2800" dirty="0" smtClean="0"/>
              <a:t>. </a:t>
            </a:r>
            <a:endParaRPr lang="uk-UA" dirty="0"/>
          </a:p>
        </p:txBody>
      </p:sp>
    </p:spTree>
  </p:cSld>
  <p:clrMapOvr>
    <a:masterClrMapping/>
  </p:clrMapOvr>
  <p:transition spd="slow" advTm="10532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2015654"/>
          </a:xfrm>
        </p:spPr>
        <p:txBody>
          <a:bodyPr/>
          <a:lstStyle/>
          <a:p>
            <a:r>
              <a:rPr lang="uk-UA" dirty="0" smtClean="0"/>
              <a:t>Теоретичний аналіз наукової літератури, інших джерел дозволив визначити зміст понять “омела біла”.</a:t>
            </a:r>
          </a:p>
          <a:p>
            <a:r>
              <a:rPr lang="uk-UA" dirty="0" smtClean="0"/>
              <a:t>Встановлено, що саме омела біла паразитує  в селищі Новогуйвинське і селищі Гуйва.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G:\МАН\омела фото\n0EKfOIdSV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3" r="14230" b="10596"/>
          <a:stretch/>
        </p:blipFill>
        <p:spPr bwMode="auto">
          <a:xfrm>
            <a:off x="2699792" y="1556792"/>
            <a:ext cx="6682226" cy="556826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924"/>
    </mc:Choice>
    <mc:Fallback>
      <p:transition spd="slow" advTm="179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51520" y="332656"/>
            <a:ext cx="8712968" cy="4752528"/>
          </a:xfrm>
          <a:blipFill rotWithShape="1">
            <a:blip r:embed="rId2" cstate="print"/>
            <a:stretch>
              <a:fillRect l="-1888" t="-2439" r="-979"/>
            </a:stretch>
          </a:blipFill>
        </p:spPr>
        <p:txBody>
          <a:bodyPr/>
          <a:lstStyle/>
          <a:p>
            <a:pPr>
              <a:buNone/>
            </a:pPr>
            <a:endParaRPr lang="uk-UA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07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662"/>
    </mc:Choice>
    <mc:Fallback>
      <p:transition spd="slow" advTm="406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4522" y="22109"/>
            <a:ext cx="6365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uk-UA" sz="3200" b="1" i="0" u="none" strike="noStrike" spc="50" normalizeH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заражених дерев</a:t>
            </a:r>
            <a:r>
              <a:rPr kumimoji="0" lang="uk-UA" sz="32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 %)</a:t>
            </a:r>
            <a:endParaRPr kumimoji="0" lang="uk-UA" sz="40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588145640"/>
              </p:ext>
            </p:extLst>
          </p:nvPr>
        </p:nvGraphicFramePr>
        <p:xfrm>
          <a:off x="12980" y="606884"/>
          <a:ext cx="9131019" cy="606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spd="slow" advTm="207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7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3|30.7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2207</TotalTime>
  <Words>639</Words>
  <Application>Microsoft Office PowerPoint</Application>
  <PresentationFormat>Экран (4:3)</PresentationFormat>
  <Paragraphs>165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Актуальність </vt:lpstr>
      <vt:lpstr>Слайд 3</vt:lpstr>
      <vt:lpstr>ЗАВДАННЯ:</vt:lpstr>
      <vt:lpstr>Розділ 1.  Біологічна класифікація</vt:lpstr>
      <vt:lpstr>Передусім жертвами омели стають дуби, берези, тополі, клени, верби, рідше з’являється на грушах, яблунях, а також зрідка  на хвойних – сосні та ялиці!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Розподіл кущів омели білої за віком 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163</cp:revision>
  <dcterms:created xsi:type="dcterms:W3CDTF">2011-12-02T05:18:55Z</dcterms:created>
  <dcterms:modified xsi:type="dcterms:W3CDTF">2014-04-07T16:44:05Z</dcterms:modified>
</cp:coreProperties>
</file>