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0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F5830-CFDC-457E-9AB7-76972068BA78}" type="datetimeFigureOut">
              <a:rPr lang="ru-RU" smtClean="0"/>
              <a:pPr/>
              <a:t>30.03.2014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9875A-9A56-4694-9706-6D13DC8907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9875A-9A56-4694-9706-6D13DC8907F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У </a:t>
            </a:r>
            <a:r>
              <a:rPr lang="uk-UA" dirty="0" err="1" smtClean="0"/>
              <a:t>лейпцигу</a:t>
            </a:r>
            <a:r>
              <a:rPr lang="uk-UA" dirty="0" smtClean="0"/>
              <a:t> у 1859 році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9875A-9A56-4694-9706-6D13DC8907F2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7B2E-1EE3-4599-BD83-1193B3BCD520}" type="datetimeFigureOut">
              <a:rPr lang="ru-RU" smtClean="0"/>
              <a:pPr/>
              <a:t>30.03.2014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F97E-EE0A-41D8-AA60-D8C97C437B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7B2E-1EE3-4599-BD83-1193B3BCD520}" type="datetimeFigureOut">
              <a:rPr lang="ru-RU" smtClean="0"/>
              <a:pPr/>
              <a:t>30.03.2014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F97E-EE0A-41D8-AA60-D8C97C437B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7B2E-1EE3-4599-BD83-1193B3BCD520}" type="datetimeFigureOut">
              <a:rPr lang="ru-RU" smtClean="0"/>
              <a:pPr/>
              <a:t>30.03.2014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F97E-EE0A-41D8-AA60-D8C97C437B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7B2E-1EE3-4599-BD83-1193B3BCD520}" type="datetimeFigureOut">
              <a:rPr lang="ru-RU" smtClean="0"/>
              <a:pPr/>
              <a:t>30.03.2014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F97E-EE0A-41D8-AA60-D8C97C437B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7B2E-1EE3-4599-BD83-1193B3BCD520}" type="datetimeFigureOut">
              <a:rPr lang="ru-RU" smtClean="0"/>
              <a:pPr/>
              <a:t>30.03.2014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F97E-EE0A-41D8-AA60-D8C97C437B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7B2E-1EE3-4599-BD83-1193B3BCD520}" type="datetimeFigureOut">
              <a:rPr lang="ru-RU" smtClean="0"/>
              <a:pPr/>
              <a:t>30.03.2014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F97E-EE0A-41D8-AA60-D8C97C437B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7B2E-1EE3-4599-BD83-1193B3BCD520}" type="datetimeFigureOut">
              <a:rPr lang="ru-RU" smtClean="0"/>
              <a:pPr/>
              <a:t>30.03.2014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F97E-EE0A-41D8-AA60-D8C97C437B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7B2E-1EE3-4599-BD83-1193B3BCD520}" type="datetimeFigureOut">
              <a:rPr lang="ru-RU" smtClean="0"/>
              <a:pPr/>
              <a:t>30.03.2014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ADF97E-EE0A-41D8-AA60-D8C97C437B0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7B2E-1EE3-4599-BD83-1193B3BCD520}" type="datetimeFigureOut">
              <a:rPr lang="ru-RU" smtClean="0"/>
              <a:pPr/>
              <a:t>30.03.2014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F97E-EE0A-41D8-AA60-D8C97C437B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7B2E-1EE3-4599-BD83-1193B3BCD520}" type="datetimeFigureOut">
              <a:rPr lang="ru-RU" smtClean="0"/>
              <a:pPr/>
              <a:t>30.03.2014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CADF97E-EE0A-41D8-AA60-D8C97C437B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8347B2E-1EE3-4599-BD83-1193B3BCD520}" type="datetimeFigureOut">
              <a:rPr lang="ru-RU" smtClean="0"/>
              <a:pPr/>
              <a:t>30.03.2014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F97E-EE0A-41D8-AA60-D8C97C437B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8347B2E-1EE3-4599-BD83-1193B3BCD520}" type="datetimeFigureOut">
              <a:rPr lang="ru-RU" smtClean="0"/>
              <a:pPr/>
              <a:t>30.03.2014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CADF97E-EE0A-41D8-AA60-D8C97C437B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ru/url?sa=i&amp;source=images&amp;cd=&amp;cad=rja&amp;uact=8&amp;docid=zQMTSkVSuOwi9M&amp;tbnid=zbsLIBhxCj_V1M:&amp;ved=0CAgQjRw&amp;url=http://www.interlit2001.com/sirotenko-21-3.htm&amp;ei=STsxU6qYH6eU4ATO0oGQBg&amp;psig=AFQjCNGdqm1GPtYx8MuAGNaZbetU5xtwxQ&amp;ust=139582176956535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642918"/>
            <a:ext cx="8572560" cy="3000395"/>
          </a:xfrm>
        </p:spPr>
        <p:txBody>
          <a:bodyPr>
            <a:normAutofit fontScale="90000"/>
          </a:bodyPr>
          <a:lstStyle/>
          <a:p>
            <a:pPr algn="l"/>
            <a:r>
              <a:rPr lang="uk-UA" sz="2000" dirty="0" smtClean="0"/>
              <a:t>Номінація “ Історик - Юніор”</a:t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Загальна тема “Історичне підгрунтя творчості Т. Г. Шевченка”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>
                <a:solidFill>
                  <a:srgbClr val="92D050"/>
                </a:solidFill>
              </a:rPr>
              <a:t/>
            </a:r>
            <a:br>
              <a:rPr lang="uk-UA" sz="1400" dirty="0" smtClean="0">
                <a:solidFill>
                  <a:srgbClr val="92D050"/>
                </a:solidFill>
              </a:rPr>
            </a:br>
            <a:r>
              <a:rPr lang="uk-UA" sz="3200" dirty="0" smtClean="0">
                <a:solidFill>
                  <a:srgbClr val="92D050"/>
                </a:solidFill>
              </a:rPr>
              <a:t>Тема дослідження </a:t>
            </a:r>
            <a:r>
              <a:rPr lang="uk-UA" sz="3200" dirty="0" err="1" smtClean="0">
                <a:solidFill>
                  <a:srgbClr val="92D050"/>
                </a:solidFill>
              </a:rPr>
              <a:t>“Історична</a:t>
            </a:r>
            <a:r>
              <a:rPr lang="uk-UA" sz="3200" dirty="0" smtClean="0">
                <a:solidFill>
                  <a:srgbClr val="92D050"/>
                </a:solidFill>
              </a:rPr>
              <a:t> достовірність подій, зображених у поемі </a:t>
            </a:r>
            <a:r>
              <a:rPr lang="uk-UA" sz="3200" dirty="0" err="1" smtClean="0">
                <a:solidFill>
                  <a:srgbClr val="92D050"/>
                </a:solidFill>
              </a:rPr>
              <a:t>“Кавказ””</a:t>
            </a:r>
            <a:endParaRPr lang="ru-RU" sz="3200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4857760"/>
            <a:ext cx="2843210" cy="1571636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solidFill>
                  <a:srgbClr val="FFFF00"/>
                </a:solidFill>
                <a:latin typeface="+mj-lt"/>
              </a:rPr>
              <a:t>Учасники дослідження:</a:t>
            </a:r>
          </a:p>
          <a:p>
            <a:r>
              <a:rPr lang="uk-UA" sz="1800" dirty="0" err="1" smtClean="0">
                <a:solidFill>
                  <a:srgbClr val="FFFF00"/>
                </a:solidFill>
                <a:latin typeface="+mj-lt"/>
              </a:rPr>
              <a:t>Танцюра</a:t>
            </a:r>
            <a:r>
              <a:rPr lang="uk-UA" sz="1800" dirty="0" smtClean="0">
                <a:solidFill>
                  <a:srgbClr val="FFFF00"/>
                </a:solidFill>
                <a:latin typeface="+mj-lt"/>
              </a:rPr>
              <a:t> Оксана 9 клас</a:t>
            </a:r>
          </a:p>
          <a:p>
            <a:r>
              <a:rPr lang="uk-UA" sz="1800" dirty="0" smtClean="0">
                <a:solidFill>
                  <a:srgbClr val="FFFF00"/>
                </a:solidFill>
                <a:latin typeface="+mj-lt"/>
              </a:rPr>
              <a:t>Марчук Ольга 9 клас</a:t>
            </a:r>
          </a:p>
          <a:p>
            <a:r>
              <a:rPr lang="uk-UA" sz="1800" dirty="0" err="1" smtClean="0">
                <a:solidFill>
                  <a:srgbClr val="FFFF00"/>
                </a:solidFill>
                <a:latin typeface="+mj-lt"/>
              </a:rPr>
              <a:t>Шавук</a:t>
            </a:r>
            <a:r>
              <a:rPr lang="uk-UA" sz="1800" dirty="0" smtClean="0">
                <a:solidFill>
                  <a:srgbClr val="FFFF00"/>
                </a:solidFill>
                <a:latin typeface="+mj-lt"/>
              </a:rPr>
              <a:t> Людмила 9 клас</a:t>
            </a:r>
            <a:endParaRPr lang="ru-RU" sz="1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643314"/>
            <a:ext cx="3080595" cy="30003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785786" y="0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solidFill>
                  <a:srgbClr val="FFFF00"/>
                </a:solidFill>
              </a:rPr>
              <a:t>Відділ освіти </a:t>
            </a:r>
            <a:r>
              <a:rPr lang="uk-UA" sz="1200" dirty="0" err="1" smtClean="0">
                <a:solidFill>
                  <a:srgbClr val="FFFF00"/>
                </a:solidFill>
              </a:rPr>
              <a:t>Маневицької</a:t>
            </a:r>
            <a:r>
              <a:rPr lang="uk-UA" sz="1200" dirty="0" smtClean="0">
                <a:solidFill>
                  <a:srgbClr val="FFFF00"/>
                </a:solidFill>
              </a:rPr>
              <a:t> РДА</a:t>
            </a:r>
            <a:endParaRPr lang="ru-RU" sz="1200" dirty="0" smtClean="0">
              <a:solidFill>
                <a:srgbClr val="FFFF00"/>
              </a:solidFill>
            </a:endParaRPr>
          </a:p>
          <a:p>
            <a:pPr algn="ctr"/>
            <a:r>
              <a:rPr lang="uk-UA" sz="1200" dirty="0" smtClean="0">
                <a:solidFill>
                  <a:srgbClr val="FFFF00"/>
                </a:solidFill>
              </a:rPr>
              <a:t>НВК </a:t>
            </a:r>
            <a:r>
              <a:rPr lang="ru-RU" sz="1200" dirty="0" smtClean="0">
                <a:solidFill>
                  <a:srgbClr val="FFFF00"/>
                </a:solidFill>
              </a:rPr>
              <a:t>”</a:t>
            </a:r>
            <a:r>
              <a:rPr lang="uk-UA" sz="1200" dirty="0" smtClean="0">
                <a:solidFill>
                  <a:srgbClr val="FFFF00"/>
                </a:solidFill>
              </a:rPr>
              <a:t>Загальноосвітня школа І-ІІ ст. – ДНЗ  с. Копилля</a:t>
            </a:r>
            <a:endParaRPr lang="ru-RU" sz="1200" dirty="0" smtClean="0">
              <a:solidFill>
                <a:srgbClr val="FFFF00"/>
              </a:solidFill>
            </a:endParaRPr>
          </a:p>
          <a:p>
            <a:pPr algn="ctr"/>
            <a:r>
              <a:rPr lang="uk-UA" sz="1200" dirty="0" smtClean="0">
                <a:solidFill>
                  <a:srgbClr val="FFFF00"/>
                </a:solidFill>
              </a:rPr>
              <a:t> </a:t>
            </a:r>
            <a:r>
              <a:rPr lang="uk-UA" sz="1200" dirty="0" err="1" smtClean="0">
                <a:solidFill>
                  <a:srgbClr val="FFFF00"/>
                </a:solidFill>
              </a:rPr>
              <a:t>Маневицького</a:t>
            </a:r>
            <a:r>
              <a:rPr lang="uk-UA" sz="1200" dirty="0" smtClean="0">
                <a:solidFill>
                  <a:srgbClr val="FFFF00"/>
                </a:solidFill>
              </a:rPr>
              <a:t> району Волинської області</a:t>
            </a:r>
            <a:r>
              <a:rPr lang="ru-RU" sz="1200" dirty="0" smtClean="0">
                <a:solidFill>
                  <a:srgbClr val="FFFF00"/>
                </a:solidFill>
              </a:rPr>
              <a:t>”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Тематика поеми “Кавказ”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186766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1600" dirty="0" smtClean="0">
                <a:solidFill>
                  <a:srgbClr val="FFFF00"/>
                </a:solidFill>
              </a:rPr>
              <a:t>Поема написана 18 листопада у 1845 році у  Переяславі за  п</a:t>
            </a:r>
            <a:r>
              <a:rPr lang="en-US" sz="1600" dirty="0" smtClean="0">
                <a:solidFill>
                  <a:srgbClr val="FFFF00"/>
                </a:solidFill>
              </a:rPr>
              <a:t>‘</a:t>
            </a:r>
            <a:r>
              <a:rPr lang="uk-UA" sz="1600" dirty="0" smtClean="0">
                <a:solidFill>
                  <a:srgbClr val="FFFF00"/>
                </a:solidFill>
              </a:rPr>
              <a:t>ять днів. Вперше </a:t>
            </a:r>
            <a:endParaRPr lang="en-US" sz="1600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uk-UA" sz="1600" dirty="0" smtClean="0">
                <a:solidFill>
                  <a:srgbClr val="FFFF00"/>
                </a:solidFill>
              </a:rPr>
              <a:t>надрукована  </a:t>
            </a:r>
            <a:r>
              <a:rPr lang="uk-UA" sz="1600" dirty="0" smtClean="0">
                <a:solidFill>
                  <a:srgbClr val="FFFF00"/>
                </a:solidFill>
              </a:rPr>
              <a:t>в </a:t>
            </a:r>
            <a:r>
              <a:rPr lang="uk-UA" sz="1600" dirty="0" err="1" smtClean="0">
                <a:solidFill>
                  <a:srgbClr val="FFFF00"/>
                </a:solidFill>
              </a:rPr>
              <a:t>Лейпцігу</a:t>
            </a:r>
            <a:r>
              <a:rPr lang="uk-UA" sz="1600" dirty="0" smtClean="0">
                <a:solidFill>
                  <a:srgbClr val="FFFF00"/>
                </a:solidFill>
              </a:rPr>
              <a:t> у 1859 році. </a:t>
            </a:r>
          </a:p>
          <a:p>
            <a:pPr algn="just">
              <a:buNone/>
            </a:pPr>
            <a:r>
              <a:rPr lang="uk-UA" sz="1600" b="1" dirty="0" smtClean="0">
                <a:solidFill>
                  <a:srgbClr val="FFFF00"/>
                </a:solidFill>
              </a:rPr>
              <a:t>Тема</a:t>
            </a:r>
            <a:r>
              <a:rPr lang="en-US" sz="1600" b="1" dirty="0" smtClean="0">
                <a:solidFill>
                  <a:srgbClr val="FFFF00"/>
                </a:solidFill>
              </a:rPr>
              <a:t>:</a:t>
            </a:r>
            <a:r>
              <a:rPr lang="uk-UA" sz="1600" b="1" dirty="0" smtClean="0">
                <a:solidFill>
                  <a:srgbClr val="FFFF00"/>
                </a:solidFill>
              </a:rPr>
              <a:t> </a:t>
            </a:r>
            <a:r>
              <a:rPr lang="uk-UA" sz="1600" dirty="0" smtClean="0">
                <a:solidFill>
                  <a:srgbClr val="FFFF00"/>
                </a:solidFill>
              </a:rPr>
              <a:t>викриття </a:t>
            </a:r>
            <a:r>
              <a:rPr lang="uk-UA" sz="1600" dirty="0" smtClean="0">
                <a:solidFill>
                  <a:srgbClr val="FFFF00"/>
                </a:solidFill>
              </a:rPr>
              <a:t>загарбницької </a:t>
            </a:r>
            <a:r>
              <a:rPr lang="uk-UA" sz="1600" dirty="0" smtClean="0">
                <a:solidFill>
                  <a:srgbClr val="FFFF00"/>
                </a:solidFill>
              </a:rPr>
              <a:t>політики російського самодержавства, показ страждань поневолених народів Кавказу, зображення реакційної ролі церкви .</a:t>
            </a:r>
          </a:p>
          <a:p>
            <a:pPr algn="just">
              <a:buNone/>
            </a:pPr>
            <a:r>
              <a:rPr lang="uk-UA" sz="1600" b="1" dirty="0" smtClean="0">
                <a:solidFill>
                  <a:srgbClr val="FFFF00"/>
                </a:solidFill>
              </a:rPr>
              <a:t>Ідея: </a:t>
            </a:r>
            <a:r>
              <a:rPr lang="uk-UA" sz="1600" dirty="0" smtClean="0">
                <a:solidFill>
                  <a:srgbClr val="FFFF00"/>
                </a:solidFill>
              </a:rPr>
              <a:t>співчуття </a:t>
            </a:r>
            <a:r>
              <a:rPr lang="uk-UA" sz="1600" dirty="0" err="1" smtClean="0">
                <a:solidFill>
                  <a:srgbClr val="FFFF00"/>
                </a:solidFill>
              </a:rPr>
              <a:t>поневоленним</a:t>
            </a:r>
            <a:r>
              <a:rPr lang="uk-UA" sz="1600" dirty="0" smtClean="0">
                <a:solidFill>
                  <a:srgbClr val="FFFF00"/>
                </a:solidFill>
              </a:rPr>
              <a:t>, схвалення патріотичної мужньої  боротьби горців, утвердження безсмертя народу . Гнівний осуд самодержавства, кріпосництва – душителів свободи, носіїв  темноти.  </a:t>
            </a:r>
            <a:r>
              <a:rPr lang="uk-UA" sz="1600" dirty="0" err="1" smtClean="0">
                <a:solidFill>
                  <a:srgbClr val="FFFF00"/>
                </a:solidFill>
              </a:rPr>
              <a:t>Полум</a:t>
            </a:r>
            <a:r>
              <a:rPr lang="en-US" sz="1600" dirty="0" smtClean="0">
                <a:solidFill>
                  <a:srgbClr val="FFFF00"/>
                </a:solidFill>
              </a:rPr>
              <a:t>’</a:t>
            </a:r>
            <a:r>
              <a:rPr lang="uk-UA" sz="1600" dirty="0" err="1" smtClean="0">
                <a:solidFill>
                  <a:srgbClr val="FFFF00"/>
                </a:solidFill>
              </a:rPr>
              <a:t>яний</a:t>
            </a:r>
            <a:r>
              <a:rPr lang="uk-UA" sz="1600" dirty="0" smtClean="0">
                <a:solidFill>
                  <a:srgbClr val="FFFF00"/>
                </a:solidFill>
              </a:rPr>
              <a:t> інтернаціональний заклик до боротьби всіх народів проти спільного ворога – російського царизму.</a:t>
            </a:r>
          </a:p>
          <a:p>
            <a:pPr algn="just">
              <a:buNone/>
            </a:pPr>
            <a:r>
              <a:rPr lang="uk-UA" sz="1600" b="1" dirty="0" smtClean="0">
                <a:solidFill>
                  <a:srgbClr val="FFFF00"/>
                </a:solidFill>
              </a:rPr>
              <a:t>Основна думка: </a:t>
            </a:r>
            <a:r>
              <a:rPr lang="uk-UA" sz="1600" dirty="0" err="1" smtClean="0">
                <a:solidFill>
                  <a:srgbClr val="FFFF00"/>
                </a:solidFill>
              </a:rPr>
              <a:t>“Борітеся</a:t>
            </a:r>
            <a:r>
              <a:rPr lang="uk-UA" sz="1600" dirty="0" smtClean="0">
                <a:solidFill>
                  <a:srgbClr val="FFFF00"/>
                </a:solidFill>
              </a:rPr>
              <a:t> – поборете!”</a:t>
            </a:r>
            <a:endParaRPr lang="ru-RU" sz="1600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786190"/>
            <a:ext cx="2786082" cy="288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786190"/>
            <a:ext cx="257176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Структурна  побудова поеми </a:t>
            </a:r>
            <a:r>
              <a:rPr lang="uk-UA" sz="2400" b="1" dirty="0" err="1" smtClean="0">
                <a:solidFill>
                  <a:srgbClr val="FFFF00"/>
                </a:solidFill>
              </a:rPr>
              <a:t>“Кавказ”</a:t>
            </a:r>
            <a:r>
              <a:rPr lang="uk-UA" sz="2400" b="1" dirty="0" smtClean="0">
                <a:solidFill>
                  <a:srgbClr val="FFFF00"/>
                </a:solidFill>
              </a:rPr>
              <a:t/>
            </a:r>
            <a:br>
              <a:rPr lang="uk-UA" sz="2400" b="1" dirty="0" smtClean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7467600" cy="4525963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rgbClr val="FFFF00"/>
                </a:solidFill>
              </a:rPr>
              <a:t>Перший смисловий блок – </a:t>
            </a:r>
            <a:r>
              <a:rPr lang="uk-UA" sz="2000" dirty="0" err="1" smtClean="0">
                <a:solidFill>
                  <a:srgbClr val="FFFF00"/>
                </a:solidFill>
              </a:rPr>
              <a:t>“Прометей</a:t>
            </a:r>
            <a:r>
              <a:rPr lang="uk-UA" sz="2000" dirty="0" smtClean="0">
                <a:solidFill>
                  <a:srgbClr val="FFFF00"/>
                </a:solidFill>
              </a:rPr>
              <a:t> і </a:t>
            </a:r>
            <a:r>
              <a:rPr lang="uk-UA" sz="2000" dirty="0" err="1" smtClean="0">
                <a:solidFill>
                  <a:srgbClr val="FFFF00"/>
                </a:solidFill>
              </a:rPr>
              <a:t>орел”</a:t>
            </a:r>
            <a:endParaRPr lang="uk-UA" sz="2000" dirty="0" smtClean="0">
              <a:solidFill>
                <a:srgbClr val="FFFF00"/>
              </a:solidFill>
            </a:endParaRPr>
          </a:p>
          <a:p>
            <a:r>
              <a:rPr lang="uk-UA" sz="2000" dirty="0" smtClean="0">
                <a:solidFill>
                  <a:srgbClr val="FFFF00"/>
                </a:solidFill>
              </a:rPr>
              <a:t>Другий смисловий блок – </a:t>
            </a:r>
            <a:r>
              <a:rPr lang="uk-UA" sz="2000" dirty="0" err="1" smtClean="0">
                <a:solidFill>
                  <a:srgbClr val="FFFF00"/>
                </a:solidFill>
              </a:rPr>
              <a:t>“Молитва”</a:t>
            </a:r>
            <a:endParaRPr lang="uk-UA" sz="2000" dirty="0" smtClean="0">
              <a:solidFill>
                <a:srgbClr val="FFFF00"/>
              </a:solidFill>
            </a:endParaRPr>
          </a:p>
          <a:p>
            <a:r>
              <a:rPr lang="uk-UA" sz="2000" dirty="0" smtClean="0">
                <a:solidFill>
                  <a:srgbClr val="FFFF00"/>
                </a:solidFill>
              </a:rPr>
              <a:t>Третій смисловий блок </a:t>
            </a:r>
            <a:r>
              <a:rPr lang="uk-UA" sz="2000" dirty="0" err="1" smtClean="0">
                <a:solidFill>
                  <a:srgbClr val="FFFF00"/>
                </a:solidFill>
              </a:rPr>
              <a:t>–”Полювання</a:t>
            </a:r>
            <a:r>
              <a:rPr lang="uk-UA" sz="2000" dirty="0" smtClean="0">
                <a:solidFill>
                  <a:srgbClr val="FFFF00"/>
                </a:solidFill>
              </a:rPr>
              <a:t> на </a:t>
            </a:r>
            <a:r>
              <a:rPr lang="uk-UA" sz="2000" dirty="0" err="1" smtClean="0">
                <a:solidFill>
                  <a:srgbClr val="FFFF00"/>
                </a:solidFill>
              </a:rPr>
              <a:t>волю”</a:t>
            </a:r>
            <a:endParaRPr lang="uk-UA" sz="2000" dirty="0" smtClean="0">
              <a:solidFill>
                <a:srgbClr val="FFFF00"/>
              </a:solidFill>
            </a:endParaRPr>
          </a:p>
          <a:p>
            <a:r>
              <a:rPr lang="uk-UA" sz="2000" dirty="0" err="1" smtClean="0">
                <a:solidFill>
                  <a:srgbClr val="FFFF00"/>
                </a:solidFill>
              </a:rPr>
              <a:t>Четветрий</a:t>
            </a:r>
            <a:r>
              <a:rPr lang="uk-UA" sz="2000" dirty="0" smtClean="0">
                <a:solidFill>
                  <a:srgbClr val="FFFF00"/>
                </a:solidFill>
              </a:rPr>
              <a:t> смисловий блок – </a:t>
            </a:r>
            <a:r>
              <a:rPr lang="uk-UA" sz="2000" dirty="0" err="1" smtClean="0">
                <a:solidFill>
                  <a:srgbClr val="FFFF00"/>
                </a:solidFill>
              </a:rPr>
              <a:t>“Яків</a:t>
            </a:r>
            <a:r>
              <a:rPr lang="uk-UA" sz="2000" dirty="0" smtClean="0">
                <a:solidFill>
                  <a:srgbClr val="FFFF00"/>
                </a:solidFill>
              </a:rPr>
              <a:t> де </a:t>
            </a:r>
            <a:r>
              <a:rPr lang="uk-UA" sz="2000" dirty="0" err="1" smtClean="0">
                <a:solidFill>
                  <a:srgbClr val="FFFF00"/>
                </a:solidFill>
              </a:rPr>
              <a:t>Бальмен”</a:t>
            </a:r>
            <a:endParaRPr lang="uk-UA" sz="2000" dirty="0" smtClean="0">
              <a:solidFill>
                <a:srgbClr val="FFFF00"/>
              </a:solidFill>
            </a:endParaRPr>
          </a:p>
          <a:p>
            <a:r>
              <a:rPr lang="uk-UA" sz="2000" dirty="0" smtClean="0">
                <a:solidFill>
                  <a:srgbClr val="FFFF00"/>
                </a:solidFill>
              </a:rPr>
              <a:t>Афористичні вислови: </a:t>
            </a:r>
            <a:r>
              <a:rPr lang="uk-UA" sz="2000" dirty="0" err="1" smtClean="0">
                <a:solidFill>
                  <a:srgbClr val="FFFF00"/>
                </a:solidFill>
              </a:rPr>
              <a:t>“Борітеся</a:t>
            </a:r>
            <a:r>
              <a:rPr lang="uk-UA" sz="2000" dirty="0" smtClean="0">
                <a:solidFill>
                  <a:srgbClr val="FFFF00"/>
                </a:solidFill>
              </a:rPr>
              <a:t> - </a:t>
            </a:r>
            <a:r>
              <a:rPr lang="uk-UA" sz="2000" dirty="0" err="1" smtClean="0">
                <a:solidFill>
                  <a:srgbClr val="FFFF00"/>
                </a:solidFill>
              </a:rPr>
              <a:t>поборете”</a:t>
            </a:r>
            <a:r>
              <a:rPr lang="uk-UA" sz="2000" dirty="0" smtClean="0">
                <a:solidFill>
                  <a:srgbClr val="FFFF00"/>
                </a:solidFill>
              </a:rPr>
              <a:t>, </a:t>
            </a:r>
            <a:r>
              <a:rPr lang="uk-UA" sz="2000" dirty="0" err="1" smtClean="0">
                <a:solidFill>
                  <a:srgbClr val="FFFF00"/>
                </a:solidFill>
              </a:rPr>
              <a:t>“Не</a:t>
            </a:r>
            <a:r>
              <a:rPr lang="uk-UA" sz="2000" dirty="0" smtClean="0">
                <a:solidFill>
                  <a:srgbClr val="FFFF00"/>
                </a:solidFill>
              </a:rPr>
              <a:t> вмирає душа наша , не вмирає воля  ”, </a:t>
            </a:r>
            <a:r>
              <a:rPr lang="uk-UA" sz="2000" dirty="0" err="1" smtClean="0">
                <a:solidFill>
                  <a:srgbClr val="FFFF00"/>
                </a:solidFill>
              </a:rPr>
              <a:t>“Од</a:t>
            </a:r>
            <a:r>
              <a:rPr lang="uk-UA" sz="2000" dirty="0" smtClean="0">
                <a:solidFill>
                  <a:srgbClr val="FFFF00"/>
                </a:solidFill>
              </a:rPr>
              <a:t> молдаванина до </a:t>
            </a:r>
            <a:r>
              <a:rPr lang="uk-UA" sz="2000" dirty="0" err="1" smtClean="0">
                <a:solidFill>
                  <a:srgbClr val="FFFF00"/>
                </a:solidFill>
              </a:rPr>
              <a:t>фіна”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857628"/>
            <a:ext cx="4029094" cy="2656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429000"/>
            <a:ext cx="3786214" cy="2782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Вислови великих поетів про поему.</a:t>
            </a:r>
            <a:r>
              <a:rPr lang="uk-UA" sz="1400" dirty="0" smtClean="0"/>
              <a:t/>
            </a:r>
            <a:br>
              <a:rPr lang="uk-UA" sz="14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5214974" cy="521497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1900" dirty="0" smtClean="0">
                <a:solidFill>
                  <a:srgbClr val="FFFF00"/>
                </a:solidFill>
              </a:rPr>
              <a:t>За силою , вибуховістю, безпосередністю </a:t>
            </a:r>
            <a:r>
              <a:rPr lang="uk-UA" sz="1900" dirty="0" err="1" smtClean="0">
                <a:solidFill>
                  <a:srgbClr val="FFFF00"/>
                </a:solidFill>
              </a:rPr>
              <a:t>“Кавказ”</a:t>
            </a:r>
            <a:r>
              <a:rPr lang="uk-UA" sz="1900" dirty="0" smtClean="0">
                <a:solidFill>
                  <a:srgbClr val="FFFF00"/>
                </a:solidFill>
              </a:rPr>
              <a:t> не має рівного  собі твору. Ця поема валить, трощить, палить, вбиває іронією, морозить правдою, сліпить блискавками порівнянь, поки в сердечнім   спомині друга не знайде кінцевого тихого акорду. Це зовсім виїмкова річ. </a:t>
            </a:r>
            <a:r>
              <a:rPr lang="uk-UA" sz="1900" dirty="0" err="1" smtClean="0">
                <a:solidFill>
                  <a:srgbClr val="FFFF00"/>
                </a:solidFill>
              </a:rPr>
              <a:t>“Кавказ”</a:t>
            </a:r>
            <a:r>
              <a:rPr lang="uk-UA" sz="1900" dirty="0" smtClean="0">
                <a:solidFill>
                  <a:srgbClr val="FFFF00"/>
                </a:solidFill>
              </a:rPr>
              <a:t> огненна поема. </a:t>
            </a:r>
          </a:p>
          <a:p>
            <a:pPr algn="r">
              <a:buNone/>
            </a:pPr>
            <a:r>
              <a:rPr lang="uk-UA" sz="1900" dirty="0"/>
              <a:t> </a:t>
            </a:r>
            <a:r>
              <a:rPr lang="uk-UA" sz="1900" dirty="0" smtClean="0"/>
              <a:t>                                                                                                                          </a:t>
            </a:r>
            <a:r>
              <a:rPr lang="uk-UA" sz="1900" dirty="0" smtClean="0">
                <a:solidFill>
                  <a:srgbClr val="FFFF00"/>
                </a:solidFill>
              </a:rPr>
              <a:t>(  І Франко.)</a:t>
            </a:r>
          </a:p>
          <a:p>
            <a:pPr algn="r">
              <a:buNone/>
            </a:pPr>
            <a:endParaRPr lang="uk-UA" sz="1900" dirty="0" smtClean="0">
              <a:solidFill>
                <a:srgbClr val="FFFF00"/>
              </a:solidFill>
            </a:endParaRPr>
          </a:p>
          <a:p>
            <a:pPr algn="r">
              <a:buNone/>
            </a:pPr>
            <a:endParaRPr lang="uk-UA" sz="1900" dirty="0" smtClean="0">
              <a:solidFill>
                <a:srgbClr val="FFFF00"/>
              </a:solidFill>
            </a:endParaRPr>
          </a:p>
          <a:p>
            <a:pPr algn="just"/>
            <a:r>
              <a:rPr lang="uk-UA" sz="1900" dirty="0" smtClean="0">
                <a:solidFill>
                  <a:srgbClr val="FFFF00"/>
                </a:solidFill>
              </a:rPr>
              <a:t>Т. Шевченко  з його сонячним темпераментом – це такий вогонь, який кидає свої відблиски на всі народи, що борються за справедливість і красу… Хай вітер поезії надимає і наші паруси.  </a:t>
            </a:r>
          </a:p>
          <a:p>
            <a:pPr algn="r">
              <a:buNone/>
            </a:pPr>
            <a:r>
              <a:rPr lang="uk-UA" sz="1900" dirty="0"/>
              <a:t> </a:t>
            </a:r>
            <a:r>
              <a:rPr lang="uk-UA" sz="1900" dirty="0" smtClean="0"/>
              <a:t>                                                                                                                                         </a:t>
            </a:r>
            <a:r>
              <a:rPr lang="uk-UA" sz="1900" dirty="0" smtClean="0">
                <a:solidFill>
                  <a:srgbClr val="FFFF00"/>
                </a:solidFill>
              </a:rPr>
              <a:t>(</a:t>
            </a:r>
            <a:r>
              <a:rPr lang="uk-UA" sz="1900" dirty="0" err="1" smtClean="0">
                <a:solidFill>
                  <a:srgbClr val="FFFF00"/>
                </a:solidFill>
              </a:rPr>
              <a:t>Рене</a:t>
            </a:r>
            <a:r>
              <a:rPr lang="uk-UA" sz="1900" dirty="0" smtClean="0">
                <a:solidFill>
                  <a:srgbClr val="FFFF00"/>
                </a:solidFill>
              </a:rPr>
              <a:t> </a:t>
            </a:r>
            <a:r>
              <a:rPr lang="uk-UA" sz="1900" dirty="0" err="1" smtClean="0">
                <a:solidFill>
                  <a:srgbClr val="FFFF00"/>
                </a:solidFill>
              </a:rPr>
              <a:t>Депестр</a:t>
            </a:r>
            <a:r>
              <a:rPr lang="uk-UA" sz="1900" dirty="0" smtClean="0">
                <a:solidFill>
                  <a:srgbClr val="FFFF00"/>
                </a:solidFill>
              </a:rPr>
              <a:t> – острів Гаїті</a:t>
            </a:r>
            <a:r>
              <a:rPr lang="uk-UA" sz="1600" dirty="0" smtClean="0">
                <a:solidFill>
                  <a:srgbClr val="FFFF00"/>
                </a:solidFill>
              </a:rPr>
              <a:t>)</a:t>
            </a:r>
            <a:endParaRPr lang="ru-RU" sz="1600" dirty="0">
              <a:solidFill>
                <a:srgbClr val="FFFF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143380"/>
            <a:ext cx="2571768" cy="25074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142984"/>
            <a:ext cx="2238384" cy="2857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Ми дізнались: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7467600" cy="4525963"/>
          </a:xfrm>
        </p:spPr>
        <p:txBody>
          <a:bodyPr>
            <a:normAutofit/>
          </a:bodyPr>
          <a:lstStyle/>
          <a:p>
            <a:pPr algn="just"/>
            <a:r>
              <a:rPr lang="uk-UA" sz="1800" dirty="0" smtClean="0">
                <a:solidFill>
                  <a:srgbClr val="FFFF00"/>
                </a:solidFill>
              </a:rPr>
              <a:t>Про колоніальні війни російського самодержавства проти народів Кавказу, про Шаміля та очолювану ним боротьбу горців;</a:t>
            </a:r>
          </a:p>
          <a:p>
            <a:pPr algn="just">
              <a:buNone/>
            </a:pPr>
            <a:endParaRPr lang="uk-UA" sz="1800" dirty="0" smtClean="0">
              <a:solidFill>
                <a:srgbClr val="FFFF00"/>
              </a:solidFill>
            </a:endParaRPr>
          </a:p>
          <a:p>
            <a:pPr algn="just"/>
            <a:r>
              <a:rPr lang="uk-UA" sz="1800" dirty="0" smtClean="0">
                <a:solidFill>
                  <a:srgbClr val="FFFF00"/>
                </a:solidFill>
              </a:rPr>
              <a:t>Історичні факти, зображені Шевченком  у поемі </a:t>
            </a:r>
            <a:r>
              <a:rPr lang="uk-UA" sz="1800" dirty="0" err="1" smtClean="0">
                <a:solidFill>
                  <a:srgbClr val="FFFF00"/>
                </a:solidFill>
              </a:rPr>
              <a:t>“Кавказ”</a:t>
            </a:r>
            <a:r>
              <a:rPr lang="uk-UA" sz="1800" dirty="0" smtClean="0">
                <a:solidFill>
                  <a:srgbClr val="FFFF00"/>
                </a:solidFill>
              </a:rPr>
              <a:t>, є достовірними;</a:t>
            </a:r>
          </a:p>
          <a:p>
            <a:pPr algn="just">
              <a:buNone/>
            </a:pPr>
            <a:endParaRPr lang="uk-UA" sz="1800" dirty="0" smtClean="0">
              <a:solidFill>
                <a:srgbClr val="FFFF00"/>
              </a:solidFill>
            </a:endParaRPr>
          </a:p>
          <a:p>
            <a:pPr algn="just"/>
            <a:r>
              <a:rPr lang="uk-UA" sz="1800" dirty="0" smtClean="0">
                <a:solidFill>
                  <a:srgbClr val="FFFF00"/>
                </a:solidFill>
              </a:rPr>
              <a:t>Невмирущий, могутній заклик </a:t>
            </a:r>
            <a:r>
              <a:rPr lang="uk-UA" sz="1800" dirty="0" err="1" smtClean="0">
                <a:solidFill>
                  <a:srgbClr val="FFFF00"/>
                </a:solidFill>
              </a:rPr>
              <a:t>“Борітеся</a:t>
            </a:r>
            <a:r>
              <a:rPr lang="uk-UA" sz="1800" dirty="0" smtClean="0">
                <a:solidFill>
                  <a:srgbClr val="FFFF00"/>
                </a:solidFill>
              </a:rPr>
              <a:t> - </a:t>
            </a:r>
            <a:r>
              <a:rPr lang="uk-UA" sz="1800" dirty="0" err="1" smtClean="0">
                <a:solidFill>
                  <a:srgbClr val="FFFF00"/>
                </a:solidFill>
              </a:rPr>
              <a:t>поборете”</a:t>
            </a:r>
            <a:r>
              <a:rPr lang="uk-UA" sz="1800" dirty="0" smtClean="0">
                <a:solidFill>
                  <a:srgbClr val="FFFF00"/>
                </a:solidFill>
              </a:rPr>
              <a:t> актуальний і нині.</a:t>
            </a: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E:\Конкурс історія\Конкурс\CIMG16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00438"/>
            <a:ext cx="4286280" cy="3070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642918"/>
            <a:ext cx="7396162" cy="1214446"/>
          </a:xfrm>
          <a:scene3d>
            <a:camera prst="orthographicFront">
              <a:rot lat="20400000" lon="19800000" rev="21594000"/>
            </a:camera>
            <a:lightRig rig="threePt" dir="t"/>
          </a:scene3d>
        </p:spPr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Щиро дякуємо за увагу!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Picture 2" descr="E:\Конкурс історія\Конкурс\CIMG1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00240"/>
            <a:ext cx="6143668" cy="46077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368412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 smtClean="0">
                <a:solidFill>
                  <a:srgbClr val="FFFF00"/>
                </a:solidFill>
              </a:rPr>
              <a:t>Мета дослідження: </a:t>
            </a:r>
            <a:r>
              <a:rPr lang="uk-UA" sz="2400" dirty="0" smtClean="0">
                <a:solidFill>
                  <a:srgbClr val="FFFF00"/>
                </a:solidFill>
              </a:rPr>
              <a:t>дослідити історичну достовірність  фактів і подій, описаних Шевченком у поемі </a:t>
            </a:r>
            <a:r>
              <a:rPr lang="uk-UA" sz="2400" dirty="0" err="1" smtClean="0">
                <a:solidFill>
                  <a:srgbClr val="FFFF00"/>
                </a:solidFill>
              </a:rPr>
              <a:t>“Кавказ”</a:t>
            </a:r>
            <a:r>
              <a:rPr lang="uk-UA" sz="2400" dirty="0" smtClean="0">
                <a:solidFill>
                  <a:srgbClr val="FFFF00"/>
                </a:solidFill>
              </a:rPr>
              <a:t>; розкрити суспільно – політичну  позицію поета.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E:\Конкурс історія\Конкурс\CIMG1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401893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857496"/>
            <a:ext cx="2876330" cy="3786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Джерела для написання твору</a:t>
            </a:r>
            <a:r>
              <a:rPr lang="uk-UA" sz="3600" dirty="0" smtClean="0"/>
              <a:t>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pPr algn="just">
              <a:buFont typeface="+mj-lt"/>
              <a:buAutoNum type="arabicPeriod"/>
            </a:pPr>
            <a:r>
              <a:rPr lang="uk-UA" sz="2000" dirty="0" smtClean="0">
                <a:solidFill>
                  <a:srgbClr val="FFFF00"/>
                </a:solidFill>
                <a:latin typeface="+mj-lt"/>
              </a:rPr>
              <a:t>Імпульсом до написання твору стала смерть друга Якова де </a:t>
            </a:r>
            <a:r>
              <a:rPr lang="uk-UA" sz="2000" dirty="0" err="1" smtClean="0">
                <a:solidFill>
                  <a:srgbClr val="FFFF00"/>
                </a:solidFill>
                <a:latin typeface="+mj-lt"/>
              </a:rPr>
              <a:t>Бальмена</a:t>
            </a:r>
            <a:r>
              <a:rPr lang="uk-UA" sz="2000" dirty="0" smtClean="0">
                <a:solidFill>
                  <a:srgbClr val="FFFF00"/>
                </a:solidFill>
                <a:latin typeface="+mj-lt"/>
              </a:rPr>
              <a:t>. Він загинув у 1845 році в поході царського війська на Кавказ.</a:t>
            </a:r>
          </a:p>
          <a:p>
            <a:pPr algn="just">
              <a:buFont typeface="+mj-lt"/>
              <a:buAutoNum type="arabicPeriod"/>
            </a:pPr>
            <a:endParaRPr lang="uk-UA" sz="2000" dirty="0" smtClean="0">
              <a:solidFill>
                <a:srgbClr val="FFFF00"/>
              </a:solidFill>
              <a:latin typeface="+mj-lt"/>
            </a:endParaRPr>
          </a:p>
          <a:p>
            <a:pPr algn="just">
              <a:buFont typeface="+mj-lt"/>
              <a:buAutoNum type="arabicPeriod"/>
            </a:pPr>
            <a:r>
              <a:rPr lang="uk-UA" sz="2000" dirty="0" smtClean="0">
                <a:solidFill>
                  <a:srgbClr val="FFFF00"/>
                </a:solidFill>
                <a:latin typeface="+mj-lt"/>
              </a:rPr>
              <a:t>Боротьба між царським урядом і Шамілем, який очолював націоналістично – реакційний  рух на Кавказі, відома в історії під назвою мюридизм.</a:t>
            </a:r>
          </a:p>
          <a:p>
            <a:pPr algn="just">
              <a:buFont typeface="+mj-lt"/>
              <a:buAutoNum type="arabicPeriod"/>
            </a:pPr>
            <a:endParaRPr lang="uk-UA" sz="2000" dirty="0" smtClean="0">
              <a:solidFill>
                <a:srgbClr val="FFFF00"/>
              </a:solidFill>
              <a:latin typeface="+mj-lt"/>
            </a:endParaRPr>
          </a:p>
          <a:p>
            <a:pPr algn="just">
              <a:buFont typeface="+mj-lt"/>
              <a:buAutoNum type="arabicPeriod"/>
            </a:pPr>
            <a:r>
              <a:rPr lang="uk-UA" sz="2000" dirty="0" smtClean="0">
                <a:solidFill>
                  <a:srgbClr val="FFFF00"/>
                </a:solidFill>
                <a:latin typeface="+mj-lt"/>
              </a:rPr>
              <a:t>Матеріал про життя і побут кавказьких народів, який поет </a:t>
            </a:r>
            <a:r>
              <a:rPr lang="uk-UA" sz="2000" dirty="0" err="1" smtClean="0">
                <a:solidFill>
                  <a:srgbClr val="FFFF00"/>
                </a:solidFill>
                <a:latin typeface="+mj-lt"/>
              </a:rPr>
              <a:t>отрима</a:t>
            </a:r>
            <a:r>
              <a:rPr lang="uk-UA" sz="2000" dirty="0" smtClean="0">
                <a:solidFill>
                  <a:srgbClr val="FFFF00"/>
                </a:solidFill>
                <a:latin typeface="+mj-lt"/>
              </a:rPr>
              <a:t> ввід фольклориста  О, </a:t>
            </a:r>
            <a:r>
              <a:rPr lang="uk-UA" sz="2000" dirty="0" err="1" smtClean="0">
                <a:solidFill>
                  <a:srgbClr val="FFFF00"/>
                </a:solidFill>
                <a:latin typeface="+mj-lt"/>
              </a:rPr>
              <a:t>Афанасьєва-</a:t>
            </a:r>
            <a:r>
              <a:rPr lang="uk-UA" sz="20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uk-UA" sz="2000" dirty="0" err="1" smtClean="0">
                <a:solidFill>
                  <a:srgbClr val="FFFF00"/>
                </a:solidFill>
                <a:latin typeface="+mj-lt"/>
              </a:rPr>
              <a:t>Чужбинського</a:t>
            </a:r>
            <a:r>
              <a:rPr lang="uk-UA" sz="2000" dirty="0" smtClean="0">
                <a:solidFill>
                  <a:srgbClr val="FFFF00"/>
                </a:solidFill>
                <a:latin typeface="+mj-lt"/>
              </a:rPr>
              <a:t>.</a:t>
            </a:r>
          </a:p>
          <a:p>
            <a:pPr algn="just">
              <a:buFont typeface="+mj-lt"/>
              <a:buAutoNum type="arabicPeriod"/>
            </a:pPr>
            <a:endParaRPr lang="uk-UA" sz="2000" dirty="0" smtClean="0">
              <a:solidFill>
                <a:srgbClr val="FFFF00"/>
              </a:solidFill>
              <a:latin typeface="+mj-lt"/>
            </a:endParaRPr>
          </a:p>
          <a:p>
            <a:pPr algn="just">
              <a:buFont typeface="+mj-lt"/>
              <a:buAutoNum type="arabicPeriod"/>
            </a:pPr>
            <a:r>
              <a:rPr lang="uk-UA" sz="2000" dirty="0" smtClean="0">
                <a:solidFill>
                  <a:srgbClr val="FFFF00"/>
                </a:solidFill>
                <a:latin typeface="+mj-lt"/>
              </a:rPr>
              <a:t>Твір був написаний у 1845 році у Переяславі. </a:t>
            </a:r>
            <a:endParaRPr lang="ru-RU" sz="20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26" y="428604"/>
            <a:ext cx="8786874" cy="271464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2000" dirty="0" err="1" smtClean="0">
                <a:solidFill>
                  <a:srgbClr val="FFFF00"/>
                </a:solidFill>
              </a:rPr>
              <a:t>Народився</a:t>
            </a:r>
            <a:r>
              <a:rPr lang="ru-RU" sz="2000" dirty="0" smtClean="0">
                <a:solidFill>
                  <a:srgbClr val="FFFF00"/>
                </a:solidFill>
              </a:rPr>
              <a:t> (28(16).07.1813 — 26(14).07.1845) — </a:t>
            </a:r>
            <a:r>
              <a:rPr lang="ru-RU" sz="2000" dirty="0" err="1" smtClean="0">
                <a:solidFill>
                  <a:srgbClr val="FFFF00"/>
                </a:solidFill>
              </a:rPr>
              <a:t>військовий</a:t>
            </a:r>
            <a:r>
              <a:rPr lang="ru-RU" sz="2000" dirty="0" smtClean="0">
                <a:solidFill>
                  <a:srgbClr val="FFFF00"/>
                </a:solidFill>
              </a:rPr>
              <a:t>, </a:t>
            </a:r>
            <a:r>
              <a:rPr lang="ru-RU" sz="2000" dirty="0" smtClean="0">
                <a:solidFill>
                  <a:srgbClr val="FFFF00"/>
                </a:solidFill>
              </a:rPr>
              <a:t>художник, </a:t>
            </a:r>
            <a:r>
              <a:rPr lang="ru-RU" sz="2000" dirty="0" err="1" smtClean="0">
                <a:solidFill>
                  <a:srgbClr val="FFFF00"/>
                </a:solidFill>
              </a:rPr>
              <a:t>літератор</a:t>
            </a:r>
            <a:r>
              <a:rPr lang="ru-RU" sz="2000" dirty="0" smtClean="0">
                <a:solidFill>
                  <a:srgbClr val="FFFF00"/>
                </a:solidFill>
              </a:rPr>
              <a:t>. З 1843 р. — </a:t>
            </a:r>
            <a:r>
              <a:rPr lang="ru-RU" sz="2000" dirty="0" err="1" smtClean="0">
                <a:solidFill>
                  <a:srgbClr val="FFFF00"/>
                </a:solidFill>
              </a:rPr>
              <a:t>ад’ютант</a:t>
            </a:r>
            <a:r>
              <a:rPr lang="ru-RU" sz="2000" dirty="0" smtClean="0">
                <a:solidFill>
                  <a:srgbClr val="FFFF00"/>
                </a:solidFill>
              </a:rPr>
              <a:t> начальника штабу 5-го </a:t>
            </a:r>
            <a:r>
              <a:rPr lang="ru-RU" sz="2000" dirty="0" err="1" smtClean="0">
                <a:solidFill>
                  <a:srgbClr val="FFFF00"/>
                </a:solidFill>
              </a:rPr>
              <a:t>піхотного</a:t>
            </a:r>
            <a:r>
              <a:rPr lang="ru-RU" sz="2000" dirty="0" smtClean="0">
                <a:solidFill>
                  <a:srgbClr val="FFFF00"/>
                </a:solidFill>
              </a:rPr>
              <a:t> корпусу в м. Одеса. У 1844—1845 </a:t>
            </a:r>
            <a:r>
              <a:rPr lang="ru-RU" sz="2000" dirty="0" err="1" smtClean="0">
                <a:solidFill>
                  <a:srgbClr val="FFFF00"/>
                </a:solidFill>
              </a:rPr>
              <a:t>рр</a:t>
            </a:r>
            <a:r>
              <a:rPr lang="ru-RU" sz="2000" dirty="0" smtClean="0">
                <a:solidFill>
                  <a:srgbClr val="FFFF00"/>
                </a:solidFill>
              </a:rPr>
              <a:t>. — на </a:t>
            </a:r>
            <a:r>
              <a:rPr lang="ru-RU" sz="2000" dirty="0" err="1" smtClean="0">
                <a:solidFill>
                  <a:srgbClr val="FFFF00"/>
                </a:solidFill>
              </a:rPr>
              <a:t>Кавказькій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війні</a:t>
            </a:r>
            <a:r>
              <a:rPr lang="ru-RU" sz="2000" dirty="0" smtClean="0">
                <a:solidFill>
                  <a:srgbClr val="FFFF00"/>
                </a:solidFill>
              </a:rPr>
              <a:t>. </a:t>
            </a:r>
            <a:r>
              <a:rPr lang="ru-RU" sz="2000" dirty="0" err="1" smtClean="0">
                <a:solidFill>
                  <a:srgbClr val="FFFF00"/>
                </a:solidFill>
              </a:rPr>
              <a:t>Загинув</a:t>
            </a:r>
            <a:r>
              <a:rPr lang="ru-RU" sz="2000" dirty="0" smtClean="0">
                <a:solidFill>
                  <a:srgbClr val="FFFF00"/>
                </a:solidFill>
              </a:rPr>
              <a:t> у </a:t>
            </a:r>
            <a:r>
              <a:rPr lang="ru-RU" sz="2000" dirty="0" err="1" smtClean="0">
                <a:solidFill>
                  <a:srgbClr val="FFFF00"/>
                </a:solidFill>
              </a:rPr>
              <a:t>Даргинському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поході</a:t>
            </a:r>
            <a:r>
              <a:rPr lang="ru-RU" sz="2000" dirty="0" smtClean="0">
                <a:solidFill>
                  <a:srgbClr val="FFFF00"/>
                </a:solidFill>
              </a:rPr>
              <a:t> (</a:t>
            </a:r>
            <a:r>
              <a:rPr lang="ru-RU" sz="2000" dirty="0" err="1" smtClean="0">
                <a:solidFill>
                  <a:srgbClr val="FFFF00"/>
                </a:solidFill>
              </a:rPr>
              <a:t>тіло</a:t>
            </a:r>
            <a:r>
              <a:rPr lang="ru-RU" sz="2000" dirty="0" smtClean="0">
                <a:solidFill>
                  <a:srgbClr val="FFFF00"/>
                </a:solidFill>
              </a:rPr>
              <a:t> не </a:t>
            </a:r>
            <a:r>
              <a:rPr lang="ru-RU" sz="2000" dirty="0" err="1" smtClean="0">
                <a:solidFill>
                  <a:srgbClr val="FFFF00"/>
                </a:solidFill>
              </a:rPr>
              <a:t>знайдено</a:t>
            </a:r>
            <a:r>
              <a:rPr lang="ru-RU" sz="2000" dirty="0" smtClean="0">
                <a:solidFill>
                  <a:srgbClr val="FFFF00"/>
                </a:solidFill>
              </a:rPr>
              <a:t>). 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Писав прозу </a:t>
            </a:r>
            <a:r>
              <a:rPr lang="ru-RU" sz="2000" dirty="0" err="1" smtClean="0">
                <a:solidFill>
                  <a:srgbClr val="FFFF00"/>
                </a:solidFill>
              </a:rPr>
              <a:t>різними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мовами</a:t>
            </a:r>
            <a:r>
              <a:rPr lang="ru-RU" sz="2000" dirty="0" smtClean="0">
                <a:solidFill>
                  <a:srgbClr val="FFFF00"/>
                </a:solidFill>
              </a:rPr>
              <a:t> — </a:t>
            </a:r>
            <a:r>
              <a:rPr lang="ru-RU" sz="2000" dirty="0" err="1" smtClean="0">
                <a:solidFill>
                  <a:srgbClr val="FFFF00"/>
                </a:solidFill>
              </a:rPr>
              <a:t>російською</a:t>
            </a:r>
            <a:r>
              <a:rPr lang="ru-RU" sz="2000" dirty="0" smtClean="0">
                <a:solidFill>
                  <a:srgbClr val="FFFF00"/>
                </a:solidFill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</a:rPr>
              <a:t>французькою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і</a:t>
            </a:r>
            <a:r>
              <a:rPr lang="ru-RU" sz="2000" dirty="0" smtClean="0">
                <a:solidFill>
                  <a:srgbClr val="FFFF00"/>
                </a:solidFill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</a:rPr>
              <a:t>частково</a:t>
            </a:r>
            <a:r>
              <a:rPr lang="ru-RU" sz="2000" dirty="0" smtClean="0">
                <a:solidFill>
                  <a:srgbClr val="FFFF00"/>
                </a:solidFill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</a:rPr>
              <a:t>українською</a:t>
            </a:r>
            <a:r>
              <a:rPr lang="ru-RU" sz="2000" dirty="0" smtClean="0">
                <a:solidFill>
                  <a:srgbClr val="FFFF00"/>
                </a:solidFill>
              </a:rPr>
              <a:t>. </a:t>
            </a:r>
            <a:r>
              <a:rPr lang="ru-RU" sz="2000" dirty="0" err="1" smtClean="0">
                <a:solidFill>
                  <a:srgbClr val="FFFF00"/>
                </a:solidFill>
              </a:rPr>
              <a:t>Вів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щоденники</a:t>
            </a:r>
            <a:r>
              <a:rPr lang="ru-RU" sz="2000" dirty="0" smtClean="0">
                <a:solidFill>
                  <a:srgbClr val="FFFF00"/>
                </a:solidFill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</a:rPr>
              <a:t>зокрема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під</a:t>
            </a:r>
            <a:r>
              <a:rPr lang="ru-RU" sz="2000" dirty="0" smtClean="0">
                <a:solidFill>
                  <a:srgbClr val="FFFF00"/>
                </a:solidFill>
              </a:rPr>
              <a:t> час </a:t>
            </a:r>
            <a:r>
              <a:rPr lang="ru-RU" sz="2000" dirty="0" err="1" smtClean="0">
                <a:solidFill>
                  <a:srgbClr val="FFFF00"/>
                </a:solidFill>
              </a:rPr>
              <a:t>подорожі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Кримом</a:t>
            </a:r>
            <a:r>
              <a:rPr lang="ru-RU" sz="2000" dirty="0" smtClean="0">
                <a:solidFill>
                  <a:srgbClr val="FFFF00"/>
                </a:solidFill>
              </a:rPr>
              <a:t> 1842 р. </a:t>
            </a:r>
            <a:r>
              <a:rPr lang="ru-RU" sz="2000" dirty="0" err="1" smtClean="0">
                <a:solidFill>
                  <a:srgbClr val="FFFF00"/>
                </a:solidFill>
              </a:rPr>
              <a:t>витворив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альбоми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власних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малюнків</a:t>
            </a:r>
            <a:r>
              <a:rPr lang="ru-RU" sz="2000" dirty="0" smtClean="0">
                <a:solidFill>
                  <a:srgbClr val="FFFF00"/>
                </a:solidFill>
              </a:rPr>
              <a:t>. </a:t>
            </a:r>
            <a:r>
              <a:rPr lang="ru-RU" sz="2000" dirty="0" err="1" smtClean="0">
                <a:solidFill>
                  <a:srgbClr val="FFFF00"/>
                </a:solidFill>
              </a:rPr>
              <a:t>Приятелював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із</a:t>
            </a:r>
            <a:r>
              <a:rPr lang="ru-RU" sz="2000" dirty="0" smtClean="0">
                <a:solidFill>
                  <a:srgbClr val="FFFF00"/>
                </a:solidFill>
              </a:rPr>
              <a:t> Т. </a:t>
            </a:r>
            <a:r>
              <a:rPr lang="ru-RU" sz="2000" dirty="0" err="1" smtClean="0">
                <a:solidFill>
                  <a:srgbClr val="FFFF00"/>
                </a:solidFill>
              </a:rPr>
              <a:t>Шевченком</a:t>
            </a:r>
            <a:r>
              <a:rPr lang="ru-RU" sz="2000" dirty="0" smtClean="0">
                <a:solidFill>
                  <a:srgbClr val="FFFF00"/>
                </a:solidFill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</a:rPr>
              <a:t>уклав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проілюстрував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рукописну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збірку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його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віршів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8" name="Picture 2" descr="http://t3.gstatic.com/images?q=tbn:ANd9GcSz8_pFB4Vt8tPTTM65ofqNXOPdufcHbEBK5hK2mnaje7fbRTgW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187715"/>
            <a:ext cx="3143272" cy="3670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FF00"/>
                </a:solidFill>
              </a:rPr>
              <a:t>Яків</a:t>
            </a:r>
            <a:r>
              <a:rPr lang="ru-RU" sz="2800" b="1" dirty="0" smtClean="0">
                <a:solidFill>
                  <a:srgbClr val="FFFF00"/>
                </a:solidFill>
              </a:rPr>
              <a:t> де </a:t>
            </a:r>
            <a:r>
              <a:rPr lang="ru-RU" sz="2800" b="1" dirty="0" err="1" smtClean="0">
                <a:solidFill>
                  <a:srgbClr val="FFFF00"/>
                </a:solidFill>
              </a:rPr>
              <a:t>Бальмен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928826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1400" dirty="0" smtClean="0"/>
              <a:t>.</a:t>
            </a:r>
            <a:br>
              <a:rPr lang="uk-UA" sz="1400" dirty="0" smtClean="0"/>
            </a:br>
            <a:r>
              <a:rPr lang="uk-UA" sz="2000" dirty="0" smtClean="0">
                <a:solidFill>
                  <a:srgbClr val="FFFF00"/>
                </a:solidFill>
              </a:rPr>
              <a:t/>
            </a:r>
            <a:br>
              <a:rPr lang="uk-UA" sz="2000" dirty="0" smtClean="0">
                <a:solidFill>
                  <a:srgbClr val="FFFF00"/>
                </a:solidFill>
              </a:rPr>
            </a:br>
            <a:r>
              <a:rPr lang="uk-UA" sz="2000" dirty="0" smtClean="0">
                <a:solidFill>
                  <a:srgbClr val="FFFF00"/>
                </a:solidFill>
              </a:rPr>
              <a:t>Російський царат здавна зазіхав на цей </a:t>
            </a:r>
            <a:r>
              <a:rPr lang="uk-UA" sz="2000" dirty="0" smtClean="0">
                <a:solidFill>
                  <a:srgbClr val="FFFF00"/>
                </a:solidFill>
              </a:rPr>
              <a:t>прекрасний, </a:t>
            </a:r>
            <a:r>
              <a:rPr lang="uk-UA" sz="2000" dirty="0" smtClean="0">
                <a:solidFill>
                  <a:srgbClr val="FFFF00"/>
                </a:solidFill>
              </a:rPr>
              <a:t>але дикий </a:t>
            </a:r>
            <a:r>
              <a:rPr lang="uk-UA" sz="2000" dirty="0" err="1" smtClean="0">
                <a:solidFill>
                  <a:srgbClr val="FFFF00"/>
                </a:solidFill>
              </a:rPr>
              <a:t>край”</a:t>
            </a:r>
            <a:r>
              <a:rPr lang="uk-UA" sz="2000" dirty="0" smtClean="0">
                <a:solidFill>
                  <a:srgbClr val="FFFF00"/>
                </a:solidFill>
              </a:rPr>
              <a:t>. Уже Петро І розумів, яке значення мало б завоювання Каспійського моря і прилеглих до нього земель для воєнної та економічної могутності Росії . Активні воєнні дії за підкорення всього Кавказу  в ненаситній Росії розпочалися1817 р. й тривали майже півстоліття.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14620"/>
            <a:ext cx="6858048" cy="3743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5720" y="357166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Війна на Кавказі, іі причини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solidFill>
                  <a:srgbClr val="FFFF00"/>
                </a:solidFill>
              </a:rPr>
              <a:t>Склад російської армії.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>
                <a:solidFill>
                  <a:srgbClr val="FFFF00"/>
                </a:solidFill>
              </a:rPr>
              <a:t>Армія була неоднорідна: крім строкових солдатів у неї влилося багато кримінальних злочинців, усіляких авантюристів, хижих шукачів легкої наживи. Убивати, грабувати, руйнувати, нищити - стало їхньою професією. Для офіцерів різних рангів ця війна була доброю нагодою одержувати чини, ордени, монарші милості , багатства. 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500306"/>
            <a:ext cx="4643470" cy="3012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929066"/>
            <a:ext cx="4262446" cy="269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Наслідки кавказької війни.</a:t>
            </a:r>
            <a:r>
              <a:rPr lang="uk-UA" sz="1600" dirty="0" smtClean="0"/>
              <a:t/>
            </a:r>
            <a:br>
              <a:rPr lang="uk-UA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186766" cy="2043114"/>
          </a:xfrm>
        </p:spPr>
        <p:txBody>
          <a:bodyPr>
            <a:noAutofit/>
          </a:bodyPr>
          <a:lstStyle/>
          <a:p>
            <a:pPr algn="just"/>
            <a:r>
              <a:rPr lang="uk-UA" sz="1800" dirty="0" smtClean="0">
                <a:solidFill>
                  <a:srgbClr val="FFFF00"/>
                </a:solidFill>
                <a:latin typeface="+mj-lt"/>
              </a:rPr>
              <a:t>Кавказька війна була надзвичайно жорстокою.  Озвірілі солдати грабували аули, випалювали ліси. Жорстоко розправлялись із місцевим населенням. Старих, чоловіків убивали, а жінок дітей і  юнаків  продавали в рабство. </a:t>
            </a:r>
          </a:p>
          <a:p>
            <a:pPr algn="just"/>
            <a:r>
              <a:rPr lang="uk-UA" sz="1800" dirty="0" smtClean="0">
                <a:solidFill>
                  <a:srgbClr val="FFFF00"/>
                </a:solidFill>
                <a:latin typeface="+mj-lt"/>
              </a:rPr>
              <a:t>Генерал </a:t>
            </a:r>
            <a:r>
              <a:rPr lang="uk-UA" sz="1800" dirty="0" err="1" smtClean="0">
                <a:solidFill>
                  <a:srgbClr val="FFFF00"/>
                </a:solidFill>
                <a:latin typeface="+mj-lt"/>
              </a:rPr>
              <a:t>Вельямінов</a:t>
            </a:r>
            <a:r>
              <a:rPr lang="uk-UA" sz="1800" dirty="0" smtClean="0">
                <a:solidFill>
                  <a:srgbClr val="FFFF00"/>
                </a:solidFill>
                <a:latin typeface="+mj-lt"/>
              </a:rPr>
              <a:t> за 1832 рік продав у рабство ногайцям близько 2000 полонених по 150-250 карбованців за кожного. Він утвердив звичай відрубувати голови горцям за що платив солдатам по 10 карбованців </a:t>
            </a:r>
            <a:r>
              <a:rPr lang="uk-UA" sz="1800" dirty="0" smtClean="0">
                <a:latin typeface="+mj-lt"/>
              </a:rPr>
              <a:t>.  </a:t>
            </a:r>
            <a:endParaRPr lang="ru-RU" sz="18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143248"/>
            <a:ext cx="3071834" cy="3510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Життя і побут народів Кавказу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142984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rgbClr val="FFFF00"/>
                </a:solidFill>
                <a:latin typeface="+mj-lt"/>
              </a:rPr>
              <a:t>Як і в попередній період, основним заняттям населення було сільське господарство, поєднувало зазвичай землеробство і скотарство, але з різним співвідношенням цих галузей в залежності від місцевих умов.</a:t>
            </a:r>
          </a:p>
          <a:p>
            <a:pPr algn="just"/>
            <a:r>
              <a:rPr lang="uk-UA" dirty="0" smtClean="0">
                <a:solidFill>
                  <a:srgbClr val="FFFF00"/>
                </a:solidFill>
                <a:latin typeface="+mj-lt"/>
              </a:rPr>
              <a:t>Рільництво і садівництво досягли найбільшого розвитку в Дагестані, особливо в його площинний частини, у ряду адигейських племен, що проживали по Чорноморському узбережжю і по нижній течії Кубані, а також в Чечні (Ічкерія). Скотарство, зокрема конярство, відігравало провідну роль у господарстві кабардинців </a:t>
            </a:r>
            <a:endParaRPr lang="ru-RU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712049"/>
            <a:ext cx="4500562" cy="3145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1"/>
            <a:ext cx="8001056" cy="450059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Олекса́ндр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Степа́нович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Афана́сьєв-Чужби́нський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uk-UA" sz="2400" b="1" dirty="0" smtClean="0">
                <a:solidFill>
                  <a:srgbClr val="FFFF00"/>
                </a:solidFill>
                <a:latin typeface="+mj-lt"/>
              </a:rPr>
              <a:t> </a:t>
            </a:r>
          </a:p>
          <a:p>
            <a:pPr algn="just">
              <a:buNone/>
            </a:pPr>
            <a:endParaRPr lang="uk-UA" sz="1800" dirty="0" smtClean="0">
              <a:solidFill>
                <a:srgbClr val="FFFF00"/>
              </a:solidFill>
              <a:latin typeface="+mj-lt"/>
            </a:endParaRPr>
          </a:p>
          <a:p>
            <a:pPr algn="just">
              <a:buNone/>
            </a:pPr>
            <a:r>
              <a:rPr lang="uk-UA" sz="1800" dirty="0" smtClean="0">
                <a:solidFill>
                  <a:srgbClr val="FFFF00"/>
                </a:solidFill>
                <a:latin typeface="+mj-lt"/>
              </a:rPr>
              <a:t>Н</a:t>
            </a:r>
            <a:r>
              <a:rPr lang="uk-UA" sz="1800" dirty="0" smtClean="0">
                <a:solidFill>
                  <a:srgbClr val="FFFF00"/>
                </a:solidFill>
                <a:latin typeface="+mj-lt"/>
              </a:rPr>
              <a:t>ародився </a:t>
            </a:r>
            <a:r>
              <a:rPr lang="ru-RU" sz="1800" dirty="0" smtClean="0">
                <a:solidFill>
                  <a:srgbClr val="FFFF00"/>
                </a:solidFill>
                <a:latin typeface="+mj-lt"/>
              </a:rPr>
              <a:t>28 </a:t>
            </a:r>
            <a:r>
              <a:rPr lang="ru-RU" sz="1800" dirty="0">
                <a:solidFill>
                  <a:srgbClr val="FFFF00"/>
                </a:solidFill>
                <a:latin typeface="+mj-lt"/>
              </a:rPr>
              <a:t>лютого (11 </a:t>
            </a:r>
            <a:r>
              <a:rPr lang="ru-RU" sz="1800" dirty="0" err="1">
                <a:solidFill>
                  <a:srgbClr val="FFFF00"/>
                </a:solidFill>
                <a:latin typeface="+mj-lt"/>
              </a:rPr>
              <a:t>березня</a:t>
            </a:r>
            <a:r>
              <a:rPr lang="ru-RU" sz="1800" dirty="0">
                <a:solidFill>
                  <a:srgbClr val="FFFF00"/>
                </a:solidFill>
                <a:latin typeface="+mj-lt"/>
              </a:rPr>
              <a:t>) 1816, </a:t>
            </a:r>
            <a:r>
              <a:rPr lang="ru-RU" sz="1800" dirty="0" err="1">
                <a:solidFill>
                  <a:srgbClr val="FFFF00"/>
                </a:solidFill>
                <a:latin typeface="+mj-lt"/>
              </a:rPr>
              <a:t>Ісківці</a:t>
            </a:r>
            <a:r>
              <a:rPr lang="ru-RU" sz="1800" dirty="0">
                <a:solidFill>
                  <a:srgbClr val="FFFF00"/>
                </a:solidFill>
                <a:latin typeface="+mj-lt"/>
              </a:rPr>
              <a:t> — † 6 (18) </a:t>
            </a:r>
            <a:r>
              <a:rPr lang="ru-RU" sz="1800" dirty="0" err="1">
                <a:solidFill>
                  <a:srgbClr val="FFFF00"/>
                </a:solidFill>
                <a:latin typeface="+mj-lt"/>
              </a:rPr>
              <a:t>вересня</a:t>
            </a:r>
            <a:r>
              <a:rPr lang="ru-RU" sz="1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1800" dirty="0" smtClean="0">
                <a:solidFill>
                  <a:srgbClr val="FFFF00"/>
                </a:solidFill>
                <a:latin typeface="+mj-lt"/>
              </a:rPr>
              <a:t>1875 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FFFF00"/>
                </a:solidFill>
                <a:latin typeface="+mj-lt"/>
              </a:rPr>
              <a:t>Санкт Петербург</a:t>
            </a:r>
            <a:r>
              <a:rPr lang="ru-RU" sz="1800" dirty="0">
                <a:solidFill>
                  <a:srgbClr val="FFFF00"/>
                </a:solidFill>
                <a:latin typeface="+mj-lt"/>
              </a:rPr>
              <a:t>) — </a:t>
            </a:r>
            <a:r>
              <a:rPr lang="ru-RU" sz="1800" dirty="0" err="1">
                <a:solidFill>
                  <a:srgbClr val="FFFF00"/>
                </a:solidFill>
                <a:latin typeface="+mj-lt"/>
              </a:rPr>
              <a:t>український</a:t>
            </a:r>
            <a:r>
              <a:rPr lang="ru-RU" sz="1800" dirty="0">
                <a:solidFill>
                  <a:srgbClr val="FFFF00"/>
                </a:solidFill>
                <a:latin typeface="+mj-lt"/>
              </a:rPr>
              <a:t> та </a:t>
            </a:r>
            <a:r>
              <a:rPr lang="ru-RU" sz="1800" dirty="0" err="1">
                <a:solidFill>
                  <a:srgbClr val="FFFF00"/>
                </a:solidFill>
                <a:latin typeface="+mj-lt"/>
              </a:rPr>
              <a:t>російський</a:t>
            </a:r>
            <a:r>
              <a:rPr lang="ru-RU" sz="1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1800" dirty="0" err="1">
                <a:solidFill>
                  <a:srgbClr val="FFFF00"/>
                </a:solidFill>
                <a:latin typeface="+mj-lt"/>
              </a:rPr>
              <a:t>письменник</a:t>
            </a:r>
            <a:r>
              <a:rPr lang="ru-RU" sz="1800" dirty="0">
                <a:solidFill>
                  <a:srgbClr val="FFFF00"/>
                </a:solidFill>
                <a:latin typeface="+mj-lt"/>
              </a:rPr>
              <a:t>, </a:t>
            </a:r>
            <a:r>
              <a:rPr lang="ru-RU" sz="1800" dirty="0" err="1">
                <a:solidFill>
                  <a:srgbClr val="FFFF00"/>
                </a:solidFill>
                <a:latin typeface="+mj-lt"/>
              </a:rPr>
              <a:t>етнограф</a:t>
            </a:r>
            <a:r>
              <a:rPr lang="ru-RU" sz="1800" dirty="0">
                <a:solidFill>
                  <a:srgbClr val="FFFF00"/>
                </a:solidFill>
                <a:latin typeface="+mj-lt"/>
              </a:rPr>
              <a:t>, </a:t>
            </a:r>
            <a:endParaRPr lang="ru-RU" sz="1800" dirty="0" smtClean="0">
              <a:solidFill>
                <a:srgbClr val="FFFF00"/>
              </a:solidFill>
              <a:latin typeface="+mj-lt"/>
            </a:endParaRPr>
          </a:p>
          <a:p>
            <a:pPr algn="just">
              <a:buNone/>
            </a:pPr>
            <a:r>
              <a:rPr lang="ru-RU" sz="1800" dirty="0" smtClean="0">
                <a:solidFill>
                  <a:srgbClr val="FFFF00"/>
                </a:solidFill>
                <a:latin typeface="+mj-lt"/>
              </a:rPr>
              <a:t>фольклорист</a:t>
            </a:r>
            <a:r>
              <a:rPr lang="ru-RU" sz="1800" dirty="0">
                <a:solidFill>
                  <a:srgbClr val="FFFF00"/>
                </a:solidFill>
                <a:latin typeface="+mj-lt"/>
              </a:rPr>
              <a:t>, </a:t>
            </a:r>
            <a:r>
              <a:rPr lang="ru-RU" sz="1800" dirty="0" err="1">
                <a:solidFill>
                  <a:srgbClr val="FFFF00"/>
                </a:solidFill>
                <a:latin typeface="+mj-lt"/>
              </a:rPr>
              <a:t>історик</a:t>
            </a:r>
            <a:r>
              <a:rPr lang="ru-RU" sz="1800" dirty="0">
                <a:solidFill>
                  <a:srgbClr val="FFFF00"/>
                </a:solidFill>
                <a:latin typeface="+mj-lt"/>
              </a:rPr>
              <a:t>, </a:t>
            </a:r>
            <a:r>
              <a:rPr lang="ru-RU" sz="1800" dirty="0" err="1">
                <a:solidFill>
                  <a:srgbClr val="FFFF00"/>
                </a:solidFill>
                <a:latin typeface="+mj-lt"/>
              </a:rPr>
              <a:t>мовознавець</a:t>
            </a:r>
            <a:r>
              <a:rPr lang="ru-RU" sz="1800" dirty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1800" dirty="0" err="1">
                <a:solidFill>
                  <a:srgbClr val="FFFF00"/>
                </a:solidFill>
                <a:latin typeface="+mj-lt"/>
              </a:rPr>
              <a:t>Справжнє</a:t>
            </a:r>
            <a:r>
              <a:rPr lang="en-US" sz="1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+mj-lt"/>
              </a:rPr>
              <a:t>прізвище</a:t>
            </a:r>
            <a:r>
              <a:rPr lang="en-US" sz="1800" dirty="0">
                <a:solidFill>
                  <a:srgbClr val="FFFF00"/>
                </a:solidFill>
                <a:latin typeface="+mj-lt"/>
              </a:rPr>
              <a:t> — </a:t>
            </a:r>
            <a:r>
              <a:rPr lang="en-US" sz="1800" dirty="0" err="1">
                <a:solidFill>
                  <a:srgbClr val="FFFF00"/>
                </a:solidFill>
                <a:latin typeface="+mj-lt"/>
              </a:rPr>
              <a:t>Афанасьєв</a:t>
            </a:r>
            <a:r>
              <a:rPr lang="en-US" sz="1800" dirty="0">
                <a:solidFill>
                  <a:srgbClr val="FFFF00"/>
                </a:solidFill>
                <a:latin typeface="+mj-lt"/>
              </a:rPr>
              <a:t>. </a:t>
            </a:r>
            <a:endParaRPr lang="ru-RU" sz="1800" dirty="0" smtClean="0">
              <a:solidFill>
                <a:srgbClr val="FFFF00"/>
              </a:solidFill>
              <a:latin typeface="+mj-lt"/>
            </a:endParaRPr>
          </a:p>
          <a:p>
            <a:pPr algn="just">
              <a:buNone/>
            </a:pPr>
            <a:r>
              <a:rPr lang="en-US" sz="1800" dirty="0" err="1" smtClean="0">
                <a:solidFill>
                  <a:srgbClr val="FFFF00"/>
                </a:solidFill>
                <a:latin typeface="+mj-lt"/>
              </a:rPr>
              <a:t>Псевдоніми</a:t>
            </a:r>
            <a:r>
              <a:rPr lang="en-US" sz="18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1800" dirty="0">
                <a:solidFill>
                  <a:srgbClr val="FFFF00"/>
                </a:solidFill>
                <a:latin typeface="+mj-lt"/>
              </a:rPr>
              <a:t>— </a:t>
            </a:r>
            <a:r>
              <a:rPr lang="en-US" sz="1800" dirty="0" err="1">
                <a:solidFill>
                  <a:srgbClr val="FFFF00"/>
                </a:solidFill>
                <a:latin typeface="+mj-lt"/>
              </a:rPr>
              <a:t>Чужбинський</a:t>
            </a:r>
            <a:r>
              <a:rPr lang="en-US" sz="1800" dirty="0">
                <a:solidFill>
                  <a:srgbClr val="FFFF00"/>
                </a:solidFill>
                <a:latin typeface="+mj-lt"/>
              </a:rPr>
              <a:t>, </a:t>
            </a:r>
            <a:r>
              <a:rPr lang="en-US" sz="1800" dirty="0" err="1">
                <a:solidFill>
                  <a:srgbClr val="FFFF00"/>
                </a:solidFill>
                <a:latin typeface="+mj-lt"/>
              </a:rPr>
              <a:t>Невідомий</a:t>
            </a:r>
            <a:r>
              <a:rPr lang="en-US" sz="1800" dirty="0">
                <a:solidFill>
                  <a:srgbClr val="FFFF00"/>
                </a:solidFill>
                <a:latin typeface="+mj-lt"/>
              </a:rPr>
              <a:t>, </a:t>
            </a:r>
            <a:r>
              <a:rPr lang="en-US" sz="1800" dirty="0" err="1">
                <a:solidFill>
                  <a:srgbClr val="FFFF00"/>
                </a:solidFill>
                <a:latin typeface="+mj-lt"/>
              </a:rPr>
              <a:t>Лубенец</a:t>
            </a:r>
            <a:r>
              <a:rPr lang="en-US" sz="1800" dirty="0">
                <a:solidFill>
                  <a:srgbClr val="FFFF00"/>
                </a:solidFill>
                <a:latin typeface="+mj-lt"/>
              </a:rPr>
              <a:t>, </a:t>
            </a:r>
            <a:r>
              <a:rPr lang="en-US" sz="1800" dirty="0" err="1">
                <a:solidFill>
                  <a:srgbClr val="FFFF00"/>
                </a:solidFill>
                <a:latin typeface="+mj-lt"/>
              </a:rPr>
              <a:t>Пустинник</a:t>
            </a:r>
            <a:r>
              <a:rPr lang="en-US" sz="1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+mj-lt"/>
              </a:rPr>
              <a:t>та</a:t>
            </a:r>
            <a:r>
              <a:rPr lang="en-US" sz="1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+mj-lt"/>
              </a:rPr>
              <a:t>інші</a:t>
            </a:r>
            <a:r>
              <a:rPr lang="en-US" sz="1800" dirty="0">
                <a:solidFill>
                  <a:srgbClr val="FFFF00"/>
                </a:solidFill>
                <a:latin typeface="+mj-lt"/>
              </a:rPr>
              <a:t>.</a:t>
            </a:r>
            <a:endParaRPr lang="ru-RU" sz="1800" dirty="0">
              <a:solidFill>
                <a:srgbClr val="FFFF00"/>
              </a:solidFill>
              <a:latin typeface="+mj-lt"/>
            </a:endParaRPr>
          </a:p>
          <a:p>
            <a:pPr algn="just">
              <a:buNone/>
            </a:pPr>
            <a:endParaRPr lang="ru-RU" sz="1800" dirty="0">
              <a:solidFill>
                <a:srgbClr val="FFFF00"/>
              </a:solidFill>
              <a:latin typeface="+mj-lt"/>
            </a:endParaRPr>
          </a:p>
          <a:p>
            <a:pPr algn="just">
              <a:buNone/>
            </a:pPr>
            <a:r>
              <a:rPr lang="ru-RU" sz="1800" dirty="0">
                <a:solidFill>
                  <a:srgbClr val="FFFF00"/>
                </a:solidFill>
                <a:latin typeface="+mj-lt"/>
              </a:rPr>
              <a:t> 1843 року </a:t>
            </a:r>
            <a:r>
              <a:rPr lang="ru-RU" sz="1800" dirty="0" err="1">
                <a:solidFill>
                  <a:srgbClr val="FFFF00"/>
                </a:solidFill>
                <a:latin typeface="+mj-lt"/>
              </a:rPr>
              <a:t>познайомився</a:t>
            </a:r>
            <a:r>
              <a:rPr lang="ru-RU" sz="1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1800" dirty="0" err="1">
                <a:solidFill>
                  <a:srgbClr val="FFFF00"/>
                </a:solidFill>
                <a:latin typeface="+mj-lt"/>
              </a:rPr>
              <a:t>з</a:t>
            </a:r>
            <a:r>
              <a:rPr lang="ru-RU" sz="1800" dirty="0">
                <a:solidFill>
                  <a:srgbClr val="FFFF00"/>
                </a:solidFill>
                <a:latin typeface="+mj-lt"/>
              </a:rPr>
              <a:t> Тарасом </a:t>
            </a:r>
            <a:r>
              <a:rPr lang="ru-RU" sz="1800" dirty="0" err="1">
                <a:solidFill>
                  <a:srgbClr val="FFFF00"/>
                </a:solidFill>
                <a:latin typeface="+mj-lt"/>
              </a:rPr>
              <a:t>Шевченком</a:t>
            </a:r>
            <a:r>
              <a:rPr lang="ru-RU" sz="1800" dirty="0">
                <a:solidFill>
                  <a:srgbClr val="FFFF00"/>
                </a:solidFill>
                <a:latin typeface="+mj-lt"/>
              </a:rPr>
              <a:t>, </a:t>
            </a:r>
            <a:r>
              <a:rPr lang="ru-RU" sz="1800" dirty="0" err="1">
                <a:solidFill>
                  <a:srgbClr val="FFFF00"/>
                </a:solidFill>
                <a:latin typeface="+mj-lt"/>
              </a:rPr>
              <a:t>якого</a:t>
            </a:r>
            <a:r>
              <a:rPr lang="ru-RU" sz="1800" dirty="0">
                <a:solidFill>
                  <a:srgbClr val="FFFF00"/>
                </a:solidFill>
                <a:latin typeface="+mj-lt"/>
              </a:rPr>
              <a:t> у </a:t>
            </a:r>
            <a:r>
              <a:rPr lang="ru-RU" sz="1800" dirty="0" smtClean="0">
                <a:solidFill>
                  <a:srgbClr val="FFFF00"/>
                </a:solidFill>
                <a:latin typeface="+mj-lt"/>
              </a:rPr>
              <a:t>1845–1847 </a:t>
            </a:r>
            <a:endParaRPr lang="ru-RU" sz="1800" dirty="0" smtClean="0">
              <a:solidFill>
                <a:srgbClr val="FFFF00"/>
              </a:solidFill>
              <a:latin typeface="+mj-lt"/>
            </a:endParaRPr>
          </a:p>
          <a:p>
            <a:pPr algn="just">
              <a:buNone/>
            </a:pPr>
            <a:r>
              <a:rPr lang="ru-RU" sz="1800" dirty="0" smtClean="0">
                <a:solidFill>
                  <a:srgbClr val="FFFF00"/>
                </a:solidFill>
                <a:latin typeface="+mj-lt"/>
              </a:rPr>
              <a:t>роках </a:t>
            </a:r>
            <a:r>
              <a:rPr lang="ru-RU" sz="1800" dirty="0" err="1">
                <a:solidFill>
                  <a:srgbClr val="FFFF00"/>
                </a:solidFill>
                <a:latin typeface="+mj-lt"/>
              </a:rPr>
              <a:t>супроводжував</a:t>
            </a:r>
            <a:r>
              <a:rPr lang="ru-RU" sz="1800" dirty="0">
                <a:solidFill>
                  <a:srgbClr val="FFFF00"/>
                </a:solidFill>
                <a:latin typeface="+mj-lt"/>
              </a:rPr>
              <a:t> у </a:t>
            </a:r>
            <a:r>
              <a:rPr lang="ru-RU" sz="1800" dirty="0" err="1">
                <a:solidFill>
                  <a:srgbClr val="FFFF00"/>
                </a:solidFill>
                <a:latin typeface="+mj-lt"/>
              </a:rPr>
              <a:t>подорожі</a:t>
            </a:r>
            <a:r>
              <a:rPr lang="ru-RU" sz="1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1800" dirty="0" err="1">
                <a:solidFill>
                  <a:srgbClr val="FFFF00"/>
                </a:solidFill>
                <a:latin typeface="+mj-lt"/>
              </a:rPr>
              <a:t>Лівобережною</a:t>
            </a:r>
            <a:r>
              <a:rPr lang="ru-RU" sz="1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1800" dirty="0" err="1">
                <a:solidFill>
                  <a:srgbClr val="FFFF00"/>
                </a:solidFill>
                <a:latin typeface="+mj-lt"/>
              </a:rPr>
              <a:t>Україною</a:t>
            </a:r>
            <a:endParaRPr lang="ru-RU" sz="1800" dirty="0">
              <a:solidFill>
                <a:srgbClr val="FFFF00"/>
              </a:solidFill>
              <a:latin typeface="+mj-lt"/>
            </a:endParaRPr>
          </a:p>
          <a:p>
            <a:pPr algn="just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279440"/>
            <a:ext cx="3238516" cy="3578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555</TotalTime>
  <Words>698</Words>
  <Application>Microsoft Office PowerPoint</Application>
  <PresentationFormat>Экран (4:3)</PresentationFormat>
  <Paragraphs>66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Номінація “ Історик - Юніор”  Загальна тема “Історичне підгрунтя творчості Т. Г. Шевченка”   Тема дослідження “Історична достовірність подій, зображених у поемі “Кавказ””</vt:lpstr>
      <vt:lpstr>Мета дослідження: дослідити історичну достовірність  фактів і подій, описаних Шевченком у поемі “Кавказ”; розкрити суспільно – політичну  позицію поета.</vt:lpstr>
      <vt:lpstr>Джерела для написання твору:</vt:lpstr>
      <vt:lpstr>  Народився (28(16).07.1813 — 26(14).07.1845) — військовий, художник, літератор. З 1843 р. — ад’ютант начальника штабу 5-го піхотного корпусу в м. Одеса. У 1844—1845 рр. — на Кавказькій війні. Загинув у Даргинському поході (тіло не знайдено).  Писав прозу різними мовами — російською, французькою і, частково, українською. Вів щоденники, зокрема під час подорожі Кримом 1842 р. витворив альбоми власних малюнків. Приятелював із Т. Шевченком, уклав і проілюстрував рукописну збірку його віршів.</vt:lpstr>
      <vt:lpstr>.  Російський царат здавна зазіхав на цей прекрасний, але дикий край”. Уже Петро І розумів, яке значення мало б завоювання Каспійського моря і прилеглих до нього земель для воєнної та економічної могутності Росії . Активні воєнні дії за підкорення всього Кавказу  в ненаситній Росії розпочалися1817 р. й тривали майже півстоліття.</vt:lpstr>
      <vt:lpstr>Склад російської армії.  Армія була неоднорідна: крім строкових солдатів у неї влилося багато кримінальних злочинців, усіляких авантюристів, хижих шукачів легкої наживи. Убивати, грабувати, руйнувати, нищити - стало їхньою професією. Для офіцерів різних рангів ця війна була доброю нагодою одержувати чини, ордени, монарші милості , багатства. </vt:lpstr>
      <vt:lpstr>Наслідки кавказької війни. </vt:lpstr>
      <vt:lpstr>Життя і побут народів Кавказу</vt:lpstr>
      <vt:lpstr>Слайд 9</vt:lpstr>
      <vt:lpstr>Тематика поеми “Кавказ”</vt:lpstr>
      <vt:lpstr>Структурна  побудова поеми “Кавказ” </vt:lpstr>
      <vt:lpstr>Вислови великих поетів про поему. </vt:lpstr>
      <vt:lpstr>Ми дізнались: </vt:lpstr>
      <vt:lpstr>Щиро дякуємо за увагу!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Image&amp;Matros™</dc:creator>
  <cp:lastModifiedBy>Image&amp;Matros™</cp:lastModifiedBy>
  <cp:revision>52</cp:revision>
  <dcterms:created xsi:type="dcterms:W3CDTF">2014-03-23T14:37:38Z</dcterms:created>
  <dcterms:modified xsi:type="dcterms:W3CDTF">2014-03-30T12:31:27Z</dcterms:modified>
</cp:coreProperties>
</file>