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D7229-CA27-45F0-97EF-956263AF1E88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E49A6-6C79-4361-B9F3-F9255A6DC3B6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Всеукраїнський</a:t>
            </a:r>
            <a:r>
              <a:rPr lang="ru-RU" dirty="0"/>
              <a:t> </a:t>
            </a:r>
            <a:r>
              <a:rPr lang="ru-RU" dirty="0" err="1"/>
              <a:t>інтерактивний</a:t>
            </a:r>
            <a:r>
              <a:rPr lang="ru-RU" dirty="0"/>
              <a:t> конкурс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Ман-Юніор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854696" cy="175260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Автор проекту: </a:t>
            </a:r>
            <a:r>
              <a:rPr lang="uk-UA" dirty="0" smtClean="0"/>
              <a:t>учень </a:t>
            </a:r>
            <a:r>
              <a:rPr lang="uk-UA" dirty="0" err="1" smtClean="0"/>
              <a:t>Заозерненської</a:t>
            </a:r>
            <a:r>
              <a:rPr lang="uk-UA" dirty="0" smtClean="0"/>
              <a:t> ЗОШ І-ІІІ ступенів Каховського району Херсонської області</a:t>
            </a:r>
          </a:p>
          <a:p>
            <a:r>
              <a:rPr lang="uk-UA" dirty="0" smtClean="0"/>
              <a:t> Лозинський Віталій Валентинович</a:t>
            </a:r>
          </a:p>
          <a:p>
            <a:r>
              <a:rPr lang="uk-UA" b="1" i="1" dirty="0" smtClean="0">
                <a:solidFill>
                  <a:srgbClr val="FFFF00"/>
                </a:solidFill>
              </a:rPr>
              <a:t>Керівник проекту: </a:t>
            </a:r>
            <a:r>
              <a:rPr lang="uk-UA" dirty="0" smtClean="0"/>
              <a:t>вчитель фізики </a:t>
            </a:r>
            <a:r>
              <a:rPr lang="uk-UA" dirty="0" err="1" smtClean="0"/>
              <a:t>Остроушко</a:t>
            </a:r>
            <a:r>
              <a:rPr lang="uk-UA" dirty="0" smtClean="0"/>
              <a:t> Ніна Василівна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03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експериментальних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Найважчім у роботі було знаходження радіуса кривизни у зазначених точках. 3 метою підвищення точності обчислень, було обрано три різні  методи:</a:t>
            </a:r>
          </a:p>
          <a:p>
            <a:r>
              <a:rPr lang="uk-UA" dirty="0" smtClean="0"/>
              <a:t>-	Метод лекал (практичний)</a:t>
            </a:r>
          </a:p>
          <a:p>
            <a:r>
              <a:rPr lang="uk-UA" dirty="0" smtClean="0"/>
              <a:t>-	Метод обчислень за формулою </a:t>
            </a:r>
            <a:r>
              <a:rPr lang="uk-UA" dirty="0" err="1" smtClean="0"/>
              <a:t>Герона</a:t>
            </a:r>
            <a:endParaRPr lang="uk-UA" dirty="0" smtClean="0"/>
          </a:p>
          <a:p>
            <a:r>
              <a:rPr lang="uk-UA" dirty="0" smtClean="0"/>
              <a:t>-	Комп'ютерний спосіб</a:t>
            </a:r>
          </a:p>
          <a:p>
            <a:pPr marL="0" indent="0" algn="ctr">
              <a:buNone/>
            </a:pPr>
            <a:r>
              <a:rPr lang="uk-UA" dirty="0" smtClean="0"/>
              <a:t>Два останніх дали близький результат.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2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Експериментальні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9654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Усвідомлюючи,    що метод лекал дуже наближений спосіб вимірювання радіусів кривизни,    вирішили скористатись ним, тому що  11 класі  є лабораторна робота,  пов'язана із  знаходженням радіусів кривизни треків заряджених частинок. Виготовлені  на міліметровому папері  лекала дають можливість познайомити учнів ще з  одним методом,   крім наведеного   в підручнику. Похибка виготовлення  лекал  складає 1-2 мм на невеликі  радіуси (до 15  см)  і  до  5  мм на радіуси до 80  см.</a:t>
            </a:r>
          </a:p>
          <a:p>
            <a:r>
              <a:rPr lang="uk-UA" dirty="0" smtClean="0"/>
              <a:t>Обчислення радіусів кривизни за формулою </a:t>
            </a:r>
            <a:r>
              <a:rPr lang="uk-UA" dirty="0" err="1" smtClean="0"/>
              <a:t>Герона</a:t>
            </a:r>
            <a:r>
              <a:rPr lang="uk-UA" dirty="0" smtClean="0"/>
              <a:t>,  потребували значного часу   але були точнішими:  майже співпадали з  комп'ютерними розрахунками.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86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Прилад </a:t>
            </a:r>
            <a:r>
              <a:rPr lang="uk-UA" dirty="0"/>
              <a:t>дає можливість  наочно спостерігати зміну ваги тіла </a:t>
            </a:r>
            <a:r>
              <a:rPr lang="uk-UA" dirty="0" smtClean="0"/>
              <a:t>під </a:t>
            </a:r>
            <a:r>
              <a:rPr lang="uk-UA" dirty="0"/>
              <a:t>час його руху по криволінійним траєкторіям. Теоретичні розрахунки переконливо свідчать не </a:t>
            </a:r>
            <a:r>
              <a:rPr lang="uk-UA" dirty="0" smtClean="0"/>
              <a:t>тільки про </a:t>
            </a:r>
            <a:r>
              <a:rPr lang="uk-UA" dirty="0"/>
              <a:t>зменшення ваги тіла, а також про її зникнення в окремих точках траєкторії.</a:t>
            </a:r>
          </a:p>
          <a:p>
            <a:pPr marL="0" indent="0">
              <a:buNone/>
            </a:pPr>
            <a:r>
              <a:rPr lang="uk-UA" dirty="0"/>
              <a:t>Була проведена величезна за обсягом робота по </a:t>
            </a:r>
            <a:r>
              <a:rPr lang="uk-UA" dirty="0" smtClean="0"/>
              <a:t>знаходженню радіуса </a:t>
            </a:r>
            <a:r>
              <a:rPr lang="uk-UA" dirty="0"/>
              <a:t>кривизни в багатьох точках    траєкторії.</a:t>
            </a:r>
          </a:p>
          <a:p>
            <a:pPr marL="0" indent="0">
              <a:buNone/>
            </a:pPr>
            <a:r>
              <a:rPr lang="uk-UA" dirty="0"/>
              <a:t>Використання різних способів обчислення радіусів кривизни траєкторій,  сприяла поглибленню знань з математики; була  </a:t>
            </a:r>
            <a:r>
              <a:rPr lang="uk-UA" dirty="0" smtClean="0"/>
              <a:t>розглянута відповідна </a:t>
            </a:r>
            <a:r>
              <a:rPr lang="uk-UA" dirty="0"/>
              <a:t>література, яка </a:t>
            </a:r>
            <a:r>
              <a:rPr lang="uk-UA" dirty="0" smtClean="0"/>
              <a:t>знайомила з </a:t>
            </a:r>
            <a:r>
              <a:rPr lang="uk-UA" dirty="0"/>
              <a:t>поняттям кривизни радіуса </a:t>
            </a:r>
            <a:r>
              <a:rPr lang="uk-UA" dirty="0" smtClean="0"/>
              <a:t> кривизни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Але в довідниках були описані способи знаходження радіусів </a:t>
            </a:r>
            <a:r>
              <a:rPr lang="uk-UA" dirty="0" smtClean="0"/>
              <a:t>кривизни </a:t>
            </a:r>
            <a:r>
              <a:rPr lang="uk-UA" dirty="0"/>
              <a:t>кривих, які задаються спеціальними рівнями, що  не зовсім підходило для роботи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04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В.В.Добронравов,  М.М.Нікітін, А.Л.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"Курс теоретичної  механіки"    М.  «Вища школа"»  1974,  237-240 с.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С.У.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Фізика для допитливих (механіка)    К."Техніка", 1972, 128-І35 с.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Ф.С.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Завельський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Маса і її зміни. М.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Автомвидав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»,1974, 46-52с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В.Г.Зубов.  Початок фізики М. "Наука",  1972,  176  с.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Я.І.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Перельман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Цікава фізика.  М."Наука",  1991,  28-51с.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Г.І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.Трофімов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Курс фізики. М. «Вища школа» ,  1990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Р.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Фейман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Фейманівські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лекції по  фізиці». М.  «Світ», 1976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М.М.Шишкін.   Клуб юних фізиків (з досвіду роботи). М. «Освіта»,1991,116 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uk-UA" sz="5400" b="1" u="sng" dirty="0">
                <a:ea typeface="Calibri"/>
                <a:cs typeface="Times New Roman"/>
              </a:rPr>
              <a:t>Мета</a:t>
            </a:r>
            <a:r>
              <a:rPr lang="uk-UA" sz="5400" dirty="0">
                <a:ea typeface="Calibri"/>
                <a:cs typeface="Times New Roman"/>
              </a:rPr>
              <a:t>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08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libri"/>
                <a:ea typeface="Calibri"/>
                <a:cs typeface="Times New Roman"/>
              </a:rPr>
              <a:t>Поняття ваги тіла є одним із найважливіших понять в механіці. Існують певні досліди, які показують зменшення (збільшення)ваги або її відсутність під час руху тіла у вертикальному напрямку. Але не існує дослідів, які демонструють зміну ваги під час руху тіла по криволінійним траєкторіям. Таку зміну ваги враховують і в будівництві, і під час польоту літаків та інше. Даний прилад наочно, за допомогою спалахів ламп, фіксує  зміну ваги тіла у найвищій та найнижчій точках криволінійних траєкторій(прилад двобічній). Показати значення  ваги тіла в окремих точках траєкторій (ці точки і значення ваги в них вказані у додатках).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70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608512" cy="460851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Прилад двобічний. Опукла і вгнута поверхні розташовані з двох боків панелі. На основі приладу за допомогою двох брусків закріплена вертикальна панель. Вгнута і опукла поверхні розміщуються на двох опорних брусках (кожна на своїй стороні). Одні кінці поверхонь закріплені в відповідних брусках, а інші – вільні, ковзають по іншим брускам; на яких встановлені утримувачі циліндру (захват).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3445"/>
            <a:ext cx="377053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4752528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Цими поверхнями переміщується ролик з двома ребордами, які не дозволяють йому скочуватися з поверхонь. Отвір вздовж вісі ролика потрібен для надівання його на шпильку під час зберігання приладу. На основі приладу навпроти найвищої і най нижчої точок поверхонь розміщені бруски, на яких знаходиться пара нормально розімкнених контактів. Для регулювання зазору між контактами в поверхні вмонтовані стрижні з різьбою, на котрі загвинчується ковпачок з гайкою. Контакти ввімкнені послідовно з лампочкою і напругою 6,3 В. Напруга на прилад подається з двобічних клем.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55" y="1903172"/>
            <a:ext cx="3741330" cy="289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</p:spPr>
        <p:txBody>
          <a:bodyPr>
            <a:normAutofit fontScale="92500"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Century Schoolbook" panose="02040604050505020304" pitchFamily="18" charset="0"/>
              </a:rPr>
              <a:t>Дослід 1.</a:t>
            </a:r>
            <a:r>
              <a:rPr lang="uk-UA" dirty="0" smtClean="0">
                <a:latin typeface="Century Schoolbook" panose="02040604050505020304" pitchFamily="18" charset="0"/>
              </a:rPr>
              <a:t>  </a:t>
            </a:r>
            <a:r>
              <a:rPr lang="uk-UA" b="1" i="1" dirty="0" smtClean="0">
                <a:latin typeface="Century Schoolbook" panose="02040604050505020304" pitchFamily="18" charset="0"/>
              </a:rPr>
              <a:t>Демонстрація ваги рухомого тіла, напрям прискорення якого співпадає з прискоренням вільного падіння.</a:t>
            </a:r>
          </a:p>
          <a:p>
            <a:pPr marL="0" indent="0">
              <a:buNone/>
            </a:pPr>
            <a:endParaRPr lang="uk-UA" i="1" dirty="0" smtClean="0">
              <a:latin typeface="Century Schoolbook" panose="02040604050505020304" pitchFamily="18" charset="0"/>
            </a:endParaRPr>
          </a:p>
          <a:p>
            <a:r>
              <a:rPr lang="uk-UA" dirty="0" smtClean="0"/>
              <a:t>   Металевий ролик на початку демонстрації встановлюємо на середині опуклої поверхні. Лампочка загоряється. При знятті ролика вона не повинна горіти. Потім його запускають з верхньої точки приладу. В момент проходження верхньої точки поверхні  тиск стає менше на значення сили, яка надає йому до центрованого прискорення, і лампочка не загоряється. Поверхня смужки оргскла прогинається менше, ніж коли ролик знаходиться в спокої. </a:t>
            </a:r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приладом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9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3285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u="sng" dirty="0">
                <a:solidFill>
                  <a:srgbClr val="0000FF"/>
                </a:solidFill>
                <a:latin typeface="Century Schoolbook" panose="02040604050505020304" pitchFamily="18" charset="0"/>
                <a:ea typeface="Calibri"/>
                <a:cs typeface="Times New Roman"/>
              </a:rPr>
              <a:t>Дослід 2 </a:t>
            </a:r>
            <a:r>
              <a:rPr lang="uk-UA" sz="2800" i="1" dirty="0">
                <a:solidFill>
                  <a:srgbClr val="0000FF"/>
                </a:solidFill>
                <a:latin typeface="Century Schoolbook" panose="02040604050505020304" pitchFamily="18" charset="0"/>
                <a:ea typeface="Calibri"/>
                <a:cs typeface="Times New Roman"/>
              </a:rPr>
              <a:t>.</a:t>
            </a:r>
            <a:r>
              <a:rPr lang="uk-UA" sz="2800" i="1" dirty="0">
                <a:latin typeface="Century Schoolbook" panose="02040604050505020304" pitchFamily="18" charset="0"/>
                <a:ea typeface="Calibri"/>
                <a:cs typeface="Times New Roman"/>
              </a:rPr>
              <a:t>  </a:t>
            </a:r>
            <a:r>
              <a:rPr lang="uk-UA" sz="2800" b="1" i="1" dirty="0">
                <a:latin typeface="Century Schoolbook" panose="02040604050505020304" pitchFamily="18" charset="0"/>
                <a:ea typeface="Calibri"/>
                <a:cs typeface="Times New Roman"/>
              </a:rPr>
              <a:t>Демонстрація ваги рухомого тіла, напрям прискорення якого не співпадає з прискоренням вільного падіння</a:t>
            </a:r>
            <a:r>
              <a:rPr lang="uk-UA" sz="2800" b="1" i="1" dirty="0" smtClean="0">
                <a:latin typeface="Century Schoolbook" panose="02040604050505020304" pitchFamily="18" charset="0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uk-UA" sz="1800" b="1" i="1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libri"/>
                <a:ea typeface="Calibri"/>
                <a:cs typeface="Times New Roman"/>
              </a:rPr>
              <a:t>   В цьому випадку ролик </a:t>
            </a:r>
            <a:r>
              <a:rPr lang="uk-UA" sz="2800" dirty="0" smtClean="0">
                <a:latin typeface="Calibri"/>
                <a:ea typeface="Calibri"/>
                <a:cs typeface="Times New Roman"/>
              </a:rPr>
              <a:t>встановлюємо </a:t>
            </a:r>
            <a:r>
              <a:rPr lang="uk-UA" sz="2800" dirty="0">
                <a:latin typeface="Calibri"/>
                <a:ea typeface="Calibri"/>
                <a:cs typeface="Times New Roman"/>
              </a:rPr>
              <a:t>в середині вгнутої поверхні. Лампочка не загоряється. Зазор між контактами відрегульовано металевим стрижнем. Запущений ролик з верхньої точки приладу в момент проходження нижньої точки поверхні вмикає лампочку. В даному випадку тиск на поверхню </a:t>
            </a:r>
            <a:r>
              <a:rPr lang="uk-UA" sz="2800" dirty="0" smtClean="0">
                <a:latin typeface="Calibri"/>
                <a:ea typeface="Calibri"/>
                <a:cs typeface="Times New Roman"/>
              </a:rPr>
              <a:t>смужки  </a:t>
            </a:r>
            <a:r>
              <a:rPr lang="uk-UA" sz="2800" dirty="0">
                <a:latin typeface="Calibri"/>
                <a:ea typeface="Calibri"/>
                <a:cs typeface="Times New Roman"/>
              </a:rPr>
              <a:t>оргскла стає більшим на значення сили, яка надає ролику до центрованого прискорення, і вона прогинається сильніше, ніж коли ролик знаходиться в </a:t>
            </a:r>
            <a:r>
              <a:rPr lang="uk-UA" sz="2800" dirty="0" smtClean="0">
                <a:latin typeface="Calibri"/>
                <a:ea typeface="Calibri"/>
                <a:cs typeface="Times New Roman"/>
              </a:rPr>
              <a:t>спокої</a:t>
            </a:r>
            <a:r>
              <a:rPr lang="uk-UA" sz="2800" dirty="0">
                <a:latin typeface="Calibri"/>
                <a:ea typeface="Calibri"/>
                <a:cs typeface="Times New Roman"/>
              </a:rPr>
              <a:t>.</a:t>
            </a:r>
            <a:r>
              <a:rPr lang="uk-UA" sz="2800" dirty="0" smtClean="0">
                <a:latin typeface="Calibri"/>
                <a:ea typeface="Calibri"/>
                <a:cs typeface="Times New Roman"/>
              </a:rPr>
              <a:t>     </a:t>
            </a:r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приладом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Примітка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При </a:t>
            </a:r>
            <a:r>
              <a:rPr lang="uk-UA" sz="3200" dirty="0"/>
              <a:t>проведені обох демонстрацій треба показати, що запуск ролика з меншої висоти не дає вказаних ефектів, так як його швидкість при проходженні верхньої і нижньої точок поверхонь буде меншою, отже буде меншою і сила, яка надає до центрованого прискорення.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4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76" y="548680"/>
            <a:ext cx="846113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Творчо-екпериментальна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uk-UA" dirty="0" smtClean="0"/>
              <a:t>Додатково мною були проведені обчислення ваги тіла в точках, які вказані на малюнках 1 і 2.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0988"/>
            <a:ext cx="35512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Admin\Рабочий стол\Новая папка\P40708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b="4865"/>
          <a:stretch/>
        </p:blipFill>
        <p:spPr bwMode="auto">
          <a:xfrm>
            <a:off x="4983021" y="3320988"/>
            <a:ext cx="3744416" cy="2704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14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76" y="548680"/>
            <a:ext cx="846113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Творчо-екпериментальна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uk-UA" dirty="0" smtClean="0"/>
              <a:t>А значення необхідних величин та ваги наведені в таблицях 1 і 2.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3238"/>
            <a:ext cx="4176464" cy="288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Admin\Рабочий стол\Новая папка\P40708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9117"/>
          <a:stretch/>
        </p:blipFill>
        <p:spPr bwMode="auto">
          <a:xfrm>
            <a:off x="4716016" y="2884185"/>
            <a:ext cx="4176464" cy="2885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787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Всеукраїнський інтерактивний конкурс Малої Академії наук  «Ман-Юніор Дослідник»</vt:lpstr>
      <vt:lpstr>Мета: </vt:lpstr>
      <vt:lpstr>Будова приладу</vt:lpstr>
      <vt:lpstr>Будова приладу</vt:lpstr>
      <vt:lpstr>Робота з приладом </vt:lpstr>
      <vt:lpstr>Робота з приладом </vt:lpstr>
      <vt:lpstr>Примітка</vt:lpstr>
      <vt:lpstr>Творчо-екпериментальна робота</vt:lpstr>
      <vt:lpstr>Творчо-екпериментальна робота</vt:lpstr>
      <vt:lpstr>Труднощі експериментальних обчислень</vt:lpstr>
      <vt:lpstr>Експериментальні труднощі</vt:lpstr>
      <vt:lpstr>Висновки</vt:lpstr>
      <vt:lpstr>Література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Малої Академії наук  «Ман-Юніор Дослідник»</dc:title>
  <dc:creator>Людмила</dc:creator>
  <cp:lastModifiedBy>Людмила</cp:lastModifiedBy>
  <cp:revision>7</cp:revision>
  <dcterms:created xsi:type="dcterms:W3CDTF">2014-04-11T13:23:49Z</dcterms:created>
  <dcterms:modified xsi:type="dcterms:W3CDTF">2014-04-11T14:30:48Z</dcterms:modified>
</cp:coreProperties>
</file>