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EB43342-AE24-497D-B7F9-B9E045CFBAE0}" type="datetimeFigureOut">
              <a:rPr lang="ru-RU" smtClean="0"/>
              <a:pPr/>
              <a:t>04.04.2014</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9F2AB2E-FBD8-48D8-ACEC-E37C7DFBC5DE}"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EEB43342-AE24-497D-B7F9-B9E045CFBAE0}" type="datetimeFigureOut">
              <a:rPr lang="ru-RU" smtClean="0"/>
              <a:pPr/>
              <a:t>04.04.2014</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9F2AB2E-FBD8-48D8-ACEC-E37C7DFBC5D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EB43342-AE24-497D-B7F9-B9E045CFBAE0}" type="datetimeFigureOut">
              <a:rPr lang="ru-RU" smtClean="0"/>
              <a:pPr/>
              <a:t>04.04.2014</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E9F2AB2E-FBD8-48D8-ACEC-E37C7DFBC5DE}"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EB43342-AE24-497D-B7F9-B9E045CFBAE0}" type="datetimeFigureOut">
              <a:rPr lang="ru-RU" smtClean="0"/>
              <a:pPr/>
              <a:t>04.04.2014</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9F2AB2E-FBD8-48D8-ACEC-E37C7DFBC5D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EB43342-AE24-497D-B7F9-B9E045CFBAE0}" type="datetimeFigureOut">
              <a:rPr lang="ru-RU" smtClean="0"/>
              <a:pPr/>
              <a:t>04.04.2014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E9F2AB2E-FBD8-48D8-ACEC-E37C7DFBC5DE}"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EB43342-AE24-497D-B7F9-B9E045CFBAE0}" type="datetimeFigureOut">
              <a:rPr lang="ru-RU" smtClean="0"/>
              <a:pPr/>
              <a:t>04.04.2014</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9F2AB2E-FBD8-48D8-ACEC-E37C7DFBC5D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4664"/>
            <a:ext cx="7992888" cy="2160240"/>
          </a:xfrm>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uk-UA" sz="3200" i="1" cap="none" dirty="0" smtClean="0">
                <a:solidFill>
                  <a:schemeClr val="accent3">
                    <a:lumMod val="75000"/>
                  </a:schemeClr>
                </a:solidFill>
                <a:effectLst>
                  <a:outerShdw blurRad="38100" dist="38100" dir="2700000" algn="tl">
                    <a:srgbClr val="000000">
                      <a:alpha val="43137"/>
                    </a:srgbClr>
                  </a:outerShdw>
                </a:effectLst>
                <a:latin typeface="Arial" pitchFamily="34" charset="0"/>
                <a:cs typeface="Angsana New" pitchFamily="18" charset="-34"/>
              </a:rPr>
              <a:t>Всеукраїнський інтерактивний конкурс </a:t>
            </a:r>
            <a:br>
              <a:rPr lang="uk-UA" sz="3200" i="1" cap="none" dirty="0" smtClean="0">
                <a:solidFill>
                  <a:schemeClr val="accent3">
                    <a:lumMod val="75000"/>
                  </a:schemeClr>
                </a:solidFill>
                <a:effectLst>
                  <a:outerShdw blurRad="38100" dist="38100" dir="2700000" algn="tl">
                    <a:srgbClr val="000000">
                      <a:alpha val="43137"/>
                    </a:srgbClr>
                  </a:outerShdw>
                </a:effectLst>
                <a:latin typeface="Arial" pitchFamily="34" charset="0"/>
                <a:cs typeface="Angsana New" pitchFamily="18" charset="-34"/>
              </a:rPr>
            </a:br>
            <a:r>
              <a:rPr lang="uk-UA" sz="3200" i="1" cap="none" dirty="0" smtClean="0">
                <a:solidFill>
                  <a:schemeClr val="accent3">
                    <a:lumMod val="75000"/>
                  </a:schemeClr>
                </a:solidFill>
                <a:effectLst>
                  <a:outerShdw blurRad="38100" dist="38100" dir="2700000" algn="tl">
                    <a:srgbClr val="000000">
                      <a:alpha val="43137"/>
                    </a:srgbClr>
                  </a:outerShdw>
                </a:effectLst>
                <a:latin typeface="Arial" pitchFamily="34" charset="0"/>
                <a:cs typeface="Angsana New" pitchFamily="18" charset="-34"/>
              </a:rPr>
              <a:t>“ман – юніор дослідник</a:t>
            </a:r>
            <a:r>
              <a:rPr lang="uk-UA" sz="2800" i="1" cap="none" dirty="0" smtClean="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rPr>
              <a:t>”</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i="1" cap="none" spc="-150" dirty="0" smtClean="0">
                <a:solidFill>
                  <a:schemeClr val="accent4">
                    <a:lumMod val="75000"/>
                  </a:schemeClr>
                </a:solidFill>
                <a:latin typeface="Arial" pitchFamily="34" charset="0"/>
                <a:cs typeface="Arial" pitchFamily="34" charset="0"/>
              </a:rPr>
              <a:t>Тема: Історичне підґрунтя творчості Т.Г.Шевченка</a:t>
            </a:r>
            <a:r>
              <a:rPr lang="ru-RU" sz="2800" i="1" cap="none" spc="-150" dirty="0" smtClean="0">
                <a:solidFill>
                  <a:schemeClr val="accent4">
                    <a:lumMod val="75000"/>
                  </a:schemeClr>
                </a:solidFill>
                <a:latin typeface="Arial" pitchFamily="34" charset="0"/>
                <a:cs typeface="Arial" pitchFamily="34" charset="0"/>
              </a:rPr>
              <a:t>. По</a:t>
            </a:r>
            <a:r>
              <a:rPr lang="uk-UA" sz="2800" i="1" cap="none" spc="-150" dirty="0" smtClean="0">
                <a:solidFill>
                  <a:schemeClr val="accent4">
                    <a:lumMod val="75000"/>
                  </a:schemeClr>
                </a:solidFill>
                <a:latin typeface="Arial" pitchFamily="34" charset="0"/>
                <a:cs typeface="Arial" pitchFamily="34" charset="0"/>
              </a:rPr>
              <a:t>ема </a:t>
            </a:r>
            <a:r>
              <a:rPr lang="en-US" sz="2800" i="1" cap="none" spc="-150" dirty="0" smtClean="0">
                <a:solidFill>
                  <a:schemeClr val="accent4">
                    <a:lumMod val="75000"/>
                  </a:schemeClr>
                </a:solidFill>
                <a:latin typeface="Arial" pitchFamily="34" charset="0"/>
                <a:cs typeface="Arial" pitchFamily="34" charset="0"/>
              </a:rPr>
              <a:t>“</a:t>
            </a:r>
            <a:r>
              <a:rPr lang="uk-UA" sz="2800" i="1" cap="none" spc="-150" dirty="0" smtClean="0">
                <a:solidFill>
                  <a:schemeClr val="accent4">
                    <a:lumMod val="75000"/>
                  </a:schemeClr>
                </a:solidFill>
                <a:latin typeface="Arial" pitchFamily="34" charset="0"/>
                <a:cs typeface="Arial" pitchFamily="34" charset="0"/>
              </a:rPr>
              <a:t>Тарасова Ніч</a:t>
            </a:r>
            <a:r>
              <a:rPr lang="en-US" sz="2800" i="1" cap="none" spc="-150" dirty="0" smtClean="0">
                <a:solidFill>
                  <a:schemeClr val="accent4">
                    <a:lumMod val="75000"/>
                  </a:schemeClr>
                </a:solidFill>
                <a:latin typeface="Arial" pitchFamily="34" charset="0"/>
                <a:cs typeface="Arial" pitchFamily="34" charset="0"/>
              </a:rPr>
              <a:t>”</a:t>
            </a:r>
            <a:endParaRPr lang="ru-RU" sz="2800" i="1" spc="-150" dirty="0">
              <a:solidFill>
                <a:schemeClr val="accent4">
                  <a:lumMod val="75000"/>
                </a:schemeClr>
              </a:solidFill>
            </a:endParaRPr>
          </a:p>
        </p:txBody>
      </p:sp>
      <p:sp>
        <p:nvSpPr>
          <p:cNvPr id="3" name="Подзаголовок 2"/>
          <p:cNvSpPr>
            <a:spLocks noGrp="1"/>
          </p:cNvSpPr>
          <p:nvPr>
            <p:ph type="subTitle" idx="1"/>
          </p:nvPr>
        </p:nvSpPr>
        <p:spPr>
          <a:xfrm>
            <a:off x="4572000" y="3861048"/>
            <a:ext cx="4495800" cy="2874789"/>
          </a:xfrm>
        </p:spPr>
        <p:txBody>
          <a:bodyPr>
            <a:normAutofit/>
          </a:bodyPr>
          <a:lstStyle/>
          <a:p>
            <a:pPr algn="just"/>
            <a:r>
              <a:rPr lang="ru-RU" sz="2000" i="1" dirty="0" smtClean="0"/>
              <a:t>Роботу </a:t>
            </a:r>
            <a:r>
              <a:rPr lang="uk-UA" sz="2000" i="1" dirty="0" smtClean="0"/>
              <a:t>виконала учениця 9-А класу</a:t>
            </a:r>
          </a:p>
          <a:p>
            <a:pPr algn="just"/>
            <a:r>
              <a:rPr lang="uk-UA" sz="2000" i="1" dirty="0" smtClean="0">
                <a:latin typeface="Arial" pitchFamily="34" charset="0"/>
                <a:cs typeface="Arial" pitchFamily="34" charset="0"/>
              </a:rPr>
              <a:t>Миколаївської загальноосвітньої школи І-ІІІ ступенів №3</a:t>
            </a:r>
          </a:p>
          <a:p>
            <a:pPr algn="just"/>
            <a:r>
              <a:rPr lang="uk-UA" sz="2000" i="1" dirty="0" smtClean="0">
                <a:latin typeface="Arial" pitchFamily="34" charset="0"/>
                <a:cs typeface="Arial" pitchFamily="34" charset="0"/>
              </a:rPr>
              <a:t>Міста Миколаєва </a:t>
            </a:r>
          </a:p>
          <a:p>
            <a:pPr algn="just"/>
            <a:r>
              <a:rPr lang="uk-UA" sz="2000" i="1" dirty="0" smtClean="0">
                <a:latin typeface="Arial" pitchFamily="34" charset="0"/>
                <a:cs typeface="Arial" pitchFamily="34" charset="0"/>
              </a:rPr>
              <a:t>Лапчук  Дар</a:t>
            </a:r>
            <a:r>
              <a:rPr lang="en-US" sz="2000" i="1" dirty="0" smtClean="0">
                <a:latin typeface="Arial" pitchFamily="34" charset="0"/>
                <a:cs typeface="Arial" pitchFamily="34" charset="0"/>
              </a:rPr>
              <a:t>’</a:t>
            </a:r>
            <a:r>
              <a:rPr lang="uk-UA" sz="2000" i="1" dirty="0" smtClean="0">
                <a:latin typeface="Arial" pitchFamily="34" charset="0"/>
                <a:cs typeface="Arial" pitchFamily="34" charset="0"/>
              </a:rPr>
              <a:t>я</a:t>
            </a:r>
          </a:p>
          <a:p>
            <a:pPr algn="just"/>
            <a:r>
              <a:rPr lang="uk-UA" sz="2000" b="1" dirty="0" smtClean="0">
                <a:latin typeface="Arial" pitchFamily="34" charset="0"/>
                <a:cs typeface="Arial" pitchFamily="34" charset="0"/>
              </a:rPr>
              <a:t>Керівник проекту : учитель історії </a:t>
            </a:r>
          </a:p>
          <a:p>
            <a:pPr algn="just"/>
            <a:r>
              <a:rPr lang="uk-UA" sz="2000" b="1" i="1" dirty="0" smtClean="0"/>
              <a:t>Бессонов Олександр Сергійович</a:t>
            </a:r>
            <a:endParaRPr lang="ru-RU" sz="20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normAutofit/>
          </a:bodyPr>
          <a:lstStyle/>
          <a:p>
            <a:pPr algn="ctr"/>
            <a:r>
              <a:rPr lang="uk-UA" sz="2400" i="1" cap="none" dirty="0" smtClean="0">
                <a:solidFill>
                  <a:schemeClr val="tx2">
                    <a:lumMod val="60000"/>
                    <a:lumOff val="40000"/>
                  </a:schemeClr>
                </a:solidFill>
              </a:rPr>
              <a:t>в) сприйняття твору на державному рівні </a:t>
            </a:r>
            <a:br>
              <a:rPr lang="uk-UA" sz="2400" i="1" cap="none" dirty="0" smtClean="0">
                <a:solidFill>
                  <a:schemeClr val="tx2">
                    <a:lumMod val="60000"/>
                    <a:lumOff val="40000"/>
                  </a:schemeClr>
                </a:solidFill>
              </a:rPr>
            </a:br>
            <a:endParaRPr lang="ru-RU" sz="2400" cap="none" dirty="0">
              <a:solidFill>
                <a:schemeClr val="tx2">
                  <a:lumMod val="60000"/>
                  <a:lumOff val="40000"/>
                </a:schemeClr>
              </a:solidFill>
            </a:endParaRPr>
          </a:p>
        </p:txBody>
      </p:sp>
      <p:sp>
        <p:nvSpPr>
          <p:cNvPr id="3" name="Содержимое 2"/>
          <p:cNvSpPr>
            <a:spLocks noGrp="1"/>
          </p:cNvSpPr>
          <p:nvPr>
            <p:ph idx="1"/>
          </p:nvPr>
        </p:nvSpPr>
        <p:spPr>
          <a:xfrm>
            <a:off x="3923928" y="1124744"/>
            <a:ext cx="4248472" cy="5330992"/>
          </a:xfrm>
        </p:spPr>
        <p:txBody>
          <a:bodyPr>
            <a:normAutofit fontScale="85000" lnSpcReduction="20000"/>
          </a:bodyPr>
          <a:lstStyle/>
          <a:p>
            <a:pPr>
              <a:buNone/>
            </a:pPr>
            <a:r>
              <a:rPr lang="ru-RU" dirty="0" smtClean="0"/>
              <a:t>Без історичної пам’яті немає майбутнього. Події минулих часів мають бути взірцем, уроком для сучасного життя, оскільки ми можемо подивитися на них відсторонено, з більшою об’єктивністю, зробити правильні висновки. Саме тому без перебільшення величезне значення відіграють твори на історичну тематику. До минувшини українського народу, його зламних періодів неодноразово звертався Т. Г. Шевченко.</a:t>
            </a:r>
            <a:br>
              <a:rPr lang="ru-RU" dirty="0" smtClean="0"/>
            </a:br>
            <a:endParaRPr lang="ru-RU" dirty="0"/>
          </a:p>
        </p:txBody>
      </p:sp>
      <p:pic>
        <p:nvPicPr>
          <p:cNvPr id="22530" name="Picture 2" descr="http://upload.wikimedia.org/wikipedia/commons/thumb/e/e6/Taras_Shevchenko_1859.jpg/250px-Taras_Shevchenko_1859.jpg"/>
          <p:cNvPicPr>
            <a:picLocks noChangeAspect="1" noChangeArrowheads="1"/>
          </p:cNvPicPr>
          <p:nvPr/>
        </p:nvPicPr>
        <p:blipFill>
          <a:blip r:embed="rId2" cstate="print"/>
          <a:srcRect/>
          <a:stretch>
            <a:fillRect/>
          </a:stretch>
        </p:blipFill>
        <p:spPr bwMode="auto">
          <a:xfrm>
            <a:off x="179512" y="908720"/>
            <a:ext cx="2182061" cy="2880320"/>
          </a:xfrm>
          <a:prstGeom prst="rect">
            <a:avLst/>
          </a:prstGeom>
          <a:noFill/>
        </p:spPr>
      </p:pic>
      <p:pic>
        <p:nvPicPr>
          <p:cNvPr id="22532" name="Picture 4" descr="http://2.bp.blogspot.com/-1DfrDQYzgIM/UxWtSumqwYI/AAAAAAAAATA/AWmJ4Go6Ooo/s1600/%D0%9F%D1%81%D1%82%D1%80%D0%B0%D0%BA_%D0%AF%D1%80%D0%BE%D1%81%D0%BB%D0%B0%D0%B2_%D0%A2%D0%B0%D1%80%D0%B0%D1%81_%D0%A8%D0%B5%D0%B2%D1%87%D0%B5%D0%BD%D0%BA%D0%BE.jpg"/>
          <p:cNvPicPr>
            <a:picLocks noChangeAspect="1" noChangeArrowheads="1"/>
          </p:cNvPicPr>
          <p:nvPr/>
        </p:nvPicPr>
        <p:blipFill>
          <a:blip r:embed="rId3" cstate="print"/>
          <a:srcRect/>
          <a:stretch>
            <a:fillRect/>
          </a:stretch>
        </p:blipFill>
        <p:spPr bwMode="auto">
          <a:xfrm>
            <a:off x="1979712" y="3356992"/>
            <a:ext cx="2126826" cy="329391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239000" cy="792088"/>
          </a:xfrm>
        </p:spPr>
        <p:txBody>
          <a:bodyPr/>
          <a:lstStyle/>
          <a:p>
            <a:pPr algn="ctr"/>
            <a:r>
              <a:rPr lang="uk-UA" dirty="0" smtClean="0"/>
              <a:t>Висновок</a:t>
            </a:r>
            <a:r>
              <a:rPr lang="uk-UA" u="wavyHeavy" dirty="0" smtClean="0"/>
              <a:t> </a:t>
            </a:r>
            <a:endParaRPr lang="ru-RU" u="wavyHeavy" dirty="0"/>
          </a:p>
        </p:txBody>
      </p:sp>
      <p:sp>
        <p:nvSpPr>
          <p:cNvPr id="3" name="Содержимое 2"/>
          <p:cNvSpPr>
            <a:spLocks noGrp="1"/>
          </p:cNvSpPr>
          <p:nvPr>
            <p:ph idx="1"/>
          </p:nvPr>
        </p:nvSpPr>
        <p:spPr/>
        <p:txBody>
          <a:bodyPr/>
          <a:lstStyle/>
          <a:p>
            <a:r>
              <a:rPr lang="uk-UA" i="1" dirty="0" smtClean="0">
                <a:solidFill>
                  <a:srgbClr val="FFFF00"/>
                </a:solidFill>
              </a:rPr>
              <a:t>Цей твір створено для порівняння теперішнього, минулого і майбутнього. Він побудований таким чином, що героїчне минуле своїм контрастуванням із трагічним сучасним тільки підкреслює його оптимістичний імпульс.</a:t>
            </a:r>
            <a:endParaRPr lang="ru-RU" i="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76712"/>
          </a:xfrm>
        </p:spPr>
        <p:txBody>
          <a:bodyPr/>
          <a:lstStyle/>
          <a:p>
            <a:pPr algn="ctr"/>
            <a:r>
              <a:rPr lang="uk-UA" dirty="0" smtClean="0"/>
              <a:t> Джерела інформації </a:t>
            </a:r>
            <a:endParaRPr lang="ru-RU" dirty="0"/>
          </a:p>
        </p:txBody>
      </p:sp>
      <p:sp>
        <p:nvSpPr>
          <p:cNvPr id="3" name="Содержимое 2"/>
          <p:cNvSpPr>
            <a:spLocks noGrp="1"/>
          </p:cNvSpPr>
          <p:nvPr>
            <p:ph idx="1"/>
          </p:nvPr>
        </p:nvSpPr>
        <p:spPr/>
        <p:txBody>
          <a:bodyPr/>
          <a:lstStyle/>
          <a:p>
            <a:r>
              <a:rPr lang="ru-RU" sz="2800" dirty="0" smtClean="0">
                <a:solidFill>
                  <a:schemeClr val="bg1">
                    <a:lumMod val="75000"/>
                  </a:schemeClr>
                </a:solidFill>
              </a:rPr>
              <a:t>http://uk.wikipedia.org</a:t>
            </a:r>
          </a:p>
          <a:p>
            <a:r>
              <a:rPr lang="en-US" sz="2800" dirty="0" smtClean="0">
                <a:solidFill>
                  <a:schemeClr val="bg1">
                    <a:lumMod val="75000"/>
                  </a:schemeClr>
                </a:solidFill>
              </a:rPr>
              <a:t>http://notatka.at.ua</a:t>
            </a:r>
            <a:endParaRPr lang="uk-UA" sz="2800" dirty="0" smtClean="0">
              <a:solidFill>
                <a:schemeClr val="bg1">
                  <a:lumMod val="75000"/>
                </a:schemeClr>
              </a:solidFill>
            </a:endParaRPr>
          </a:p>
          <a:p>
            <a:r>
              <a:rPr lang="en-US" sz="2800" dirty="0" smtClean="0">
                <a:solidFill>
                  <a:schemeClr val="bg1">
                    <a:lumMod val="75000"/>
                  </a:schemeClr>
                </a:solidFill>
              </a:rPr>
              <a:t>http://www.ukrlib.com.ua</a:t>
            </a:r>
            <a:endParaRPr lang="uk-UA" sz="2800" dirty="0" smtClean="0">
              <a:solidFill>
                <a:schemeClr val="bg1">
                  <a:lumMod val="75000"/>
                </a:schemeClr>
              </a:solidFill>
            </a:endParaRPr>
          </a:p>
          <a:p>
            <a:r>
              <a:rPr lang="uk-UA" sz="2800" dirty="0" smtClean="0">
                <a:solidFill>
                  <a:schemeClr val="bg1">
                    <a:lumMod val="75000"/>
                  </a:schemeClr>
                </a:solidFill>
              </a:rPr>
              <a:t>Тарас Шевченко, «Тарасова ніч»</a:t>
            </a:r>
          </a:p>
          <a:p>
            <a:r>
              <a:rPr lang="ru-RU" sz="2800" dirty="0" smtClean="0">
                <a:solidFill>
                  <a:schemeClr val="bg1">
                    <a:lumMod val="75000"/>
                  </a:schemeClr>
                </a:solidFill>
              </a:rPr>
              <a:t>Дмитро Іванович Яворницький, «Історія запорізьких козаків». </a:t>
            </a:r>
            <a:endParaRPr lang="uk-UA" sz="2800" dirty="0" smtClean="0">
              <a:solidFill>
                <a:schemeClr val="bg1">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20040"/>
            <a:ext cx="7239000" cy="732696"/>
          </a:xfrm>
        </p:spPr>
        <p:txBody>
          <a:bodyPr>
            <a:normAutofit fontScale="90000"/>
          </a:bodyPr>
          <a:lstStyle/>
          <a:p>
            <a:pPr algn="ctr"/>
            <a:r>
              <a:rPr lang="uk-UA" sz="6600" i="1" cap="none" dirty="0" smtClean="0">
                <a:effectLst>
                  <a:outerShdw blurRad="38100" dist="38100" dir="2700000" algn="tl">
                    <a:srgbClr val="000000">
                      <a:alpha val="43137"/>
                    </a:srgbClr>
                  </a:outerShdw>
                </a:effectLst>
              </a:rPr>
              <a:t>План:</a:t>
            </a:r>
            <a:endParaRPr lang="ru-RU" sz="6600" i="1" cap="none" dirty="0">
              <a:effectLst>
                <a:outerShdw blurRad="38100" dist="38100" dir="2700000" algn="tl">
                  <a:srgbClr val="000000">
                    <a:alpha val="43137"/>
                  </a:srgbClr>
                </a:outerShdw>
              </a:effectLst>
            </a:endParaRPr>
          </a:p>
        </p:txBody>
      </p:sp>
      <p:sp>
        <p:nvSpPr>
          <p:cNvPr id="2" name="Содержимое 1"/>
          <p:cNvSpPr>
            <a:spLocks noGrp="1"/>
          </p:cNvSpPr>
          <p:nvPr>
            <p:ph idx="1"/>
          </p:nvPr>
        </p:nvSpPr>
        <p:spPr>
          <a:xfrm>
            <a:off x="457200" y="1609416"/>
            <a:ext cx="7239000" cy="5419984"/>
          </a:xfrm>
        </p:spPr>
        <p:txBody>
          <a:bodyPr>
            <a:normAutofit fontScale="32500" lnSpcReduction="20000"/>
          </a:bodyPr>
          <a:lstStyle/>
          <a:p>
            <a:pPr>
              <a:buFont typeface="Wingdings" pitchFamily="2" charset="2"/>
              <a:buChar char="v"/>
            </a:pPr>
            <a:r>
              <a:rPr lang="uk-UA" sz="6200" dirty="0" smtClean="0"/>
              <a:t> Вступ </a:t>
            </a:r>
          </a:p>
          <a:p>
            <a:pPr>
              <a:buFont typeface="Wingdings" pitchFamily="2" charset="2"/>
              <a:buChar char="v"/>
            </a:pPr>
            <a:r>
              <a:rPr lang="uk-UA" sz="6200" dirty="0"/>
              <a:t>І</a:t>
            </a:r>
            <a:r>
              <a:rPr lang="uk-UA" sz="6200" dirty="0" smtClean="0"/>
              <a:t> Історичне підґрунтя поеми</a:t>
            </a:r>
          </a:p>
          <a:p>
            <a:pPr>
              <a:buNone/>
            </a:pPr>
            <a:r>
              <a:rPr lang="uk-UA" sz="6200" i="1" dirty="0" smtClean="0"/>
              <a:t>а) Козацькі повстання 20-30х рр. </a:t>
            </a:r>
            <a:r>
              <a:rPr lang="en-US" sz="6200" i="1" dirty="0" smtClean="0"/>
              <a:t>XVII </a:t>
            </a:r>
            <a:r>
              <a:rPr lang="uk-UA" sz="6200" i="1" dirty="0" smtClean="0"/>
              <a:t>ст.</a:t>
            </a:r>
          </a:p>
          <a:p>
            <a:pPr>
              <a:buNone/>
            </a:pPr>
            <a:r>
              <a:rPr lang="uk-UA" sz="6200" i="1" dirty="0" smtClean="0"/>
              <a:t>б) Постать з історії, Тарас Федорович (Трясило)</a:t>
            </a:r>
          </a:p>
          <a:p>
            <a:pPr>
              <a:buNone/>
            </a:pPr>
            <a:r>
              <a:rPr lang="uk-UA" sz="6200" i="1" dirty="0" smtClean="0"/>
              <a:t>в) Битва під Переяславом та її наслідки </a:t>
            </a:r>
            <a:r>
              <a:rPr lang="ru-RU" sz="6200" i="1" dirty="0" smtClean="0"/>
              <a:t> </a:t>
            </a:r>
          </a:p>
          <a:p>
            <a:pPr>
              <a:buFont typeface="Wingdings" pitchFamily="2" charset="2"/>
              <a:buChar char="v"/>
            </a:pPr>
            <a:r>
              <a:rPr lang="uk-UA" sz="6200" dirty="0" smtClean="0"/>
              <a:t>ІІ Поема та її автор</a:t>
            </a:r>
          </a:p>
          <a:p>
            <a:pPr>
              <a:buNone/>
            </a:pPr>
            <a:r>
              <a:rPr lang="uk-UA" sz="6200" i="1" dirty="0" smtClean="0"/>
              <a:t>а) Історія написання твору</a:t>
            </a:r>
          </a:p>
          <a:p>
            <a:pPr>
              <a:buNone/>
            </a:pPr>
            <a:r>
              <a:rPr lang="uk-UA" sz="6200" i="1" dirty="0" smtClean="0"/>
              <a:t>б) Тема та ідея поеми</a:t>
            </a:r>
          </a:p>
          <a:p>
            <a:pPr>
              <a:buNone/>
            </a:pPr>
            <a:r>
              <a:rPr lang="uk-UA" sz="6200" i="1" dirty="0" smtClean="0"/>
              <a:t>в) Символіка у творі</a:t>
            </a:r>
          </a:p>
          <a:p>
            <a:pPr>
              <a:buFont typeface="Wingdings" pitchFamily="2" charset="2"/>
              <a:buChar char="v"/>
            </a:pPr>
            <a:r>
              <a:rPr lang="uk-UA" sz="6200" dirty="0" smtClean="0"/>
              <a:t>ІІІ Поема у подіях </a:t>
            </a:r>
            <a:r>
              <a:rPr lang="en-US" sz="6200" dirty="0" smtClean="0"/>
              <a:t>XIX</a:t>
            </a:r>
            <a:r>
              <a:rPr lang="uk-UA" sz="6200" dirty="0" smtClean="0"/>
              <a:t> ст.</a:t>
            </a:r>
          </a:p>
          <a:p>
            <a:pPr>
              <a:buNone/>
            </a:pPr>
            <a:r>
              <a:rPr lang="uk-UA" sz="6200" i="1" dirty="0" smtClean="0"/>
              <a:t>а) Ситуація в Україні під час написання поеми</a:t>
            </a:r>
          </a:p>
          <a:p>
            <a:pPr>
              <a:buNone/>
            </a:pPr>
            <a:r>
              <a:rPr lang="uk-UA" sz="6200" i="1" dirty="0" smtClean="0"/>
              <a:t>б) Поема та сучасність</a:t>
            </a:r>
          </a:p>
          <a:p>
            <a:pPr>
              <a:buNone/>
            </a:pPr>
            <a:r>
              <a:rPr lang="uk-UA" sz="6200" i="1" dirty="0" smtClean="0"/>
              <a:t>в) Сприйняття твору на державному рівні </a:t>
            </a:r>
          </a:p>
          <a:p>
            <a:pPr>
              <a:buFont typeface="Wingdings" pitchFamily="2" charset="2"/>
              <a:buChar char="v"/>
            </a:pPr>
            <a:r>
              <a:rPr lang="uk-UA" sz="6200" dirty="0" smtClean="0"/>
              <a:t>Висновок</a:t>
            </a:r>
          </a:p>
          <a:p>
            <a:pPr>
              <a:buNone/>
            </a:pPr>
            <a:endParaRPr lang="uk-UA" dirty="0" smtClean="0"/>
          </a:p>
          <a:p>
            <a:endParaRPr lang="uk-UA" dirty="0" smtClean="0"/>
          </a:p>
          <a:p>
            <a:pPr>
              <a:buNone/>
            </a:pPr>
            <a:r>
              <a:rPr lang="uk-UA" dirty="0" smtClean="0"/>
              <a:t> </a:t>
            </a:r>
          </a:p>
          <a:p>
            <a:pPr>
              <a:buNone/>
            </a:pPr>
            <a:r>
              <a:rPr lang="uk-UA" sz="2000" i="1" dirty="0" smtClean="0"/>
              <a:t>  </a:t>
            </a:r>
          </a:p>
          <a:p>
            <a:pPr>
              <a:buNone/>
            </a:pPr>
            <a:endParaRPr lang="uk-UA" sz="2000" i="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5897880" cy="1124744"/>
          </a:xfrm>
        </p:spPr>
        <p:txBody>
          <a:bodyPr>
            <a:normAutofit/>
          </a:bodyPr>
          <a:lstStyle/>
          <a:p>
            <a:pPr algn="ctr"/>
            <a:r>
              <a:rPr lang="uk-UA" sz="4800" i="1" u="sng" dirty="0" smtClean="0"/>
              <a:t>Вступ</a:t>
            </a:r>
            <a:endParaRPr lang="ru-RU" sz="4800" i="1" u="sng" dirty="0"/>
          </a:p>
        </p:txBody>
      </p:sp>
      <p:sp>
        <p:nvSpPr>
          <p:cNvPr id="6" name="Текст 5"/>
          <p:cNvSpPr>
            <a:spLocks noGrp="1"/>
          </p:cNvSpPr>
          <p:nvPr>
            <p:ph type="body" idx="2"/>
          </p:nvPr>
        </p:nvSpPr>
        <p:spPr>
          <a:xfrm>
            <a:off x="539552" y="1340768"/>
            <a:ext cx="5897880" cy="5040560"/>
          </a:xfrm>
        </p:spPr>
        <p:txBody>
          <a:bodyPr>
            <a:normAutofit lnSpcReduction="10000"/>
          </a:bodyPr>
          <a:lstStyle/>
          <a:p>
            <a:r>
              <a:rPr lang="uk-UA" sz="2800" dirty="0" smtClean="0"/>
              <a:t>  Ця тема була обрана для того, щоб донести нашому народу, що завжди треба пам</a:t>
            </a:r>
            <a:r>
              <a:rPr lang="en-US" sz="2800" dirty="0" smtClean="0"/>
              <a:t>’</a:t>
            </a:r>
            <a:r>
              <a:rPr lang="ru-RU" sz="2800" dirty="0" smtClean="0"/>
              <a:t>я</a:t>
            </a:r>
            <a:r>
              <a:rPr lang="uk-UA" sz="2800" dirty="0" smtClean="0"/>
              <a:t>тати і шанувати своїх оборонців, їх подвиги. </a:t>
            </a:r>
            <a:r>
              <a:rPr lang="uk-UA" sz="2800" dirty="0"/>
              <a:t>Т</a:t>
            </a:r>
            <a:r>
              <a:rPr lang="uk-UA" sz="2800" dirty="0" smtClean="0"/>
              <a:t>их, хто визволив від рабства та поневолення.</a:t>
            </a:r>
          </a:p>
          <a:p>
            <a:r>
              <a:rPr lang="uk-UA" sz="2800" dirty="0" smtClean="0"/>
              <a:t>  Автора привабило возвеличення мужності, героїзму, наполегливої віри в перемогу козаків на чолі з гетьманом Трясилом. Засудження жорстокості, жадібності ляхів, які полонили український народ.</a:t>
            </a:r>
          </a:p>
          <a:p>
            <a:r>
              <a:rPr lang="uk-UA" dirty="0" smtClean="0"/>
              <a:t> </a:t>
            </a:r>
          </a:p>
          <a:p>
            <a:endParaRPr lang="ru-RU" dirty="0"/>
          </a:p>
        </p:txBody>
      </p:sp>
      <p:pic>
        <p:nvPicPr>
          <p:cNvPr id="9" name="Содержимое 8" descr="image.jpg"/>
          <p:cNvPicPr>
            <a:picLocks noGrp="1" noChangeAspect="1"/>
          </p:cNvPicPr>
          <p:nvPr>
            <p:ph sz="half" idx="1"/>
          </p:nvPr>
        </p:nvPicPr>
        <p:blipFill>
          <a:blip r:embed="rId2" cstate="print"/>
          <a:stretch>
            <a:fillRect/>
          </a:stretch>
        </p:blipFill>
        <p:spPr>
          <a:xfrm>
            <a:off x="6588224" y="1844824"/>
            <a:ext cx="2339752" cy="348623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320040"/>
            <a:ext cx="8291264" cy="588680"/>
          </a:xfrm>
        </p:spPr>
        <p:txBody>
          <a:bodyPr>
            <a:normAutofit/>
          </a:bodyPr>
          <a:lstStyle/>
          <a:p>
            <a:pPr algn="ctr"/>
            <a:r>
              <a:rPr lang="uk-UA" sz="3600" dirty="0" smtClean="0"/>
              <a:t>Історичне підґрунтя поеми</a:t>
            </a:r>
            <a:endParaRPr lang="ru-RU" dirty="0"/>
          </a:p>
        </p:txBody>
      </p:sp>
      <p:pic>
        <p:nvPicPr>
          <p:cNvPr id="14" name="Содержимое 13" descr="Діарама_Корсунської_битви.jpg"/>
          <p:cNvPicPr>
            <a:picLocks noGrp="1" noChangeAspect="1"/>
          </p:cNvPicPr>
          <p:nvPr>
            <p:ph sz="half" idx="1"/>
          </p:nvPr>
        </p:nvPicPr>
        <p:blipFill>
          <a:blip r:embed="rId2" cstate="print"/>
          <a:stretch>
            <a:fillRect/>
          </a:stretch>
        </p:blipFill>
        <p:spPr>
          <a:xfrm>
            <a:off x="0" y="4509120"/>
            <a:ext cx="2411760" cy="1872208"/>
          </a:xfrm>
        </p:spPr>
      </p:pic>
      <p:pic>
        <p:nvPicPr>
          <p:cNvPr id="13" name="Содержимое 12" descr="Bohun_vs_Czernecki_battle.jpg"/>
          <p:cNvPicPr>
            <a:picLocks noGrp="1" noChangeAspect="1"/>
          </p:cNvPicPr>
          <p:nvPr>
            <p:ph sz="half" idx="2"/>
          </p:nvPr>
        </p:nvPicPr>
        <p:blipFill>
          <a:blip r:embed="rId3" cstate="print"/>
          <a:stretch>
            <a:fillRect/>
          </a:stretch>
        </p:blipFill>
        <p:spPr>
          <a:xfrm>
            <a:off x="7164288" y="2132856"/>
            <a:ext cx="1835696" cy="2709920"/>
          </a:xfrm>
        </p:spPr>
      </p:pic>
      <p:sp>
        <p:nvSpPr>
          <p:cNvPr id="10" name="Прямоугольник 9"/>
          <p:cNvSpPr/>
          <p:nvPr/>
        </p:nvSpPr>
        <p:spPr>
          <a:xfrm>
            <a:off x="2123728" y="980728"/>
            <a:ext cx="4640539" cy="369332"/>
          </a:xfrm>
          <a:prstGeom prst="rect">
            <a:avLst/>
          </a:prstGeom>
        </p:spPr>
        <p:txBody>
          <a:bodyPr wrap="square">
            <a:spAutoFit/>
          </a:bodyPr>
          <a:lstStyle/>
          <a:p>
            <a:pPr algn="ctr"/>
            <a:r>
              <a:rPr lang="uk-UA" i="1" u="wavy" dirty="0" smtClean="0">
                <a:solidFill>
                  <a:schemeClr val="accent3">
                    <a:lumMod val="75000"/>
                  </a:schemeClr>
                </a:solidFill>
                <a:uFill>
                  <a:solidFill>
                    <a:schemeClr val="accent3">
                      <a:lumMod val="75000"/>
                    </a:schemeClr>
                  </a:solidFill>
                </a:uFill>
              </a:rPr>
              <a:t> Козацькі повстання 20-30х рр. </a:t>
            </a:r>
            <a:r>
              <a:rPr lang="en-US" i="1" u="wavy" dirty="0" smtClean="0">
                <a:solidFill>
                  <a:schemeClr val="accent3">
                    <a:lumMod val="75000"/>
                  </a:schemeClr>
                </a:solidFill>
                <a:uFill>
                  <a:solidFill>
                    <a:schemeClr val="accent3">
                      <a:lumMod val="75000"/>
                    </a:schemeClr>
                  </a:solidFill>
                </a:uFill>
              </a:rPr>
              <a:t>XVII </a:t>
            </a:r>
            <a:r>
              <a:rPr lang="uk-UA" i="1" u="wavy" dirty="0" smtClean="0">
                <a:solidFill>
                  <a:schemeClr val="accent3">
                    <a:lumMod val="75000"/>
                  </a:schemeClr>
                </a:solidFill>
                <a:uFill>
                  <a:solidFill>
                    <a:schemeClr val="accent3">
                      <a:lumMod val="75000"/>
                    </a:schemeClr>
                  </a:solidFill>
                </a:uFill>
              </a:rPr>
              <a:t>ст</a:t>
            </a:r>
            <a:endParaRPr lang="ru-RU" u="wavy" dirty="0">
              <a:solidFill>
                <a:schemeClr val="accent3">
                  <a:lumMod val="75000"/>
                </a:schemeClr>
              </a:solidFill>
              <a:uFill>
                <a:solidFill>
                  <a:schemeClr val="accent3">
                    <a:lumMod val="75000"/>
                  </a:schemeClr>
                </a:solidFill>
              </a:uFill>
            </a:endParaRPr>
          </a:p>
        </p:txBody>
      </p:sp>
      <p:sp>
        <p:nvSpPr>
          <p:cNvPr id="11" name="Прямоугольник 10"/>
          <p:cNvSpPr/>
          <p:nvPr/>
        </p:nvSpPr>
        <p:spPr>
          <a:xfrm>
            <a:off x="2339752" y="1412777"/>
            <a:ext cx="4968552" cy="5078313"/>
          </a:xfrm>
          <a:prstGeom prst="rect">
            <a:avLst/>
          </a:prstGeom>
        </p:spPr>
        <p:txBody>
          <a:bodyPr wrap="square">
            <a:spAutoFit/>
          </a:bodyPr>
          <a:lstStyle/>
          <a:p>
            <a:r>
              <a:rPr lang="ru-RU" dirty="0" smtClean="0">
                <a:solidFill>
                  <a:schemeClr val="tx1">
                    <a:lumMod val="75000"/>
                  </a:schemeClr>
                </a:solidFill>
              </a:rPr>
              <a:t>У 20-30-і </a:t>
            </a:r>
            <a:r>
              <a:rPr lang="en-US" dirty="0" smtClean="0">
                <a:solidFill>
                  <a:schemeClr val="tx1">
                    <a:lumMod val="75000"/>
                  </a:schemeClr>
                </a:solidFill>
              </a:rPr>
              <a:t>pp. XVII </a:t>
            </a:r>
            <a:r>
              <a:rPr lang="ru-RU" dirty="0" smtClean="0">
                <a:solidFill>
                  <a:schemeClr val="tx1">
                    <a:lumMod val="75000"/>
                  </a:schemeClr>
                </a:solidFill>
              </a:rPr>
              <a:t>ст. Україною прокотилася хвиля козацьких повстань. Вони мали такі загальні причини:</a:t>
            </a:r>
          </a:p>
          <a:p>
            <a:pPr>
              <a:buFont typeface="Arial" pitchFamily="34" charset="0"/>
              <a:buChar char="•"/>
            </a:pPr>
            <a:r>
              <a:rPr lang="ru-RU" dirty="0" smtClean="0">
                <a:solidFill>
                  <a:schemeClr val="tx1">
                    <a:lumMod val="75000"/>
                  </a:schemeClr>
                </a:solidFill>
              </a:rPr>
              <a:t>швидке зростання магнатського землеволодіння. Магнати намагалися захопити землі, що належали козакам, у напрямку на південь України поширювалися фільварки – великі магнатські землеволодіння, на яких використовувалася праця селян-кріпаків. Збіжжя, що вирощували у фільварках, експортувалося на європейський ринок;</a:t>
            </a:r>
          </a:p>
          <a:p>
            <a:pPr>
              <a:buFont typeface="Arial" pitchFamily="34" charset="0"/>
              <a:buChar char="•"/>
            </a:pPr>
            <a:r>
              <a:rPr lang="ru-RU" dirty="0" smtClean="0">
                <a:solidFill>
                  <a:schemeClr val="tx1">
                    <a:lumMod val="75000"/>
                  </a:schemeClr>
                </a:solidFill>
              </a:rPr>
              <a:t>збільшення панщини до 3-6 днів на тиждень, що викликало збільшення втікачів на Січ;</a:t>
            </a:r>
          </a:p>
          <a:p>
            <a:pPr>
              <a:buFont typeface="Arial" pitchFamily="34" charset="0"/>
              <a:buChar char="•"/>
            </a:pPr>
            <a:r>
              <a:rPr lang="ru-RU" dirty="0" smtClean="0">
                <a:solidFill>
                  <a:schemeClr val="tx1">
                    <a:lumMod val="75000"/>
                  </a:schemeClr>
                </a:solidFill>
              </a:rPr>
              <a:t>переслідування православних міщан, які повинні були відбувати найрізноманітніші повинності, зокрема й панщину.</a:t>
            </a:r>
          </a:p>
        </p:txBody>
      </p:sp>
      <p:pic>
        <p:nvPicPr>
          <p:cNvPr id="12" name="Picture 2" descr="http://upload.wikimedia.org/wikipedia/commons/7/77/Spotkanie_z_Tuhaj_Bejem_2.jpg"/>
          <p:cNvPicPr>
            <a:picLocks noChangeAspect="1" noChangeArrowheads="1"/>
          </p:cNvPicPr>
          <p:nvPr/>
        </p:nvPicPr>
        <p:blipFill>
          <a:blip r:embed="rId4" cstate="print"/>
          <a:srcRect/>
          <a:stretch>
            <a:fillRect/>
          </a:stretch>
        </p:blipFill>
        <p:spPr bwMode="auto">
          <a:xfrm flipH="1">
            <a:off x="0" y="1484784"/>
            <a:ext cx="2412276" cy="17281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242048" cy="1058376"/>
          </a:xfrm>
        </p:spPr>
        <p:txBody>
          <a:bodyPr>
            <a:noAutofit/>
          </a:bodyPr>
          <a:lstStyle/>
          <a:p>
            <a:pPr algn="ctr"/>
            <a:r>
              <a:rPr lang="uk-UA" sz="2800" i="1" cap="none" dirty="0" smtClean="0">
                <a:solidFill>
                  <a:schemeClr val="tx2">
                    <a:lumMod val="60000"/>
                    <a:lumOff val="40000"/>
                  </a:schemeClr>
                </a:solidFill>
              </a:rPr>
              <a:t>б) постать з історії, тарас Федорович (Трясило)</a:t>
            </a:r>
            <a:r>
              <a:rPr lang="uk-UA" sz="2800" i="1" dirty="0" smtClean="0">
                <a:solidFill>
                  <a:schemeClr val="tx2">
                    <a:lumMod val="60000"/>
                    <a:lumOff val="40000"/>
                  </a:schemeClr>
                </a:solidFill>
              </a:rPr>
              <a:t/>
            </a:r>
            <a:br>
              <a:rPr lang="uk-UA" sz="2800" i="1" dirty="0" smtClean="0">
                <a:solidFill>
                  <a:schemeClr val="tx2">
                    <a:lumMod val="60000"/>
                    <a:lumOff val="40000"/>
                  </a:schemeClr>
                </a:solidFill>
              </a:rPr>
            </a:br>
            <a:endParaRPr lang="ru-RU" sz="2800" dirty="0">
              <a:solidFill>
                <a:schemeClr val="tx2">
                  <a:lumMod val="60000"/>
                  <a:lumOff val="40000"/>
                </a:schemeClr>
              </a:solidFill>
            </a:endParaRPr>
          </a:p>
        </p:txBody>
      </p:sp>
      <p:sp>
        <p:nvSpPr>
          <p:cNvPr id="3" name="Содержимое 2"/>
          <p:cNvSpPr>
            <a:spLocks noGrp="1"/>
          </p:cNvSpPr>
          <p:nvPr>
            <p:ph sz="half" idx="1"/>
          </p:nvPr>
        </p:nvSpPr>
        <p:spPr>
          <a:xfrm>
            <a:off x="457200" y="1196752"/>
            <a:ext cx="3520440" cy="5256584"/>
          </a:xfrm>
        </p:spPr>
        <p:txBody>
          <a:bodyPr>
            <a:normAutofit fontScale="47500" lnSpcReduction="20000"/>
          </a:bodyPr>
          <a:lstStyle/>
          <a:p>
            <a:r>
              <a:rPr lang="ru-RU" sz="2900" dirty="0" smtClean="0">
                <a:solidFill>
                  <a:schemeClr val="tx1">
                    <a:lumMod val="75000"/>
                  </a:schemeClr>
                </a:solidFill>
              </a:rPr>
              <a:t>Тарас Федорович (Трясило) в 1620-х був  козацьким полковником, гетьманом нереєстрових козаків (з 1629); того ж року провадив козаків у похід в Крим. У березні 1630 став на чолі селянсько-козацького повстання проти Польщі. У боях під Корсунем і під Переяславом повстанці розбили польське військо і в червні примусили польського гетьмана С. Конєцпольського підписати угоду в Переяславі. Невдоволений угодою, Федорович, скинений з гетьманування, відійшов з невдоволеними козаками на Запорізьку Січ, де робив спроби підняти нове повстання. Брав участь у московсько-польській війні 1632—1634, що велась за Чернігово-Сіверську і Смоленську землі. На козацькій раді в Каневі взимку 1634—1635 рр. закликав до повстання проти Польші. У 1635 р. вів переговори з московським урядом про переселення 700 козаків на Слобідську Україну</a:t>
            </a:r>
          </a:p>
          <a:p>
            <a:endParaRPr lang="ru-RU" dirty="0"/>
          </a:p>
        </p:txBody>
      </p:sp>
      <p:pic>
        <p:nvPicPr>
          <p:cNvPr id="17410" name="Picture 2" descr="http://cossackland.org.ua/wp-content/uploads/2012/06/1286283770_kossaks-starchina.jpg"/>
          <p:cNvPicPr>
            <a:picLocks noChangeAspect="1" noChangeArrowheads="1"/>
          </p:cNvPicPr>
          <p:nvPr/>
        </p:nvPicPr>
        <p:blipFill>
          <a:blip r:embed="rId2" cstate="print"/>
          <a:srcRect/>
          <a:stretch>
            <a:fillRect/>
          </a:stretch>
        </p:blipFill>
        <p:spPr bwMode="auto">
          <a:xfrm flipH="1">
            <a:off x="7092280" y="1556792"/>
            <a:ext cx="1907704" cy="4386879"/>
          </a:xfrm>
          <a:prstGeom prst="rect">
            <a:avLst/>
          </a:prstGeom>
          <a:noFill/>
        </p:spPr>
      </p:pic>
      <p:pic>
        <p:nvPicPr>
          <p:cNvPr id="17412" name="Picture 4" descr="http://durdom.in.ua/public/main/articles/article_7865.jpeg"/>
          <p:cNvPicPr>
            <a:picLocks noChangeAspect="1" noChangeArrowheads="1"/>
          </p:cNvPicPr>
          <p:nvPr/>
        </p:nvPicPr>
        <p:blipFill>
          <a:blip r:embed="rId3" cstate="print"/>
          <a:srcRect/>
          <a:stretch>
            <a:fillRect/>
          </a:stretch>
        </p:blipFill>
        <p:spPr bwMode="auto">
          <a:xfrm>
            <a:off x="3923928" y="4221088"/>
            <a:ext cx="3046492" cy="2376264"/>
          </a:xfrm>
          <a:prstGeom prst="rect">
            <a:avLst/>
          </a:prstGeom>
          <a:noFill/>
        </p:spPr>
      </p:pic>
      <p:pic>
        <p:nvPicPr>
          <p:cNvPr id="5" name="Объект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16017" y="1412776"/>
            <a:ext cx="1944216" cy="233745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444664"/>
          </a:xfrm>
        </p:spPr>
        <p:txBody>
          <a:bodyPr>
            <a:normAutofit/>
          </a:bodyPr>
          <a:lstStyle/>
          <a:p>
            <a:pPr algn="ctr"/>
            <a:r>
              <a:rPr lang="uk-UA" sz="2800" i="1" cap="none" dirty="0" smtClean="0">
                <a:solidFill>
                  <a:schemeClr val="tx2">
                    <a:lumMod val="60000"/>
                    <a:lumOff val="40000"/>
                  </a:schemeClr>
                </a:solidFill>
              </a:rPr>
              <a:t>в)битва під Переяславом та її наслідки</a:t>
            </a:r>
            <a:endParaRPr lang="ru-RU" sz="2800" cap="none" dirty="0"/>
          </a:p>
        </p:txBody>
      </p:sp>
      <p:pic>
        <p:nvPicPr>
          <p:cNvPr id="5" name="Содержимое 4" descr="Berest1.jpg"/>
          <p:cNvPicPr>
            <a:picLocks noGrp="1" noChangeAspect="1"/>
          </p:cNvPicPr>
          <p:nvPr>
            <p:ph sz="half" idx="1"/>
          </p:nvPr>
        </p:nvPicPr>
        <p:blipFill>
          <a:blip r:embed="rId2" cstate="print"/>
          <a:stretch>
            <a:fillRect/>
          </a:stretch>
        </p:blipFill>
        <p:spPr>
          <a:xfrm>
            <a:off x="323528" y="980728"/>
            <a:ext cx="3521075" cy="2437244"/>
          </a:xfrm>
        </p:spPr>
      </p:pic>
      <p:sp>
        <p:nvSpPr>
          <p:cNvPr id="4" name="Содержимое 3"/>
          <p:cNvSpPr>
            <a:spLocks noGrp="1"/>
          </p:cNvSpPr>
          <p:nvPr>
            <p:ph sz="half" idx="2"/>
          </p:nvPr>
        </p:nvSpPr>
        <p:spPr>
          <a:xfrm>
            <a:off x="5076056" y="1340768"/>
            <a:ext cx="3707904" cy="5112568"/>
          </a:xfrm>
        </p:spPr>
        <p:txBody>
          <a:bodyPr>
            <a:normAutofit fontScale="47500" lnSpcReduction="20000"/>
          </a:bodyPr>
          <a:lstStyle/>
          <a:p>
            <a:pPr>
              <a:buNone/>
            </a:pPr>
            <a:r>
              <a:rPr lang="uk-UA" sz="2900" b="1" dirty="0" smtClean="0">
                <a:solidFill>
                  <a:schemeClr val="tx1">
                    <a:lumMod val="75000"/>
                  </a:schemeClr>
                </a:solidFill>
              </a:rPr>
              <a:t>15 травня 1630 — переможний бій українського козацького війська з польською армією під командуванням коронного гетьмана Станіслава </a:t>
            </a:r>
            <a:r>
              <a:rPr lang="uk-UA" sz="2900" b="1" dirty="0" err="1" smtClean="0">
                <a:solidFill>
                  <a:schemeClr val="tx1">
                    <a:lumMod val="75000"/>
                  </a:schemeClr>
                </a:solidFill>
              </a:rPr>
              <a:t>Конєцпольського</a:t>
            </a:r>
            <a:r>
              <a:rPr lang="uk-UA" sz="2900" b="1" dirty="0" smtClean="0">
                <a:solidFill>
                  <a:schemeClr val="tx1">
                    <a:lumMod val="75000"/>
                  </a:schemeClr>
                </a:solidFill>
              </a:rPr>
              <a:t> </a:t>
            </a:r>
            <a:r>
              <a:rPr lang="uk-UA" sz="2900" b="1" dirty="0" err="1" smtClean="0">
                <a:solidFill>
                  <a:schemeClr val="tx1">
                    <a:lumMod val="75000"/>
                  </a:schemeClr>
                </a:solidFill>
              </a:rPr>
              <a:t>біля Переясоав</a:t>
            </a:r>
            <a:r>
              <a:rPr lang="uk-UA" sz="2900" b="1" dirty="0" smtClean="0">
                <a:solidFill>
                  <a:schemeClr val="tx1">
                    <a:lumMod val="75000"/>
                  </a:schemeClr>
                </a:solidFill>
              </a:rPr>
              <a:t>а під час повстання 1630 року під проводом Тараса Федоровича.</a:t>
            </a:r>
          </a:p>
          <a:p>
            <a:pPr>
              <a:buNone/>
            </a:pPr>
            <a:r>
              <a:rPr lang="uk-UA" sz="2900" b="1" dirty="0" smtClean="0">
                <a:solidFill>
                  <a:schemeClr val="tx1">
                    <a:lumMod val="75000"/>
                  </a:schemeClr>
                </a:solidFill>
              </a:rPr>
              <a:t>На початку травня Т.Федорович зосередив основні повстанські сили (біля 30 тис. чол.) у Переяславі. Польське коронне військо чисельністю понад 12 тис. чол., підійшовши до міста, розпочало запеклі бої, що тривали два тижні. Під час однієї з вилазок козаки повністю знищили так звану «Золоту </a:t>
            </a:r>
            <a:r>
              <a:rPr lang="uk-UA" sz="2900" b="1" dirty="0" smtClean="0">
                <a:solidFill>
                  <a:schemeClr val="tx1">
                    <a:lumMod val="75000"/>
                  </a:schemeClr>
                </a:solidFill>
              </a:rPr>
              <a:t>Р</a:t>
            </a:r>
            <a:r>
              <a:rPr lang="uk-UA" sz="2900" b="1" dirty="0" smtClean="0">
                <a:solidFill>
                  <a:schemeClr val="tx1">
                    <a:lumMod val="75000"/>
                  </a:schemeClr>
                </a:solidFill>
              </a:rPr>
              <a:t>оту», яка складалася з молодих нащадків родовитих шляхтичів. Великого поширення набули партизанські дії покозаченого люду. 15 травня після кілька годинного кровопролитного бою козацькі полки вщент розгромили польські підрозділи та захопили обоз. У битві загинуло кілька тисяч жовнірів. </a:t>
            </a:r>
          </a:p>
          <a:p>
            <a:endParaRPr lang="ru-RU" dirty="0"/>
          </a:p>
        </p:txBody>
      </p:sp>
      <p:pic>
        <p:nvPicPr>
          <p:cNvPr id="19460" name="Picture 4" descr="http://ukrmap.su/program2009/uh8/8_05/4.jpg"/>
          <p:cNvPicPr>
            <a:picLocks noChangeAspect="1" noChangeArrowheads="1"/>
          </p:cNvPicPr>
          <p:nvPr/>
        </p:nvPicPr>
        <p:blipFill>
          <a:blip r:embed="rId3" cstate="print"/>
          <a:srcRect/>
          <a:stretch>
            <a:fillRect/>
          </a:stretch>
        </p:blipFill>
        <p:spPr bwMode="auto">
          <a:xfrm>
            <a:off x="395536" y="4005064"/>
            <a:ext cx="4769689" cy="25202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16672"/>
          </a:xfrm>
        </p:spPr>
        <p:txBody>
          <a:bodyPr>
            <a:noAutofit/>
          </a:bodyPr>
          <a:lstStyle/>
          <a:p>
            <a:pPr algn="ctr"/>
            <a:r>
              <a:rPr lang="uk-UA" sz="5400" dirty="0" smtClean="0"/>
              <a:t>Поема та її автор </a:t>
            </a:r>
            <a:endParaRPr lang="ru-RU" sz="5400" dirty="0"/>
          </a:p>
        </p:txBody>
      </p:sp>
      <p:sp>
        <p:nvSpPr>
          <p:cNvPr id="5" name="Текст 4"/>
          <p:cNvSpPr>
            <a:spLocks noGrp="1"/>
          </p:cNvSpPr>
          <p:nvPr>
            <p:ph type="body" idx="1"/>
          </p:nvPr>
        </p:nvSpPr>
        <p:spPr>
          <a:xfrm>
            <a:off x="251520" y="1556792"/>
            <a:ext cx="2664296" cy="4767808"/>
          </a:xfrm>
        </p:spPr>
        <p:txBody>
          <a:bodyPr>
            <a:normAutofit fontScale="92500" lnSpcReduction="20000"/>
          </a:bodyPr>
          <a:lstStyle/>
          <a:p>
            <a:r>
              <a:rPr lang="ru-RU" b="0" dirty="0" smtClean="0">
                <a:solidFill>
                  <a:schemeClr val="tx1">
                    <a:lumMod val="75000"/>
                  </a:schemeClr>
                </a:solidFill>
              </a:rPr>
              <a:t>У Санкт-Петербурзі 6 листопада 1838 р. Т. Шевченко написав твір «Тарасова ніч». З-посеред безстрашних ватажків селянсько-козацьких повстань кінця XVI ст. — Тараса Федоровича (Трясила), Павла Павлюка (Бута), Северина Наливайка, Якова Остряниці — першого з них Великий Кобзар оспівав особливо натхненно. В основу згаданого твору покладена історична подія — перемога козаків над військом польської шляхти у 1630 р. під Переяславом. </a:t>
            </a:r>
            <a:endParaRPr lang="ru-RU" dirty="0">
              <a:solidFill>
                <a:schemeClr val="tx1">
                  <a:lumMod val="75000"/>
                </a:schemeClr>
              </a:solidFill>
            </a:endParaRPr>
          </a:p>
        </p:txBody>
      </p:sp>
      <p:sp>
        <p:nvSpPr>
          <p:cNvPr id="7" name="Текст 6"/>
          <p:cNvSpPr>
            <a:spLocks noGrp="1"/>
          </p:cNvSpPr>
          <p:nvPr>
            <p:ph type="body" sz="half" idx="3"/>
          </p:nvPr>
        </p:nvSpPr>
        <p:spPr>
          <a:xfrm>
            <a:off x="3203848" y="1556792"/>
            <a:ext cx="2664296" cy="4824536"/>
          </a:xfrm>
        </p:spPr>
        <p:txBody>
          <a:bodyPr>
            <a:normAutofit fontScale="85000" lnSpcReduction="10000"/>
          </a:bodyPr>
          <a:lstStyle/>
          <a:p>
            <a:r>
              <a:rPr lang="ru-RU" b="0" dirty="0" smtClean="0">
                <a:solidFill>
                  <a:schemeClr val="tx1">
                    <a:lumMod val="75000"/>
                  </a:schemeClr>
                </a:solidFill>
              </a:rPr>
              <a:t>Тема: зображення боротьби українського козацтва з польськими загарбниками; змалювання ночі розгрому армії польського воєначальника Конец-польського під час антишляхетського повстання 1630 р., очоленого гетьманом Тарасом Федоровичем (Трясилом). </a:t>
            </a:r>
            <a:r>
              <a:rPr lang="ru-RU" dirty="0" smtClean="0">
                <a:solidFill>
                  <a:schemeClr val="tx1">
                    <a:lumMod val="75000"/>
                  </a:schemeClr>
                </a:solidFill>
              </a:rPr>
              <a:t/>
            </a:r>
            <a:br>
              <a:rPr lang="ru-RU" dirty="0" smtClean="0">
                <a:solidFill>
                  <a:schemeClr val="tx1">
                    <a:lumMod val="75000"/>
                  </a:schemeClr>
                </a:solidFill>
              </a:rPr>
            </a:br>
            <a:r>
              <a:rPr lang="ru-RU" b="0" dirty="0" smtClean="0">
                <a:solidFill>
                  <a:schemeClr val="tx1">
                    <a:lumMod val="75000"/>
                  </a:schemeClr>
                </a:solidFill>
              </a:rPr>
              <a:t>3.4. Ідея: возвеличення мужності, героїзму, цілеспрямованості, наполегливої віри в перемогу козаків на чолі з гетьманом Трясилом; засудження жорстокості, жадібності ляхів, які полонили український народ, позбавляючи його навіть віри християнської. </a:t>
            </a:r>
            <a:r>
              <a:rPr lang="ru-RU" b="0" dirty="0" smtClean="0"/>
              <a:t> </a:t>
            </a:r>
            <a:endParaRPr lang="ru-RU" dirty="0"/>
          </a:p>
        </p:txBody>
      </p:sp>
      <p:sp>
        <p:nvSpPr>
          <p:cNvPr id="6" name="Содержимое 5"/>
          <p:cNvSpPr>
            <a:spLocks noGrp="1"/>
          </p:cNvSpPr>
          <p:nvPr>
            <p:ph sz="quarter" idx="2"/>
          </p:nvPr>
        </p:nvSpPr>
        <p:spPr>
          <a:xfrm>
            <a:off x="7812360" y="6669360"/>
            <a:ext cx="1331640" cy="188640"/>
          </a:xfrm>
        </p:spPr>
        <p:txBody>
          <a:bodyPr>
            <a:normAutofit fontScale="25000" lnSpcReduction="20000"/>
          </a:bodyPr>
          <a:lstStyle/>
          <a:p>
            <a:endParaRPr lang="ru-RU" dirty="0"/>
          </a:p>
        </p:txBody>
      </p:sp>
      <p:sp>
        <p:nvSpPr>
          <p:cNvPr id="8" name="Содержимое 7"/>
          <p:cNvSpPr>
            <a:spLocks noGrp="1"/>
          </p:cNvSpPr>
          <p:nvPr>
            <p:ph sz="quarter" idx="4"/>
          </p:nvPr>
        </p:nvSpPr>
        <p:spPr>
          <a:xfrm>
            <a:off x="6228184" y="1556792"/>
            <a:ext cx="2736304" cy="4824536"/>
          </a:xfrm>
          <a:ln>
            <a:solidFill>
              <a:schemeClr val="tx2">
                <a:lumMod val="60000"/>
                <a:lumOff val="40000"/>
              </a:schemeClr>
            </a:solidFill>
          </a:ln>
        </p:spPr>
        <p:txBody>
          <a:bodyPr>
            <a:noAutofit/>
          </a:bodyPr>
          <a:lstStyle/>
          <a:p>
            <a:pPr>
              <a:buNone/>
            </a:pPr>
            <a:r>
              <a:rPr lang="ru-RU" sz="1200" dirty="0" smtClean="0"/>
              <a:t>Образ ночі в поезії — символ суспільного мороку. Світанку народові нема, та оскільки в цій ночі засвітив місяць і «зірки засіяли», то зміст поеми настроює на оптимізм долі </a:t>
            </a:r>
            <a:r>
              <a:rPr lang="ru-RU" sz="1400" dirty="0" smtClean="0"/>
              <a:t>народу в майбутньому, бо все ж місяць і зірки є джерелом світла, а не мороку. Пригадується тут народне прислів’я: «Місяць — козацьке сонце». У поемі з народних споконвічних джерел море — синє, орел – сизий, хмари — темні, ворон — чорний. Важливе місце займає також образ могили — це символ минулого, України. Так через зображення минулого українці краще розуміли сучасне</a:t>
            </a:r>
            <a:endParaRPr lang="ru-RU" sz="1400" dirty="0"/>
          </a:p>
        </p:txBody>
      </p:sp>
      <p:sp>
        <p:nvSpPr>
          <p:cNvPr id="9" name="Прямоугольник 8"/>
          <p:cNvSpPr/>
          <p:nvPr/>
        </p:nvSpPr>
        <p:spPr>
          <a:xfrm>
            <a:off x="395536" y="1124744"/>
            <a:ext cx="5553604" cy="369332"/>
          </a:xfrm>
          <a:prstGeom prst="rect">
            <a:avLst/>
          </a:prstGeom>
        </p:spPr>
        <p:txBody>
          <a:bodyPr wrap="square">
            <a:spAutoFit/>
          </a:bodyPr>
          <a:lstStyle/>
          <a:p>
            <a:r>
              <a:rPr lang="uk-UA" i="1" dirty="0" smtClean="0">
                <a:solidFill>
                  <a:schemeClr val="tx2">
                    <a:lumMod val="60000"/>
                    <a:lumOff val="40000"/>
                  </a:schemeClr>
                </a:solidFill>
              </a:rPr>
              <a:t>Історія написання твору</a:t>
            </a:r>
          </a:p>
        </p:txBody>
      </p:sp>
      <p:sp>
        <p:nvSpPr>
          <p:cNvPr id="10" name="Стрелка вниз 9"/>
          <p:cNvSpPr/>
          <p:nvPr/>
        </p:nvSpPr>
        <p:spPr>
          <a:xfrm>
            <a:off x="1763688" y="7647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3995936" y="1124744"/>
            <a:ext cx="2520280" cy="369332"/>
          </a:xfrm>
          <a:prstGeom prst="rect">
            <a:avLst/>
          </a:prstGeom>
        </p:spPr>
        <p:txBody>
          <a:bodyPr wrap="square">
            <a:spAutoFit/>
          </a:bodyPr>
          <a:lstStyle/>
          <a:p>
            <a:r>
              <a:rPr lang="ru-RU" i="1" dirty="0" smtClean="0">
                <a:solidFill>
                  <a:schemeClr val="tx2">
                    <a:lumMod val="60000"/>
                    <a:lumOff val="40000"/>
                  </a:schemeClr>
                </a:solidFill>
              </a:rPr>
              <a:t>Тема та ідея</a:t>
            </a:r>
            <a:endParaRPr lang="ru-RU" i="1" dirty="0">
              <a:solidFill>
                <a:schemeClr val="tx2">
                  <a:lumMod val="60000"/>
                  <a:lumOff val="40000"/>
                </a:schemeClr>
              </a:solidFill>
            </a:endParaRPr>
          </a:p>
        </p:txBody>
      </p:sp>
      <p:sp>
        <p:nvSpPr>
          <p:cNvPr id="12" name="Стрелка вниз 11"/>
          <p:cNvSpPr/>
          <p:nvPr/>
        </p:nvSpPr>
        <p:spPr>
          <a:xfrm>
            <a:off x="4499992" y="764704"/>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6588224" y="1124744"/>
            <a:ext cx="2028119" cy="369332"/>
          </a:xfrm>
          <a:prstGeom prst="rect">
            <a:avLst/>
          </a:prstGeom>
        </p:spPr>
        <p:txBody>
          <a:bodyPr wrap="none">
            <a:spAutoFit/>
          </a:bodyPr>
          <a:lstStyle/>
          <a:p>
            <a:r>
              <a:rPr lang="ru-RU" i="1" dirty="0" smtClean="0">
                <a:solidFill>
                  <a:schemeClr val="tx2">
                    <a:lumMod val="60000"/>
                    <a:lumOff val="40000"/>
                  </a:schemeClr>
                </a:solidFill>
              </a:rPr>
              <a:t>Символи у творі</a:t>
            </a:r>
            <a:endParaRPr lang="ru-RU" i="1" dirty="0">
              <a:solidFill>
                <a:schemeClr val="tx2">
                  <a:lumMod val="60000"/>
                  <a:lumOff val="40000"/>
                </a:schemeClr>
              </a:solidFill>
            </a:endParaRPr>
          </a:p>
        </p:txBody>
      </p:sp>
      <p:sp>
        <p:nvSpPr>
          <p:cNvPr id="14" name="Стрелка вниз 13"/>
          <p:cNvSpPr/>
          <p:nvPr/>
        </p:nvSpPr>
        <p:spPr>
          <a:xfrm>
            <a:off x="7020272" y="7647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0"/>
            <a:ext cx="7239000" cy="908720"/>
          </a:xfrm>
        </p:spPr>
        <p:txBody>
          <a:bodyPr>
            <a:normAutofit/>
          </a:bodyPr>
          <a:lstStyle/>
          <a:p>
            <a:pPr algn="ctr"/>
            <a:r>
              <a:rPr lang="uk-UA" sz="4000" dirty="0" smtClean="0"/>
              <a:t>Поема у подіях </a:t>
            </a:r>
            <a:r>
              <a:rPr lang="en-US" sz="4000" dirty="0" smtClean="0"/>
              <a:t>XIX</a:t>
            </a:r>
            <a:r>
              <a:rPr lang="uk-UA" sz="4000" dirty="0" smtClean="0"/>
              <a:t> ст.</a:t>
            </a:r>
            <a:endParaRPr lang="ru-RU" dirty="0"/>
          </a:p>
        </p:txBody>
      </p:sp>
      <p:sp>
        <p:nvSpPr>
          <p:cNvPr id="8" name="Текст 7"/>
          <p:cNvSpPr>
            <a:spLocks noGrp="1"/>
          </p:cNvSpPr>
          <p:nvPr>
            <p:ph idx="1"/>
          </p:nvPr>
        </p:nvSpPr>
        <p:spPr>
          <a:xfrm>
            <a:off x="539552" y="1628800"/>
            <a:ext cx="7344816" cy="4968552"/>
          </a:xfrm>
        </p:spPr>
        <p:txBody>
          <a:bodyPr>
            <a:normAutofit fontScale="85000" lnSpcReduction="20000"/>
          </a:bodyPr>
          <a:lstStyle/>
          <a:p>
            <a:pPr>
              <a:buNone/>
            </a:pPr>
            <a:r>
              <a:rPr lang="ru-RU" dirty="0" smtClean="0"/>
              <a:t> </a:t>
            </a:r>
            <a:r>
              <a:rPr lang="uk-UA" sz="2000" dirty="0" smtClean="0"/>
              <a:t>У</a:t>
            </a:r>
            <a:r>
              <a:rPr lang="ru-RU" sz="2000" dirty="0" smtClean="0"/>
              <a:t> написаній 1838 р. поемі «Тарасова ніч» автор вкладає в уста кобзаря-бандуриста пісні, які усвідомлюють сучасникам, що від часів зліквідування Козаччини, зруйнування Петром І Запорозької Січі, почався процес занепаду найосновніших форм релігійного життя українців, що одночасно веде до зубожіння української духовності та відходження від довготривалих, защеплених у Х столітті християнських традицій, звичаїв та обрядів, про що поет, як завжди прямо і відверто, заявив словами поезії:</a:t>
            </a:r>
          </a:p>
          <a:p>
            <a:pPr algn="ctr">
              <a:buNone/>
            </a:pPr>
            <a:r>
              <a:rPr lang="ru-RU" sz="1900" i="1" dirty="0" smtClean="0">
                <a:solidFill>
                  <a:schemeClr val="accent4">
                    <a:lumMod val="20000"/>
                    <a:lumOff val="80000"/>
                  </a:schemeClr>
                </a:solidFill>
              </a:rPr>
              <a:t>Зажурилась україна – </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така її доля!</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Зажурилась, заплакала,</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як мала дитина.</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Ніхто її не рятує...</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Козачество гине;</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гине слава, батьківщина;</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немає де дітись;</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виростають нехрещені</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козацькії діти;</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кохаються невінчані;</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без попа ховають;</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запродана жидам віра;</a:t>
            </a:r>
            <a:br>
              <a:rPr lang="ru-RU" sz="1900" i="1" dirty="0" smtClean="0">
                <a:solidFill>
                  <a:schemeClr val="accent4">
                    <a:lumMod val="20000"/>
                    <a:lumOff val="80000"/>
                  </a:schemeClr>
                </a:solidFill>
              </a:rPr>
            </a:br>
            <a:r>
              <a:rPr lang="ru-RU" sz="1900" i="1" dirty="0" smtClean="0">
                <a:solidFill>
                  <a:schemeClr val="accent4">
                    <a:lumMod val="20000"/>
                    <a:lumOff val="80000"/>
                  </a:schemeClr>
                </a:solidFill>
              </a:rPr>
              <a:t>в церкву не пускають!..</a:t>
            </a:r>
            <a:endParaRPr lang="ru-RU" sz="1900" i="1" dirty="0">
              <a:solidFill>
                <a:schemeClr val="accent4">
                  <a:lumMod val="20000"/>
                  <a:lumOff val="80000"/>
                </a:schemeClr>
              </a:solidFill>
            </a:endParaRPr>
          </a:p>
        </p:txBody>
      </p:sp>
      <p:sp>
        <p:nvSpPr>
          <p:cNvPr id="11" name="Прямоугольник 10"/>
          <p:cNvSpPr/>
          <p:nvPr/>
        </p:nvSpPr>
        <p:spPr>
          <a:xfrm>
            <a:off x="827584" y="1052736"/>
            <a:ext cx="6336704" cy="400110"/>
          </a:xfrm>
          <a:prstGeom prst="rect">
            <a:avLst/>
          </a:prstGeom>
        </p:spPr>
        <p:txBody>
          <a:bodyPr wrap="square">
            <a:spAutoFit/>
          </a:bodyPr>
          <a:lstStyle/>
          <a:p>
            <a:pPr algn="ctr">
              <a:buNone/>
            </a:pPr>
            <a:r>
              <a:rPr lang="uk-UA" sz="2000" i="1" dirty="0" smtClean="0">
                <a:solidFill>
                  <a:schemeClr val="tx2">
                    <a:lumMod val="60000"/>
                    <a:lumOff val="40000"/>
                  </a:schemeClr>
                </a:solidFill>
              </a:rPr>
              <a:t>а) Ситуація в Україні під час написання поеми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7272808" cy="720080"/>
          </a:xfrm>
        </p:spPr>
        <p:txBody>
          <a:bodyPr>
            <a:normAutofit fontScale="90000"/>
          </a:bodyPr>
          <a:lstStyle/>
          <a:p>
            <a:pPr algn="ctr"/>
            <a:r>
              <a:rPr lang="uk-UA" sz="4000" i="1" cap="none" dirty="0" smtClean="0">
                <a:solidFill>
                  <a:schemeClr val="tx2">
                    <a:lumMod val="60000"/>
                    <a:lumOff val="40000"/>
                  </a:schemeClr>
                </a:solidFill>
              </a:rPr>
              <a:t>б) поема та сучасність</a:t>
            </a:r>
            <a:r>
              <a:rPr lang="uk-UA" sz="4000" i="1" dirty="0" smtClean="0"/>
              <a:t/>
            </a:r>
            <a:br>
              <a:rPr lang="uk-UA" sz="4000" i="1" dirty="0" smtClean="0"/>
            </a:br>
            <a:endParaRPr lang="ru-RU" dirty="0"/>
          </a:p>
        </p:txBody>
      </p:sp>
      <p:sp>
        <p:nvSpPr>
          <p:cNvPr id="3" name="Содержимое 2"/>
          <p:cNvSpPr>
            <a:spLocks noGrp="1"/>
          </p:cNvSpPr>
          <p:nvPr>
            <p:ph idx="1"/>
          </p:nvPr>
        </p:nvSpPr>
        <p:spPr>
          <a:xfrm>
            <a:off x="457200" y="1052736"/>
            <a:ext cx="4258816" cy="5688632"/>
          </a:xfrm>
        </p:spPr>
        <p:txBody>
          <a:bodyPr>
            <a:normAutofit fontScale="70000" lnSpcReduction="20000"/>
          </a:bodyPr>
          <a:lstStyle/>
          <a:p>
            <a:pPr>
              <a:buNone/>
            </a:pPr>
            <a:r>
              <a:rPr lang="ru-RU" dirty="0" smtClean="0"/>
              <a:t>В поемі кобзар закінчує свою оповідь про давнє минуле, та його непокоїть доля України, її дітей сьогодні. Не вщухає його біль, бо не все гаразд на рідній землі. Докором до бездіяльності, безвідповідальності, байдужості своїх земляків, який через століття доноситься й до пас, звучать слова: «Нехай буде отакечки! Сидіть, діти, у запечку». Як бачимо, Т. Шевченка надзвичайно хвилювала доля Батьківщини, її майбутнє, тому він закликав сучасників пробудитися, віднайти загублене почуття власної гідності, яке було в наших пращурів — славних козаків, що ціною свого життя боронили рідну землю.</a:t>
            </a:r>
            <a:br>
              <a:rPr lang="ru-RU" dirty="0" smtClean="0"/>
            </a:br>
            <a:r>
              <a:rPr lang="ru-RU" dirty="0" smtClean="0"/>
              <a:t/>
            </a:r>
            <a:br>
              <a:rPr lang="ru-RU" dirty="0" smtClean="0"/>
            </a:br>
            <a:endParaRPr lang="ru-RU" dirty="0"/>
          </a:p>
        </p:txBody>
      </p:sp>
      <p:pic>
        <p:nvPicPr>
          <p:cNvPr id="1026" name="Picture 2" descr="http://www.irbis-nbuv.gov.ua/E_LIB/_00000383/JPG/0004.jpg"/>
          <p:cNvPicPr>
            <a:picLocks noChangeAspect="1" noChangeArrowheads="1"/>
          </p:cNvPicPr>
          <p:nvPr/>
        </p:nvPicPr>
        <p:blipFill>
          <a:blip r:embed="rId2" cstate="print"/>
          <a:srcRect/>
          <a:stretch>
            <a:fillRect/>
          </a:stretch>
        </p:blipFill>
        <p:spPr bwMode="auto">
          <a:xfrm>
            <a:off x="4764694" y="3401616"/>
            <a:ext cx="4379306" cy="345638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4">
      <a:dk1>
        <a:srgbClr val="00449E"/>
      </a:dk1>
      <a:lt1>
        <a:srgbClr val="4B98FF"/>
      </a:lt1>
      <a:dk2>
        <a:srgbClr val="FFFF00"/>
      </a:dk2>
      <a:lt2>
        <a:srgbClr val="2B71FF"/>
      </a:lt2>
      <a:accent1>
        <a:srgbClr val="0192CD"/>
      </a:accent1>
      <a:accent2>
        <a:srgbClr val="4B98FF"/>
      </a:accent2>
      <a:accent3>
        <a:srgbClr val="FFFF65"/>
      </a:accent3>
      <a:accent4>
        <a:srgbClr val="73D6FD"/>
      </a:accent4>
      <a:accent5>
        <a:srgbClr val="005BD3"/>
      </a:accent5>
      <a:accent6>
        <a:srgbClr val="FFFF0B"/>
      </a:accent6>
      <a:hlink>
        <a:srgbClr val="17BBFD"/>
      </a:hlink>
      <a:folHlink>
        <a:srgbClr val="75005F"/>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242</TotalTime>
  <Words>793</Words>
  <Application>Microsoft Office PowerPoint</Application>
  <PresentationFormat>Экран (4:3)</PresentationFormat>
  <Paragraphs>64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Изящная</vt:lpstr>
      <vt:lpstr>Всеукраїнський інтерактивний конкурс  “ман – юніор дослідник” Тема: Історичне підґрунтя творчості Т.Г.Шевченка. Поема “Тарасова Ніч”</vt:lpstr>
      <vt:lpstr>План:</vt:lpstr>
      <vt:lpstr>Вступ</vt:lpstr>
      <vt:lpstr>Історичне підґрунтя поеми</vt:lpstr>
      <vt:lpstr>б) постать з історії, тарас Федорович (Трясило) </vt:lpstr>
      <vt:lpstr>в)битва під Переяславом та її наслідки</vt:lpstr>
      <vt:lpstr>Поема та її автор </vt:lpstr>
      <vt:lpstr>Поема у подіях XIX ст.</vt:lpstr>
      <vt:lpstr>б) поема та сучасність </vt:lpstr>
      <vt:lpstr>в) сприйняття твору на державному рівні  </vt:lpstr>
      <vt:lpstr>Висновок </vt:lpstr>
      <vt:lpstr> Джерела інформації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26</cp:revision>
  <dcterms:created xsi:type="dcterms:W3CDTF">2014-03-31T18:20:57Z</dcterms:created>
  <dcterms:modified xsi:type="dcterms:W3CDTF">2014-04-04T19:40:40Z</dcterms:modified>
</cp:coreProperties>
</file>