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6" r:id="rId2"/>
    <p:sldId id="257" r:id="rId3"/>
    <p:sldId id="26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8" r:id="rId14"/>
    <p:sldId id="269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506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97ADCA-8275-4F8B-B7EC-C6F44EDDDEEA}" type="datetimeFigureOut">
              <a:rPr lang="ru-RU" smtClean="0"/>
              <a:t>07.04.2014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A15A47-213A-4D68-ACC4-6393E0F67FFF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A15A47-213A-4D68-ACC4-6393E0F67FFF}" type="slidenum">
              <a:rPr lang="ru-RU" smtClean="0"/>
              <a:t>14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ABF10-161A-4A0F-83D5-6E37AFD13E7C}" type="datetimeFigureOut">
              <a:rPr lang="ru-RU" smtClean="0"/>
              <a:pPr/>
              <a:t>07.04.2014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F6B46-0EB2-4BC1-B1D3-43EAF727190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ABF10-161A-4A0F-83D5-6E37AFD13E7C}" type="datetimeFigureOut">
              <a:rPr lang="ru-RU" smtClean="0"/>
              <a:pPr/>
              <a:t>07.04.2014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F6B46-0EB2-4BC1-B1D3-43EAF72719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ABF10-161A-4A0F-83D5-6E37AFD13E7C}" type="datetimeFigureOut">
              <a:rPr lang="ru-RU" smtClean="0"/>
              <a:pPr/>
              <a:t>07.04.2014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F6B46-0EB2-4BC1-B1D3-43EAF72719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ABF10-161A-4A0F-83D5-6E37AFD13E7C}" type="datetimeFigureOut">
              <a:rPr lang="ru-RU" smtClean="0"/>
              <a:pPr/>
              <a:t>07.04.2014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F6B46-0EB2-4BC1-B1D3-43EAF72719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ABF10-161A-4A0F-83D5-6E37AFD13E7C}" type="datetimeFigureOut">
              <a:rPr lang="ru-RU" smtClean="0"/>
              <a:pPr/>
              <a:t>07.04.2014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2C2F6B46-0EB2-4BC1-B1D3-43EAF72719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ABF10-161A-4A0F-83D5-6E37AFD13E7C}" type="datetimeFigureOut">
              <a:rPr lang="ru-RU" smtClean="0"/>
              <a:pPr/>
              <a:t>07.04.2014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F6B46-0EB2-4BC1-B1D3-43EAF72719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ABF10-161A-4A0F-83D5-6E37AFD13E7C}" type="datetimeFigureOut">
              <a:rPr lang="ru-RU" smtClean="0"/>
              <a:pPr/>
              <a:t>07.04.2014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F6B46-0EB2-4BC1-B1D3-43EAF72719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ABF10-161A-4A0F-83D5-6E37AFD13E7C}" type="datetimeFigureOut">
              <a:rPr lang="ru-RU" smtClean="0"/>
              <a:pPr/>
              <a:t>07.04.2014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F6B46-0EB2-4BC1-B1D3-43EAF72719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ABF10-161A-4A0F-83D5-6E37AFD13E7C}" type="datetimeFigureOut">
              <a:rPr lang="ru-RU" smtClean="0"/>
              <a:pPr/>
              <a:t>07.04.2014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F6B46-0EB2-4BC1-B1D3-43EAF72719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ABF10-161A-4A0F-83D5-6E37AFD13E7C}" type="datetimeFigureOut">
              <a:rPr lang="ru-RU" smtClean="0"/>
              <a:pPr/>
              <a:t>07.04.2014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F6B46-0EB2-4BC1-B1D3-43EAF72719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ABF10-161A-4A0F-83D5-6E37AFD13E7C}" type="datetimeFigureOut">
              <a:rPr lang="ru-RU" smtClean="0"/>
              <a:pPr/>
              <a:t>07.04.2014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F6B46-0EB2-4BC1-B1D3-43EAF72719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A7BABF10-161A-4A0F-83D5-6E37AFD13E7C}" type="datetimeFigureOut">
              <a:rPr lang="ru-RU" smtClean="0"/>
              <a:pPr/>
              <a:t>07.04.2014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2C2F6B46-0EB2-4BC1-B1D3-43EAF727190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wiki.ciit.zp.ua/index.php/%D0%A4%D0%B0%D0%B9%D0%BB:142-1.jpg" TargetMode="Externa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://images.yandex.ua/yandsearch?text=%D0%BF%D0%BE%D1%80%D1%82%D1%80%D0%B5%D1%82%D0%B8%20%D1%82%D0%B0%D1%80%D0%B0%D1%81%D0%B0%20%D1%88%D0%B5%D0%B2%D1%87%D0%B5%D0%BD%D0%BA%D0%B0%20%D0%B7%D0%B0%D1%81%D0%BB%D0%B0%D0%BD%D0%BD%D1%8F%20%D0%B2%20%D0%BE%D1%80%D0%B5%D0%BD%D0%B1%D1%83%D1%80%D0%B7%D1%8C%D0%BA%D0%B8%D0%B9%20%D0%BA%D1%80%D0%B0%D0%B9&amp;fp=0&amp;pos=19&amp;uinfo=ww-1349-wh-673-fw-1124-fh-467-pd-1&amp;rpt=simage&amp;img_url=http://www.segodnya.ua/img/ui/_5cef6c7a9de9cea64a1cee0c73749fbf.jpg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://images.yandex.ua/yandsearch?text=%D0%BF%D0%BE%D1%80%D1%82%D1%80%D0%B5%D1%82%D0%B8%20%D1%82%D0%B0%D1%80%D0%B0%D1%81%D0%B0%20%D1%88%D0%B5%D0%B2%D1%87%D0%B5%D0%BD%D0%BA%D0%B0%20%D0%B7%D0%B0%D1%81%D0%BB%D0%B0%D0%BD%D0%BD%D1%8F%20%D0%B2%20%D0%BE%D1%80%D0%B5%D0%BD%D0%B1%D1%83%D1%80%D0%B7%D1%8C%D0%BA%D0%B8%D0%B9%20%D0%BA%D1%80%D0%B0%D0%B9&amp;fp=0&amp;pos=8&amp;uinfo=ww-1349-wh-673-fw-1124-fh-467-pd-1&amp;rpt=simage&amp;img_url=http://upload.wikimedia.org/wikipedia/commons/thumb/7/7f/Shevchenko_avtoportret_1849.jpg/96px-Shevchenko_avtoportret_1849.jpg" TargetMode="Externa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hyperlink" Target="http://images.yandex.ua/yandsearch?source=wiz&amp;fp=34&amp;uinfo=ww-1349-wh-673-fw-1124-fh-467-pd-1&amp;tld=ua&amp;p=34&amp;text=%D0%BC%D0%B0%D0%BB%D1%8E%D0%BD%D0%BA%D0%B8%20%D0%BA%D0%BD%D0%B8%D0%B3%D0%B8%20%D1%88%D0%B5%D0%B2%D1%87%D0%B5%D0%BD%D0%BA%D0%B0%20%D1%82.%D0%B3.&amp;noreask=1&amp;pos=1036&amp;rpt=simage&amp;lr=27286&amp;img_url=http%3A%2F%2Fnauch.com.ua%2Fpars_docs%2Frefs%2F61%2F60296%2F60296_html_7d5a1c3d.png" TargetMode="External"/><Relationship Id="rId7" Type="http://schemas.openxmlformats.org/officeDocument/2006/relationships/hyperlink" Target="http://images.yandex.ua/yandsearch?text=%D0%92%D0%BB%D0%B0%D1%81%D0%BE%D0%B2%20%D0%92.%D0%86%D1%81%D1%82%D0%BE%D1%80%D1%96%D1%8F%20%D0%A3%D0%BA%D1%80%D0%B0%D1%97%D0%BD%D0%B8%208%D0%BA%D0%BB.%20%D0%9A.2008%D1%80..%20%D0%BE%D0%B1%D0%BA%D0%BB%D0%B0%D0%B4%D0%B8%D0%BD%D0%BA%D0%B0&amp;fp=0&amp;pos=3&amp;uinfo=ww-1349-wh-673-fw-1124-fh-467-pd-1&amp;rpt=simage&amp;img_url=http%3A%2F%2Fshkola.ua%2Fweb%2Fimages%2Fuploads%2Fistoriya_Ukraini_8kl_small.jpg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hyperlink" Target="http://images.yandex.ua/yandsearch?tld=ua&amp;p=3&amp;text=%D0%BC%D0%B0%D0%BB%D1%8E%D0%BD%D0%BA%D0%B8%20%D0%BA%D0%BD%D0%B8%D0%B3%D0%B8%20%D0%BF%D1%80%D0%BE%20%20%D1%88%D0%B5%D0%B2%D1%87%D0%B5%D0%BD%D0%BA%D0%B0%20%D1%82.%D0%B3.&amp;fp=3&amp;pos=90&amp;uinfo=ww-1349-wh-673-fw-1124-fh-467-pd-1&amp;rpt=simage&amp;img_url=http%3A%2F%2Ft.foto.radikal.ru%2F0706%2F11%2F396f819e620f.jpg" TargetMode="External"/><Relationship Id="rId10" Type="http://schemas.openxmlformats.org/officeDocument/2006/relationships/image" Target="../media/image21.jpeg"/><Relationship Id="rId4" Type="http://schemas.openxmlformats.org/officeDocument/2006/relationships/image" Target="../media/image18.png"/><Relationship Id="rId9" Type="http://schemas.openxmlformats.org/officeDocument/2006/relationships/hyperlink" Target="http://images.yandex.ua/yandsearch?text=%D0%9A%D0%BD%D0%B8%D0%B3%D0%B0%20%D0%A8%D0%B5%D0%B2%D1%87%D0%B5%D0%BD%D0%BA%D1%96%D0%B2%D1%81%D1%8C%D0%BA%D0%B8%D0%B9%20%D1%81%D0%BB%D0%BE%D0%B2%D0%BD%D0%B8%D0%BA%20%D0%B2%202-%D1%85%20%D1%82%D0%BE%D0%BC%D0%B0%D1%85%20%D0%9A.1978%D1%80.%20%D0%BE%D0%B1%D0%BA%D0%BB%D0%B0%D0%B4%D0%B8%D0%BD%D0%BA%D0%B0&amp;fp=0&amp;pos=0&amp;uinfo=ww-1349-wh-673-fw-1124-fh-467-pd-1&amp;rpt=simage&amp;img_url=http%3A%2F%2Fimg.ria.ua%2Fphotos%2Fgeneral%2Fadv_photos%2F53%2F5310%2F531081%2F531081f.jp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images.yandex.ua/yandsearch?source=wiz&amp;fp=5&amp;uinfo=ww-1349-wh-673-fw-1124-fh-467-pd-1&amp;tld=ua&amp;p=5&amp;text=%D1%82.%D0%B3.%D1%88%D0%B5%D0%B2%D1%87%D0%B5%D0%BD%D0%BA%D0%BE%20200%20%D1%80%D0%BE%D0%BA%D1%96%D0%B2&amp;noreask=1&amp;pos=163&amp;rpt=simage&amp;lr=27286&amp;img_url=http://newzz.in.ua/uploads/posts/2013-09/1379942394_bi_126_enl.jpg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images.yandex.ua/yandsearch?tld=ua&amp;p=4&amp;text=%D0%BA%D0%BE%D0%B1%D0%B7%D0%B0%D1%80%D1%8C%20%D1%82%D0%B0%D1%80%D0%B0%D1%81%D0%B0%20%D1%88%D0%B5%D0%B2%D1%87%D0%B5%D0%BD%D0%BA%D0%B0&amp;fp=4&amp;pos=140&amp;uinfo=ww-1349-wh-673-fw-1124-fh-467-pd-1&amp;rpt=simage&amp;img_url=http://cs319027.vk.me/v319027817/2dad/hprWrwfqQ6Y.jpg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://images.yandex.ua/yandsearch?source=psearch&amp;fp=1&amp;uinfo=ww-1349-wh-673-fw-1124-fh-467-pd-1&amp;tld=ua&amp;p=1&amp;text=%D0%B7%D0%BE%D0%B1%D1%80%D0%B0%D0%B6%D0%B5%D0%BD%D0%BD%D1%8F%20%D0%BA%D1%80%D0%B8%D0%BD%D0%B8%D1%86%D1%96%20%D0%B2%20%D1%81%D1%82%D0%B5%D0%BF%D1%83%20%D0%A5%D0%A3%D0%86%D0%86%D0%86%20%D1%81%D1%82&amp;pos=56&amp;rpt=simage&amp;lr=27286&amp;img_url=http://s48.radikal.ru/i122/1005/9a/1a7df2723943t.jpg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://images.yandex.ua/yandsearch?source=wiz&amp;fp=1&amp;uinfo=ww-1349-wh-673-fw-1124-fh-467-pd-1&amp;tld=ua&amp;p=1&amp;text=%D0%BF%D0%BE%D1%80%D1%82%D1%80%D0%B5%D1%82%20%D0%BA%D0%B0%D1%82%D0%B5%D1%80%D0%B8%D0%BD%D0%B8%20%D0%86%D0%86&amp;noreask=1&amp;pos=59&amp;rpt=simage&amp;lr=27286&amp;img_url=http://highschool.gardencity.k12.ny.us/UserFiles/Servers/Server_881339/File/SocialStudies/stratis/cat2.jpg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://images.yandex.ua/yandsearch?text=%D1%81%D0%BE%D0%BB%D0%B4%D0%B0%D1%82%D0%B8%20%D1%80%D0%BE%D1%81%D1%8B%D0%B9%D1%81%D1%8C%D0%BA%D0%BE%D1%8A%20%D0%B0%D1%80%D0%BC%D1%8B%D1%8A%20%D0%B7%D0%B0%20%D0%BA%D0%B0%D1%82%D0%B5%D1%80%D0%B8%D0%BD%D0%B8%20%D0%86%D0%86%20%D0%B4%D1%80%D1%83%D0%B3%D0%B0%20%D0%BF%D0%BE%D0%BB%D0%BE%D0%B2%D0%B8%D0%BD%D0%B0%20%D0%A5%D0%A3%D0%86%D0%86%D0%86%20%D1%81%D1%82&amp;fp=0&amp;pos=18&amp;uinfo=ww-1349-wh-673-fw-1124-fh-467-pd-1&amp;rpt=simage&amp;img_url=http://topwar.ru/uploads/posts/2010-12/1292067544_x1-z109.jpg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://upload.wikimedia.org/wikipedia/commons/1/16/05_644_Book_illustrations_of_Historical_description_of_the_clothes_and_weapons_of_Russian_troops.jpg" TargetMode="Externa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://images.yandex.ua/yandsearch?source=wiz&amp;fp=0&amp;text=%D0%B2%D0%B7%D1%8F%D1%82%D1%82%D1%8F%20%D0%9E%D1%87%D0%B0%D0%BA%D0%BE%D0%B2%D0%B0%20%20%D1%80%D0%BE%D1%81%D1%96%D0%B9%D1%81%D1%8C%D0%BA%D0%B8%D0%BC%D0%B8%20%D0%B2%D1%96%D0%B9%D1%81%D1%8C%D0%BA%D0%B0%D0%BC%D0%B8&amp;noreask=1&amp;pos=3&amp;lr=27286&amp;rpt=simage&amp;uinfo=ww-1349-wh-673-fw-1124-fh-467-pd-1&amp;img_url=http://img.narodna.pravda.com.ua/images/doc/8/9/8987b-800px0january0suchodolski000ochakiv0siege.jpg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://images.yandex.ua/yandsearch?source=psearch&amp;fp=2&amp;uinfo=ww-1349-wh-673-fw-1124-fh-467-pd-1&amp;tld=ua&amp;p=2&amp;text=%D0%B7%D1%80%D1%83%D0%B9%D0%BD%D1%83%D0%B2%D0%B0%D0%BD%D0%BD%D1%8F%20%D0%B7%D0%B0%D0%BF%D0%BE%D1%80%D0%BE%D0%B7%D1%8C%D0%BA%D0%BE%D1%97%20%D1%81%D1%96%D1%87%D1%96%20%20%D1%80%D0%BE%D1%81%D1%96%D0%B9%D1%81%D1%8C%D0%BA%D0%B8%D0%BC%D0%B8%20%D0%B2%D1%96%D0%B9%D1%81%D1%8C%D0%BA%D0%B0%D0%BC%D0%B8&amp;pos=60&amp;rpt=simage&amp;lr=27286&amp;img_url=http://img.tyzhden.ua/Content/v1/img/forall/file/53v.jpg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42-1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285728"/>
            <a:ext cx="4357718" cy="6254397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786314" y="285728"/>
            <a:ext cx="4357686" cy="754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/>
              <a:t>          </a:t>
            </a:r>
            <a:r>
              <a:rPr lang="uk-UA" sz="3200" dirty="0" smtClean="0"/>
              <a:t>Тарас Григорович </a:t>
            </a:r>
          </a:p>
          <a:p>
            <a:r>
              <a:rPr lang="uk-UA" sz="3200" dirty="0"/>
              <a:t> </a:t>
            </a:r>
            <a:r>
              <a:rPr lang="uk-UA" sz="3200" dirty="0" smtClean="0"/>
              <a:t>    Шевченко...               </a:t>
            </a:r>
            <a:endParaRPr lang="uk-UA" sz="2800" dirty="0" smtClean="0"/>
          </a:p>
          <a:p>
            <a:pPr>
              <a:lnSpc>
                <a:spcPct val="150000"/>
              </a:lnSpc>
            </a:pPr>
            <a:r>
              <a:rPr lang="uk-UA" sz="2800" dirty="0" smtClean="0"/>
              <a:t>     Його феномен відбиває </a:t>
            </a:r>
          </a:p>
          <a:p>
            <a:pPr>
              <a:lnSpc>
                <a:spcPct val="150000"/>
              </a:lnSpc>
            </a:pPr>
            <a:r>
              <a:rPr lang="uk-UA" sz="2800" dirty="0"/>
              <a:t> </a:t>
            </a:r>
            <a:r>
              <a:rPr lang="uk-UA" sz="2800" dirty="0" smtClean="0"/>
              <a:t>  нашу національну приро-</a:t>
            </a:r>
          </a:p>
          <a:p>
            <a:pPr>
              <a:lnSpc>
                <a:spcPct val="150000"/>
              </a:lnSpc>
            </a:pPr>
            <a:r>
              <a:rPr lang="uk-UA" sz="2800" dirty="0"/>
              <a:t> </a:t>
            </a:r>
            <a:r>
              <a:rPr lang="uk-UA" sz="2800" dirty="0" smtClean="0"/>
              <a:t>  ду, наше світосприйман-</a:t>
            </a:r>
          </a:p>
          <a:p>
            <a:pPr>
              <a:lnSpc>
                <a:spcPct val="150000"/>
              </a:lnSpc>
            </a:pPr>
            <a:r>
              <a:rPr lang="uk-UA" sz="2800" dirty="0"/>
              <a:t> </a:t>
            </a:r>
            <a:r>
              <a:rPr lang="uk-UA" sz="2800" dirty="0" smtClean="0"/>
              <a:t>  ня, наше минуле і нашу </a:t>
            </a:r>
          </a:p>
          <a:p>
            <a:pPr>
              <a:lnSpc>
                <a:spcPct val="150000"/>
              </a:lnSpc>
            </a:pPr>
            <a:r>
              <a:rPr lang="uk-UA" sz="2800" dirty="0"/>
              <a:t> </a:t>
            </a:r>
            <a:r>
              <a:rPr lang="uk-UA" sz="2800" dirty="0" smtClean="0"/>
              <a:t>   надію на майбутнє. Він</a:t>
            </a:r>
          </a:p>
          <a:p>
            <a:pPr>
              <a:lnSpc>
                <a:spcPct val="150000"/>
              </a:lnSpc>
            </a:pPr>
            <a:r>
              <a:rPr lang="uk-UA" sz="2800" dirty="0" smtClean="0"/>
              <a:t>    символізує душу україн-</a:t>
            </a:r>
          </a:p>
          <a:p>
            <a:pPr>
              <a:lnSpc>
                <a:spcPct val="150000"/>
              </a:lnSpc>
            </a:pPr>
            <a:r>
              <a:rPr lang="uk-UA" sz="2800" dirty="0"/>
              <a:t> </a:t>
            </a:r>
            <a:r>
              <a:rPr lang="uk-UA" sz="2800" dirty="0" smtClean="0"/>
              <a:t>  ського народу, втілює йо-</a:t>
            </a:r>
          </a:p>
          <a:p>
            <a:pPr>
              <a:lnSpc>
                <a:spcPct val="150000"/>
              </a:lnSpc>
            </a:pPr>
            <a:r>
              <a:rPr lang="uk-UA" sz="2800" dirty="0"/>
              <a:t> </a:t>
            </a:r>
            <a:r>
              <a:rPr lang="uk-UA" sz="2800" dirty="0" smtClean="0"/>
              <a:t>  го гідність, дух і пам’ять.</a:t>
            </a:r>
          </a:p>
          <a:p>
            <a:pPr>
              <a:lnSpc>
                <a:spcPct val="150000"/>
              </a:lnSpc>
            </a:pPr>
            <a:r>
              <a:rPr lang="uk-UA" sz="2800" dirty="0"/>
              <a:t> </a:t>
            </a:r>
            <a:r>
              <a:rPr lang="uk-UA" sz="2800" dirty="0" smtClean="0"/>
              <a:t>  </a:t>
            </a:r>
          </a:p>
          <a:p>
            <a:pPr>
              <a:lnSpc>
                <a:spcPct val="150000"/>
              </a:lnSpc>
            </a:pPr>
            <a:r>
              <a:rPr lang="uk-UA" sz="2800" dirty="0"/>
              <a:t>  </a:t>
            </a:r>
            <a:r>
              <a:rPr lang="uk-UA" sz="2800" dirty="0" smtClean="0"/>
              <a:t>        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42844" y="285728"/>
            <a:ext cx="378621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/>
              <a:t>А в  неділеньку святую</a:t>
            </a:r>
          </a:p>
          <a:p>
            <a:r>
              <a:rPr lang="uk-UA" sz="2400" dirty="0" smtClean="0"/>
              <a:t>Мундир надіває.</a:t>
            </a:r>
          </a:p>
          <a:p>
            <a:r>
              <a:rPr lang="uk-UA" sz="2400" dirty="0" smtClean="0"/>
              <a:t>І медаль, і хрест причепить</a:t>
            </a:r>
          </a:p>
          <a:p>
            <a:r>
              <a:rPr lang="uk-UA" sz="2400" dirty="0" smtClean="0"/>
              <a:t> І заплете косу,</a:t>
            </a:r>
          </a:p>
          <a:p>
            <a:r>
              <a:rPr lang="uk-UA" sz="2400" dirty="0" smtClean="0"/>
              <a:t>Та ще борошном посипле</a:t>
            </a:r>
          </a:p>
          <a:p>
            <a:r>
              <a:rPr lang="uk-UA" sz="2400" dirty="0" smtClean="0"/>
              <a:t>Я не знаю досі,</a:t>
            </a:r>
          </a:p>
          <a:p>
            <a:r>
              <a:rPr lang="uk-UA" sz="2400" dirty="0" smtClean="0"/>
              <a:t>Нащо воно москалі ті</a:t>
            </a:r>
          </a:p>
          <a:p>
            <a:r>
              <a:rPr lang="uk-UA" sz="2400" dirty="0" smtClean="0"/>
              <a:t>Коси заплітали</a:t>
            </a:r>
            <a:endParaRPr lang="ru-RU" sz="2400" dirty="0"/>
          </a:p>
        </p:txBody>
      </p:sp>
      <p:pic>
        <p:nvPicPr>
          <p:cNvPr id="19464" name="Picture 8" descr="http://ig1.mirtesen.ru/images/upload/20499009877/big.jpeg?2010010215364761389403"/>
          <p:cNvPicPr>
            <a:picLocks noChangeAspect="1" noChangeArrowheads="1"/>
          </p:cNvPicPr>
          <p:nvPr/>
        </p:nvPicPr>
        <p:blipFill>
          <a:blip r:embed="rId2" cstate="print"/>
          <a:srcRect l="52778" t="3448" b="3448"/>
          <a:stretch>
            <a:fillRect/>
          </a:stretch>
        </p:blipFill>
        <p:spPr bwMode="auto">
          <a:xfrm>
            <a:off x="6429388" y="1000108"/>
            <a:ext cx="2428860" cy="3857652"/>
          </a:xfrm>
          <a:prstGeom prst="rect">
            <a:avLst/>
          </a:prstGeom>
          <a:noFill/>
        </p:spPr>
      </p:pic>
      <p:pic>
        <p:nvPicPr>
          <p:cNvPr id="19468" name="Picture 12" descr="http://ig3.mirtesen.ru/images/upload/20591407199/big.jpeg?2010010215361374772403"/>
          <p:cNvPicPr>
            <a:picLocks noChangeAspect="1" noChangeArrowheads="1"/>
          </p:cNvPicPr>
          <p:nvPr/>
        </p:nvPicPr>
        <p:blipFill>
          <a:blip r:embed="rId3" cstate="print"/>
          <a:srcRect l="51082" r="1322"/>
          <a:stretch>
            <a:fillRect/>
          </a:stretch>
        </p:blipFill>
        <p:spPr bwMode="auto">
          <a:xfrm>
            <a:off x="3929058" y="1000108"/>
            <a:ext cx="2571768" cy="3857651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142844" y="4143380"/>
            <a:ext cx="38576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/>
              <a:t>Атрибутом військової фор-</a:t>
            </a:r>
          </a:p>
          <a:p>
            <a:r>
              <a:rPr lang="uk-UA" sz="2400" dirty="0" smtClean="0"/>
              <a:t>ми російської армії була</a:t>
            </a:r>
          </a:p>
          <a:p>
            <a:r>
              <a:rPr lang="uk-UA" sz="2400" dirty="0" smtClean="0"/>
              <a:t>перука (напудрена голова</a:t>
            </a:r>
          </a:p>
          <a:p>
            <a:r>
              <a:rPr lang="uk-UA" sz="2400" dirty="0" smtClean="0"/>
              <a:t>та коса встановленої дов-</a:t>
            </a:r>
          </a:p>
          <a:p>
            <a:r>
              <a:rPr lang="uk-UA" sz="2400" dirty="0" smtClean="0"/>
              <a:t>жини)</a:t>
            </a:r>
            <a:endParaRPr lang="ru-RU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4071934" y="5000636"/>
            <a:ext cx="50720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/>
              <a:t>Нагороди  за взяття Очакова.   Хрест  за  службу і хоробрість.    Медаль  за  хоробрість  проявлену  при  взятті</a:t>
            </a:r>
          </a:p>
          <a:p>
            <a:r>
              <a:rPr lang="uk-UA" sz="2400" dirty="0" smtClean="0"/>
              <a:t>Очакова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tarasshevchenko.at.ua/_ph/3/812948653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6182" y="285728"/>
            <a:ext cx="5143536" cy="6231454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42844" y="571480"/>
            <a:ext cx="364333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/>
              <a:t>Дві  “Москалеві криниці”-</a:t>
            </a:r>
          </a:p>
          <a:p>
            <a:r>
              <a:rPr lang="uk-UA" sz="2400" dirty="0" smtClean="0"/>
              <a:t>два Рубікони Т.Шевченка,</a:t>
            </a:r>
          </a:p>
          <a:p>
            <a:r>
              <a:rPr lang="uk-UA" sz="2400" dirty="0" smtClean="0"/>
              <a:t>між якими пролягли де-</a:t>
            </a:r>
          </a:p>
          <a:p>
            <a:r>
              <a:rPr lang="uk-UA" sz="2400" dirty="0" smtClean="0"/>
              <a:t>сять років солдатчини і</a:t>
            </a:r>
          </a:p>
          <a:p>
            <a:r>
              <a:rPr lang="uk-UA" sz="2400" dirty="0" smtClean="0"/>
              <a:t>тому вони посідають </a:t>
            </a:r>
          </a:p>
          <a:p>
            <a:r>
              <a:rPr lang="uk-UA" sz="2400" dirty="0" smtClean="0"/>
              <a:t>чільне місце в духовній</a:t>
            </a:r>
          </a:p>
          <a:p>
            <a:r>
              <a:rPr lang="uk-UA" sz="2400" dirty="0" smtClean="0"/>
              <a:t>біографії поета. Особливо це стосується другої ре-</a:t>
            </a:r>
          </a:p>
          <a:p>
            <a:r>
              <a:rPr lang="uk-UA" sz="2400" dirty="0" smtClean="0"/>
              <a:t>дакції, бо вона є першим твором, що написаний</a:t>
            </a:r>
          </a:p>
          <a:p>
            <a:r>
              <a:rPr lang="uk-UA" sz="2400" dirty="0" smtClean="0"/>
              <a:t>Т.Шевченком після семи-</a:t>
            </a:r>
          </a:p>
          <a:p>
            <a:r>
              <a:rPr lang="uk-UA" sz="2400" dirty="0" smtClean="0"/>
              <a:t>річної поетичної мовчан-</a:t>
            </a:r>
          </a:p>
          <a:p>
            <a:r>
              <a:rPr lang="uk-UA" sz="2400" dirty="0" smtClean="0"/>
              <a:t>ки, коли він уже не спо-</a:t>
            </a:r>
          </a:p>
          <a:p>
            <a:r>
              <a:rPr lang="uk-UA" sz="2400" dirty="0" smtClean="0"/>
              <a:t>дівався на відродження</a:t>
            </a:r>
          </a:p>
          <a:p>
            <a:r>
              <a:rPr lang="uk-UA" sz="2400" dirty="0" smtClean="0"/>
              <a:t>свого поетичного дару.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svatovo.ws/shevchenko/gallery/data/7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428604"/>
            <a:ext cx="4449900" cy="592935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000628" y="214290"/>
            <a:ext cx="4143372" cy="6452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dirty="0" smtClean="0"/>
              <a:t>   ВИСНОВОК</a:t>
            </a:r>
            <a:endParaRPr lang="uk-UA" sz="2400" dirty="0" smtClean="0"/>
          </a:p>
          <a:p>
            <a:endParaRPr lang="uk-UA" sz="2400" dirty="0" smtClean="0"/>
          </a:p>
          <a:p>
            <a:r>
              <a:rPr lang="uk-UA" sz="2400" dirty="0" smtClean="0"/>
              <a:t>      ТАКИМ ЧИНОМ,  АНА-</a:t>
            </a:r>
          </a:p>
          <a:p>
            <a:r>
              <a:rPr lang="uk-UA" sz="2400" dirty="0" smtClean="0"/>
              <a:t>ЛІЗ ТВОРУ ПІДТВЕРДЖУЄ,</a:t>
            </a:r>
          </a:p>
          <a:p>
            <a:r>
              <a:rPr lang="uk-UA" sz="2400" dirty="0" smtClean="0"/>
              <a:t>ЩО  Т.Г.ШЕВЧЕНКО ДОБРЕ</a:t>
            </a:r>
          </a:p>
          <a:p>
            <a:r>
              <a:rPr lang="uk-UA" sz="2400" dirty="0" smtClean="0"/>
              <a:t>ЗНАВ  ІСТОРИЧНУ ЕПОХУ,</a:t>
            </a:r>
          </a:p>
          <a:p>
            <a:r>
              <a:rPr lang="uk-UA" sz="2400" dirty="0" smtClean="0"/>
              <a:t>В ЯКІЙ ЖИВУТЬ  ЙОГО  ГЕ-</a:t>
            </a:r>
          </a:p>
          <a:p>
            <a:r>
              <a:rPr lang="uk-UA" sz="2400" dirty="0" smtClean="0"/>
              <a:t>РОЇ І МАВ СВІЙ  ПІДХІД В</a:t>
            </a:r>
          </a:p>
          <a:p>
            <a:r>
              <a:rPr lang="uk-UA" sz="2400" dirty="0" smtClean="0"/>
              <a:t>ПОДАЧІ  ІСТОРИЧНИХ</a:t>
            </a:r>
          </a:p>
          <a:p>
            <a:r>
              <a:rPr lang="uk-UA" sz="2400" dirty="0" smtClean="0"/>
              <a:t>ФАКТІВ.  ПОЕТ  НАЗИВАЄ</a:t>
            </a:r>
          </a:p>
          <a:p>
            <a:r>
              <a:rPr lang="uk-UA" sz="2400" dirty="0" smtClean="0"/>
              <a:t>КОНКРЕТНІ  ПОДІЇ,  ЩО </a:t>
            </a:r>
          </a:p>
          <a:p>
            <a:r>
              <a:rPr lang="uk-UA" sz="2400" dirty="0" smtClean="0"/>
              <a:t>МАЛИ  МІСЦЕ  В ДР. ПОЛ.</a:t>
            </a:r>
          </a:p>
          <a:p>
            <a:r>
              <a:rPr lang="uk-UA" sz="2400" dirty="0" smtClean="0"/>
              <a:t>ХУІІІ СТ.  ВІН  ВИОКРЕМ-</a:t>
            </a:r>
          </a:p>
          <a:p>
            <a:r>
              <a:rPr lang="uk-UA" sz="2400" dirty="0" smtClean="0"/>
              <a:t>ЛЮЄ ТІ  ПРОЦЕСИ,  ЯКІ</a:t>
            </a:r>
          </a:p>
          <a:p>
            <a:r>
              <a:rPr lang="uk-UA" sz="2400" dirty="0" smtClean="0"/>
              <a:t>БУЛИ ДОЛЕНОСНИМИ ДЛЯ</a:t>
            </a:r>
          </a:p>
          <a:p>
            <a:r>
              <a:rPr lang="uk-UA" sz="2400" dirty="0" smtClean="0"/>
              <a:t>УКРАЇНСЬКОГО НАРОДУ.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14348" y="142852"/>
            <a:ext cx="84296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 smtClean="0"/>
              <a:t>АВТОР ПРОЕКТУ  ЧЕРБА ОЛЬГА</a:t>
            </a:r>
            <a:endParaRPr lang="ru-RU" sz="4000" dirty="0"/>
          </a:p>
        </p:txBody>
      </p:sp>
      <p:pic>
        <p:nvPicPr>
          <p:cNvPr id="9" name="Рисунок 8"/>
          <p:cNvPicPr/>
          <p:nvPr/>
        </p:nvPicPr>
        <p:blipFill>
          <a:blip r:embed="rId2" cstate="print"/>
          <a:srcRect l="55959" t="18483" b="17575"/>
          <a:stretch>
            <a:fillRect/>
          </a:stretch>
        </p:blipFill>
        <p:spPr bwMode="auto">
          <a:xfrm>
            <a:off x="5715008" y="928670"/>
            <a:ext cx="2905127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3" cstate="print"/>
          <a:srcRect l="3400" t="13577" r="17226" b="38726"/>
          <a:stretch>
            <a:fillRect/>
          </a:stretch>
        </p:blipFill>
        <p:spPr bwMode="auto">
          <a:xfrm>
            <a:off x="500034" y="1000108"/>
            <a:ext cx="3786214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/>
          <p:nvPr/>
        </p:nvPicPr>
        <p:blipFill>
          <a:blip r:embed="rId4" cstate="print"/>
          <a:srcRect l="1924" r="6827"/>
          <a:stretch>
            <a:fillRect/>
          </a:stretch>
        </p:blipFill>
        <p:spPr bwMode="auto">
          <a:xfrm>
            <a:off x="428596" y="3857628"/>
            <a:ext cx="3929090" cy="2801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4282" y="142852"/>
            <a:ext cx="87154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 smtClean="0"/>
              <a:t>                     ЛІТЕРАТУРА</a:t>
            </a:r>
            <a:endParaRPr lang="ru-RU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285720" y="1214422"/>
            <a:ext cx="88582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uk-UA" sz="2800" dirty="0" smtClean="0"/>
              <a:t>Білецький О., Дейч О. </a:t>
            </a:r>
            <a:r>
              <a:rPr lang="uk-UA" sz="2800" dirty="0" smtClean="0"/>
              <a:t> </a:t>
            </a:r>
            <a:r>
              <a:rPr lang="uk-UA" sz="2800" dirty="0" smtClean="0"/>
              <a:t> Т.Г.Шевченко. К.1961</a:t>
            </a:r>
          </a:p>
          <a:p>
            <a:pPr marL="514350" indent="-514350">
              <a:buAutoNum type="arabicPeriod" startAt="2"/>
            </a:pPr>
            <a:r>
              <a:rPr lang="uk-UA" sz="2800" dirty="0" smtClean="0"/>
              <a:t>Власов В.  Історія України. 8кл. К.2008</a:t>
            </a:r>
          </a:p>
          <a:p>
            <a:pPr marL="514350" indent="-514350">
              <a:buAutoNum type="arabicPeriod" startAt="3"/>
            </a:pPr>
            <a:r>
              <a:rPr lang="uk-UA" sz="2800" dirty="0" smtClean="0"/>
              <a:t>Костенко А.  За морями, за горами. К.1984</a:t>
            </a:r>
          </a:p>
          <a:p>
            <a:pPr marL="514350" indent="-514350">
              <a:buAutoNum type="arabicPeriod" startAt="4"/>
            </a:pPr>
            <a:r>
              <a:rPr lang="uk-UA" sz="2800" dirty="0" smtClean="0"/>
              <a:t>Шевченко Т.   Кобзар. К.1985</a:t>
            </a:r>
          </a:p>
          <a:p>
            <a:pPr marL="514350" indent="-514350"/>
            <a:r>
              <a:rPr lang="uk-UA" sz="2800" dirty="0" smtClean="0"/>
              <a:t>5.   Шевченківський словник т.1-2. К.1978</a:t>
            </a:r>
            <a:endParaRPr lang="ru-RU" sz="2800" dirty="0"/>
          </a:p>
        </p:txBody>
      </p:sp>
      <p:pic>
        <p:nvPicPr>
          <p:cNvPr id="2056" name="Picture 8" descr="http://nach.com.ua/pars_docs/refs/432/431192/431192_html_7d5a1c3d.pn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l="34853" t="9659" r="37477" b="39401"/>
          <a:stretch>
            <a:fillRect/>
          </a:stretch>
        </p:blipFill>
        <p:spPr bwMode="auto">
          <a:xfrm>
            <a:off x="2571736" y="3571876"/>
            <a:ext cx="2000264" cy="3000396"/>
          </a:xfrm>
          <a:prstGeom prst="rect">
            <a:avLst/>
          </a:prstGeom>
          <a:noFill/>
        </p:spPr>
      </p:pic>
      <p:pic>
        <p:nvPicPr>
          <p:cNvPr id="2058" name="Picture 10" descr="http://toloka.hurtom.com/photos/09111320375140308_f0_0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472" y="3571876"/>
            <a:ext cx="2028820" cy="3008008"/>
          </a:xfrm>
          <a:prstGeom prst="rect">
            <a:avLst/>
          </a:prstGeom>
          <a:noFill/>
        </p:spPr>
      </p:pic>
      <p:pic>
        <p:nvPicPr>
          <p:cNvPr id="2062" name="Picture 14" descr="http://www.bookarchive.ru/uploads/posts/1365970190_0920567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00562" y="3571876"/>
            <a:ext cx="2000247" cy="3000396"/>
          </a:xfrm>
          <a:prstGeom prst="rect">
            <a:avLst/>
          </a:prstGeom>
          <a:noFill/>
        </p:spPr>
      </p:pic>
      <p:pic>
        <p:nvPicPr>
          <p:cNvPr id="2064" name="Picture 16" descr="http://img.ria.ua/photos/general/adv_photos/53/5310/531081/531081f.jp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 l="34375" t="25715" r="25837" b="27143"/>
          <a:stretch>
            <a:fillRect/>
          </a:stretch>
        </p:blipFill>
        <p:spPr bwMode="auto">
          <a:xfrm>
            <a:off x="6429388" y="3571876"/>
            <a:ext cx="2143140" cy="30003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00024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/>
              <a:t>і</a:t>
            </a:r>
            <a:r>
              <a:rPr lang="uk-UA" sz="3600" dirty="0" smtClean="0"/>
              <a:t>сторичне підгрунтя творчості  Т.Г.Шевченка.</a:t>
            </a:r>
            <a:endParaRPr lang="ru-RU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-1" y="2714620"/>
            <a:ext cx="91440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 smtClean="0"/>
              <a:t>Аналіз історичного підгрунтя в поемі Т.Г.Шевченка “Москалева криниця”   </a:t>
            </a:r>
            <a:endParaRPr lang="ru-RU" sz="4000" dirty="0"/>
          </a:p>
        </p:txBody>
      </p:sp>
      <p:pic>
        <p:nvPicPr>
          <p:cNvPr id="15362" name="Picture 2" descr="http://elitpodarok.com.ua/published/publicdata/OKSANALELITPODAROK/attachments/SC/products_pictures/bi_126_enl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22" y="4143380"/>
            <a:ext cx="4572032" cy="253788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571868" y="1285860"/>
            <a:ext cx="19288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dirty="0" smtClean="0"/>
              <a:t>ТЕМА:</a:t>
            </a:r>
            <a:r>
              <a:rPr lang="uk-UA" sz="4000" dirty="0" smtClean="0"/>
              <a:t> :</a:t>
            </a:r>
            <a:endParaRPr lang="ru-RU" sz="4000" dirty="0"/>
          </a:p>
        </p:txBody>
      </p:sp>
      <p:sp>
        <p:nvSpPr>
          <p:cNvPr id="9" name="TextBox 8"/>
          <p:cNvSpPr txBox="1"/>
          <p:nvPr/>
        </p:nvSpPr>
        <p:spPr>
          <a:xfrm>
            <a:off x="0" y="21429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/>
              <a:t>     ВСЕУКРАЇНСЬКИЙ ІНТЕРАКТИВНИЙ КОНКУРС  </a:t>
            </a:r>
            <a:r>
              <a:rPr lang="ru-RU" sz="2800" dirty="0" smtClean="0"/>
              <a:t>         </a:t>
            </a:r>
          </a:p>
          <a:p>
            <a:r>
              <a:rPr lang="ru-RU" sz="2800" dirty="0"/>
              <a:t> </a:t>
            </a:r>
            <a:r>
              <a:rPr lang="ru-RU" sz="2800" dirty="0" smtClean="0"/>
              <a:t>  «МАН-ЮНІОР ДОСЛІДНИК». НОМІНАЦІЯ: «Історик»</a:t>
            </a:r>
            <a:endParaRPr lang="uk-UA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42852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/>
              <a:t>       Поема  “Москалева криниця”  написана  Т.Г.Шевченком   у 1847</a:t>
            </a:r>
          </a:p>
          <a:p>
            <a:r>
              <a:rPr lang="uk-UA" sz="2400" dirty="0" smtClean="0"/>
              <a:t>році в Орському укріпленні. Через 10 років, не маючи першого ва-</a:t>
            </a:r>
          </a:p>
          <a:p>
            <a:r>
              <a:rPr lang="uk-UA" sz="2400" dirty="0" smtClean="0"/>
              <a:t>ріанту поеми, поет написав новий твір на цю тему в Новопетрівсь-</a:t>
            </a:r>
          </a:p>
          <a:p>
            <a:r>
              <a:rPr lang="uk-UA" sz="2400" dirty="0" smtClean="0"/>
              <a:t>кому укріпленні. Присвятив поему українському письменнику і на-</a:t>
            </a:r>
          </a:p>
          <a:p>
            <a:r>
              <a:rPr lang="uk-UA" sz="2400" dirty="0" smtClean="0"/>
              <a:t>казному отаману Чорноморського війська Я.Кухаренкові, бо саме</a:t>
            </a:r>
          </a:p>
          <a:p>
            <a:r>
              <a:rPr lang="uk-UA" sz="2400" dirty="0" smtClean="0"/>
              <a:t>від нього одержав звістку про звільнення. Це було 7 травня 1857 р.</a:t>
            </a:r>
          </a:p>
        </p:txBody>
      </p:sp>
      <p:sp>
        <p:nvSpPr>
          <p:cNvPr id="3" name="TextBox 2"/>
          <p:cNvSpPr txBox="1"/>
          <p:nvPr/>
        </p:nvSpPr>
        <p:spPr>
          <a:xfrm flipH="1">
            <a:off x="0" y="2357431"/>
            <a:ext cx="91440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dirty="0" smtClean="0"/>
              <a:t>                          МЕТА:</a:t>
            </a:r>
            <a:endParaRPr lang="uk-UA" sz="2400" dirty="0" smtClean="0"/>
          </a:p>
          <a:p>
            <a:r>
              <a:rPr lang="uk-UA" sz="2400" dirty="0" smtClean="0"/>
              <a:t>       ПРОАНАЛІЗУВАТИ  ІСТОРИЧНЕ  ПІДГРУНТЯ  ПОЕМИ</a:t>
            </a:r>
          </a:p>
          <a:p>
            <a:r>
              <a:rPr lang="uk-UA" sz="2400" dirty="0" smtClean="0"/>
              <a:t>“МОСКАЛЕВА КРИНИЦЯ”  ТА ПОРІВНЯТИ  ТЕКСТ  ТВОРУ</a:t>
            </a:r>
          </a:p>
          <a:p>
            <a:r>
              <a:rPr lang="uk-UA" sz="2400" dirty="0" smtClean="0"/>
              <a:t>   З  ІСТОРИЧНИМИ  ФАКТАМИ,  ЗРОБИТИ  ВИСНОВКИ                                              </a:t>
            </a:r>
            <a:endParaRPr lang="ru-RU" sz="4400" dirty="0"/>
          </a:p>
        </p:txBody>
      </p:sp>
      <p:pic>
        <p:nvPicPr>
          <p:cNvPr id="24578" name="Picture 2" descr="http://chitatnevredno.at.ua/_pu/0/10176222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794" y="4214818"/>
            <a:ext cx="5210175" cy="25003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s09.radikal.ru/i182/1208/3d/d6d4b2e83e59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2357430"/>
            <a:ext cx="7286676" cy="390206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214290"/>
            <a:ext cx="9144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/>
              <a:t> </a:t>
            </a:r>
            <a:r>
              <a:rPr lang="uk-UA" sz="2800" dirty="0" smtClean="0"/>
              <a:t>  РОБОТУ ВИКОНАЛА УЧЕНИЦЯ 8 КЛАСУ  ВОЗНЕ-</a:t>
            </a:r>
          </a:p>
          <a:p>
            <a:r>
              <a:rPr lang="uk-UA" sz="2800" dirty="0" smtClean="0"/>
              <a:t>    СЕНСЬКОЇ ЗОШ І-ІІІ СТ. №4 М.ВОЗНЕСЕНСЬКА</a:t>
            </a:r>
          </a:p>
          <a:p>
            <a:r>
              <a:rPr lang="uk-UA" sz="2800" dirty="0"/>
              <a:t> </a:t>
            </a:r>
            <a:r>
              <a:rPr lang="uk-UA" sz="2800" dirty="0" smtClean="0"/>
              <a:t>   МИКОЛАЇВСЬКОЇ ОБЛАСТІ  ЧЕРБА ОЛЬГА</a:t>
            </a:r>
          </a:p>
          <a:p>
            <a:r>
              <a:rPr lang="uk-UA" sz="2800" dirty="0"/>
              <a:t> </a:t>
            </a:r>
            <a:r>
              <a:rPr lang="uk-UA" sz="2800" dirty="0" smtClean="0"/>
              <a:t>   КЕРІВНИК: ВЧИТЕЛЬ ІСТОРІЇ КОЛЬЦ Л.Л.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highschool.gardencity.k12.ny.us/UserFiles/Servers/Server_881339/File/SocialStudies/stratis/cat2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500042"/>
            <a:ext cx="4286280" cy="6000792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57158" y="500042"/>
            <a:ext cx="41434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/>
              <a:t>За Катерини за цариці,</a:t>
            </a:r>
          </a:p>
          <a:p>
            <a:r>
              <a:rPr lang="uk-UA" sz="2400" dirty="0" smtClean="0"/>
              <a:t>Москаль ту викопав криницю;</a:t>
            </a:r>
          </a:p>
          <a:p>
            <a:r>
              <a:rPr lang="uk-UA" sz="2400" dirty="0" smtClean="0"/>
              <a:t>А як він викопав, то ми</a:t>
            </a:r>
          </a:p>
          <a:p>
            <a:r>
              <a:rPr lang="uk-UA" sz="2400" dirty="0" smtClean="0"/>
              <a:t>Оце й розкажемо в пригоді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7158" y="3571876"/>
            <a:ext cx="407196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/>
              <a:t>        Російська імператриця</a:t>
            </a:r>
          </a:p>
          <a:p>
            <a:r>
              <a:rPr lang="uk-UA" sz="2400" dirty="0" smtClean="0"/>
              <a:t>Катерина ІІ, правління якої</a:t>
            </a:r>
          </a:p>
          <a:p>
            <a:r>
              <a:rPr lang="uk-UA" sz="2400" dirty="0" smtClean="0"/>
              <a:t>характеризувалося “золотою </a:t>
            </a:r>
          </a:p>
          <a:p>
            <a:r>
              <a:rPr lang="uk-UA" sz="2400" dirty="0" smtClean="0"/>
              <a:t>добою” дворянства, посилен-</a:t>
            </a:r>
          </a:p>
          <a:p>
            <a:r>
              <a:rPr lang="uk-UA" sz="2400" dirty="0" smtClean="0"/>
              <a:t>ням кріпацтва. “Прибічниця”</a:t>
            </a:r>
          </a:p>
          <a:p>
            <a:r>
              <a:rPr lang="uk-UA" sz="2400" dirty="0" smtClean="0"/>
              <a:t>ідей  “освіченого абсолютиз-</a:t>
            </a:r>
          </a:p>
          <a:p>
            <a:r>
              <a:rPr lang="uk-UA" sz="2400" dirty="0" smtClean="0"/>
              <a:t>му”  вона залишалася  імпе-  ратрицею кріпосників.</a:t>
            </a:r>
          </a:p>
          <a:p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copypast.ru/foto9/0112/shvejcarskij_pohod_suvorova_3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714356"/>
            <a:ext cx="4203267" cy="5572164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57158" y="500042"/>
            <a:ext cx="4429156" cy="2010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/>
              <a:t>Аж гульк! Од матушки-</a:t>
            </a:r>
            <a:r>
              <a:rPr lang="ru-RU" sz="2400" dirty="0" smtClean="0"/>
              <a:t>цариці,</a:t>
            </a:r>
          </a:p>
          <a:p>
            <a:r>
              <a:rPr lang="uk-UA" sz="2400" dirty="0" smtClean="0"/>
              <a:t>Таки із самої столиці,</a:t>
            </a:r>
          </a:p>
          <a:p>
            <a:r>
              <a:rPr lang="uk-UA" sz="2400" dirty="0" smtClean="0"/>
              <a:t>Прийшов указ лоби голить.</a:t>
            </a:r>
          </a:p>
          <a:p>
            <a:r>
              <a:rPr lang="uk-UA" sz="2400" dirty="0" smtClean="0"/>
              <a:t>Се в перший раз такий указ</a:t>
            </a:r>
          </a:p>
          <a:p>
            <a:r>
              <a:rPr lang="uk-UA" sz="2400" dirty="0" smtClean="0"/>
              <a:t>Прийшов з  Московщини до нас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0034" y="5214950"/>
            <a:ext cx="4286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/>
              <a:t>На початку 80-х років ХУІІІ ст.</a:t>
            </a:r>
          </a:p>
          <a:p>
            <a:r>
              <a:rPr lang="uk-UA" sz="2400" dirty="0" smtClean="0"/>
              <a:t>Катерина ІІ запровадила  в Ук-</a:t>
            </a:r>
          </a:p>
          <a:p>
            <a:r>
              <a:rPr lang="uk-UA" sz="2400" dirty="0" smtClean="0"/>
              <a:t>раїні рекрутську повинність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8596" y="357166"/>
            <a:ext cx="41434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/>
              <a:t>Бо на Вкраїні в нас, бувало,</a:t>
            </a:r>
          </a:p>
          <a:p>
            <a:r>
              <a:rPr lang="uk-UA" sz="2400" dirty="0" smtClean="0"/>
              <a:t>У козаки охочі йшли,</a:t>
            </a:r>
          </a:p>
          <a:p>
            <a:r>
              <a:rPr lang="uk-UA" sz="2400" dirty="0" smtClean="0"/>
              <a:t>А в пікінери вербовали,</a:t>
            </a:r>
          </a:p>
          <a:p>
            <a:r>
              <a:rPr lang="uk-UA" sz="2400" dirty="0" smtClean="0"/>
              <a:t>Та теж охочих. На селі</a:t>
            </a:r>
          </a:p>
          <a:p>
            <a:r>
              <a:rPr lang="uk-UA" sz="2400" dirty="0" smtClean="0"/>
              <a:t>Зобралася громада радить,</a:t>
            </a:r>
          </a:p>
          <a:p>
            <a:r>
              <a:rPr lang="uk-UA" sz="2400" dirty="0" smtClean="0"/>
              <a:t>Кого голить у москалі</a:t>
            </a:r>
            <a:endParaRPr lang="ru-RU" sz="2400" dirty="0"/>
          </a:p>
        </p:txBody>
      </p:sp>
      <p:pic>
        <p:nvPicPr>
          <p:cNvPr id="18436" name="Picture 4" descr="Файл:05 644 Book illustrations of Historical description of the clothes and weapons of Russian troops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57166"/>
            <a:ext cx="4214842" cy="618255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57158" y="4000504"/>
            <a:ext cx="421484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/>
              <a:t>Військовопоселенські полки,</a:t>
            </a:r>
          </a:p>
          <a:p>
            <a:r>
              <a:rPr lang="uk-UA" sz="2400" dirty="0" smtClean="0"/>
              <a:t>створені царським урядом в</a:t>
            </a:r>
          </a:p>
          <a:p>
            <a:r>
              <a:rPr lang="uk-UA" sz="2400" dirty="0" smtClean="0"/>
              <a:t>др. пол. ХУІІІ ст. для захисту</a:t>
            </a:r>
          </a:p>
          <a:p>
            <a:r>
              <a:rPr lang="uk-UA" sz="2400" dirty="0" smtClean="0"/>
              <a:t>від нападів турків і татар. Пі-</a:t>
            </a:r>
          </a:p>
          <a:p>
            <a:r>
              <a:rPr lang="uk-UA" sz="2400" dirty="0" smtClean="0"/>
              <a:t>кінери були озброєні рушни-</a:t>
            </a:r>
          </a:p>
          <a:p>
            <a:r>
              <a:rPr lang="uk-UA" sz="2400" dirty="0" smtClean="0"/>
              <a:t>цями і списами-піками, звід-</a:t>
            </a:r>
          </a:p>
          <a:p>
            <a:r>
              <a:rPr lang="uk-UA" sz="2400" dirty="0" smtClean="0"/>
              <a:t>си й їхня назва.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285728"/>
            <a:ext cx="31432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/>
              <a:t>Через год ото й велика</a:t>
            </a:r>
          </a:p>
          <a:p>
            <a:r>
              <a:rPr lang="uk-UA" sz="2400" dirty="0" smtClean="0"/>
              <a:t>Зима наступила.</a:t>
            </a:r>
          </a:p>
          <a:p>
            <a:r>
              <a:rPr lang="uk-UA" sz="2400" dirty="0" smtClean="0"/>
              <a:t>До зеленої неділі</a:t>
            </a:r>
          </a:p>
          <a:p>
            <a:r>
              <a:rPr lang="uk-UA" sz="2400" dirty="0" smtClean="0"/>
              <a:t>В байраках біліли</a:t>
            </a:r>
          </a:p>
          <a:p>
            <a:r>
              <a:rPr lang="uk-UA" sz="2400" dirty="0" smtClean="0"/>
              <a:t>Сніги білі; тойді ж то</a:t>
            </a:r>
          </a:p>
          <a:p>
            <a:r>
              <a:rPr lang="uk-UA" sz="2400" dirty="0" smtClean="0"/>
              <a:t>І Очаков брали</a:t>
            </a:r>
          </a:p>
          <a:p>
            <a:r>
              <a:rPr lang="uk-UA" sz="2400" dirty="0" smtClean="0"/>
              <a:t>Москалі.</a:t>
            </a:r>
            <a:endParaRPr lang="ru-RU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0" y="4143380"/>
            <a:ext cx="35004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/>
              <a:t>Велика  зима – надзви-</a:t>
            </a:r>
          </a:p>
          <a:p>
            <a:r>
              <a:rPr lang="uk-UA" sz="2400" dirty="0" smtClean="0"/>
              <a:t>чайно холодна і трива-</a:t>
            </a:r>
          </a:p>
          <a:p>
            <a:r>
              <a:rPr lang="uk-UA" sz="2400" dirty="0" smtClean="0"/>
              <a:t>ла зима 1788 р.</a:t>
            </a:r>
            <a:endParaRPr lang="ru-RU" sz="2400" dirty="0"/>
          </a:p>
        </p:txBody>
      </p:sp>
      <p:pic>
        <p:nvPicPr>
          <p:cNvPr id="21508" name="Picture 4" descr="http://img1.liveinternet.ru/images/attach/c/3/75/893/75893123_0SuhodolskiyYa_ShturOchakAT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r="29251"/>
          <a:stretch>
            <a:fillRect/>
          </a:stretch>
        </p:blipFill>
        <p:spPr bwMode="auto">
          <a:xfrm>
            <a:off x="3286116" y="500042"/>
            <a:ext cx="5643602" cy="4910219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286116" y="5572140"/>
            <a:ext cx="58578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/>
              <a:t>Взяття Суворовим Очакова в 1788р. під час російсько-турецької війни 1787-1791рр.</a:t>
            </a:r>
          </a:p>
          <a:p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57166"/>
            <a:ext cx="37861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/>
              <a:t>                </a:t>
            </a:r>
            <a:r>
              <a:rPr lang="uk-UA" sz="2400" dirty="0" smtClean="0"/>
              <a:t>А Запорожжя</a:t>
            </a:r>
          </a:p>
          <a:p>
            <a:r>
              <a:rPr lang="uk-UA" sz="2400" dirty="0" smtClean="0"/>
              <a:t>Перше руйнували.</a:t>
            </a:r>
          </a:p>
          <a:p>
            <a:r>
              <a:rPr lang="uk-UA" sz="2400" dirty="0" smtClean="0"/>
              <a:t>Розбрелося товариство.</a:t>
            </a:r>
          </a:p>
          <a:p>
            <a:r>
              <a:rPr lang="uk-UA" sz="2400" dirty="0" smtClean="0"/>
              <a:t>А що то за люде</a:t>
            </a:r>
          </a:p>
          <a:p>
            <a:r>
              <a:rPr lang="uk-UA" sz="2400" dirty="0" smtClean="0"/>
              <a:t>Були тії запорожці –</a:t>
            </a:r>
          </a:p>
          <a:p>
            <a:r>
              <a:rPr lang="uk-UA" sz="2400" dirty="0" smtClean="0"/>
              <a:t>Не було й не буде </a:t>
            </a:r>
          </a:p>
          <a:p>
            <a:r>
              <a:rPr lang="uk-UA" sz="2400" dirty="0" smtClean="0"/>
              <a:t>Таких  людей.</a:t>
            </a:r>
            <a:endParaRPr lang="ru-RU" sz="2400" dirty="0"/>
          </a:p>
        </p:txBody>
      </p:sp>
      <p:pic>
        <p:nvPicPr>
          <p:cNvPr id="20482" name="Picture 2" descr="http://img.tyzhden.ua/Content/v1/img/forall/file/53v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500042"/>
            <a:ext cx="5786478" cy="464347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357554" y="5214950"/>
            <a:ext cx="60007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/>
              <a:t>       Маніфест  імператриці  Катерини ІІ</a:t>
            </a:r>
          </a:p>
          <a:p>
            <a:r>
              <a:rPr lang="uk-UA" sz="2400" b="1" dirty="0" smtClean="0"/>
              <a:t>від  3  серпня  1775 року  про  ліквідацію</a:t>
            </a:r>
          </a:p>
          <a:p>
            <a:r>
              <a:rPr lang="uk-UA" sz="2400" b="1" dirty="0" smtClean="0"/>
              <a:t>Запорозької  Січі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4143380"/>
            <a:ext cx="32861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/>
              <a:t>В цих рядках поет пи-</a:t>
            </a:r>
          </a:p>
          <a:p>
            <a:r>
              <a:rPr lang="uk-UA" sz="2400" dirty="0" smtClean="0"/>
              <a:t>ше не тільки про зруй-</a:t>
            </a:r>
          </a:p>
          <a:p>
            <a:r>
              <a:rPr lang="uk-UA" sz="2400" dirty="0" smtClean="0"/>
              <a:t>нування Запорозької Січі, а й надзвичайно</a:t>
            </a:r>
          </a:p>
          <a:p>
            <a:r>
              <a:rPr lang="uk-UA" sz="2400" dirty="0" smtClean="0"/>
              <a:t>високо оцінює запо-</a:t>
            </a:r>
          </a:p>
          <a:p>
            <a:r>
              <a:rPr lang="uk-UA" sz="2400" dirty="0" smtClean="0"/>
              <a:t>розьких козаків.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897</TotalTime>
  <Words>723</Words>
  <Application>Microsoft Office PowerPoint</Application>
  <PresentationFormat>Экран (4:3)</PresentationFormat>
  <Paragraphs>141</Paragraphs>
  <Slides>14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Апекс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Luda</dc:creator>
  <cp:lastModifiedBy>Luda</cp:lastModifiedBy>
  <cp:revision>93</cp:revision>
  <dcterms:created xsi:type="dcterms:W3CDTF">2014-04-01T10:33:41Z</dcterms:created>
  <dcterms:modified xsi:type="dcterms:W3CDTF">2014-04-07T13:09:50Z</dcterms:modified>
</cp:coreProperties>
</file>