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64" r:id="rId6"/>
    <p:sldId id="266" r:id="rId7"/>
    <p:sldId id="267" r:id="rId8"/>
    <p:sldId id="262" r:id="rId9"/>
    <p:sldId id="268" r:id="rId10"/>
    <p:sldId id="257" r:id="rId11"/>
    <p:sldId id="273" r:id="rId12"/>
    <p:sldId id="258" r:id="rId13"/>
    <p:sldId id="260" r:id="rId14"/>
    <p:sldId id="26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122" d="100"/>
          <a:sy n="122" d="100"/>
        </p:scale>
        <p:origin x="9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1320C93-CAC3-463D-AEE1-A4DD0353763E}" type="datetimeFigureOut">
              <a:rPr lang="ru-RU" smtClean="0"/>
              <a:t>02.04.2014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388046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320C93-CAC3-463D-AEE1-A4DD0353763E}" type="datetimeFigureOut">
              <a:rPr lang="ru-RU" smtClean="0"/>
              <a:t>02.04.2014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67881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320C93-CAC3-463D-AEE1-A4DD0353763E}" type="datetimeFigureOut">
              <a:rPr lang="ru-RU" smtClean="0"/>
              <a:t>02.04.2014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338202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320C93-CAC3-463D-AEE1-A4DD0353763E}" type="datetimeFigureOut">
              <a:rPr lang="ru-RU" smtClean="0"/>
              <a:t>02.04.2014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39024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1320C93-CAC3-463D-AEE1-A4DD0353763E}" type="datetimeFigureOut">
              <a:rPr lang="ru-RU" smtClean="0"/>
              <a:t>02.04.2014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47607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1320C93-CAC3-463D-AEE1-A4DD0353763E}" type="datetimeFigureOut">
              <a:rPr lang="ru-RU" smtClean="0"/>
              <a:t>02.04.2014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35447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1320C93-CAC3-463D-AEE1-A4DD0353763E}" type="datetimeFigureOut">
              <a:rPr lang="ru-RU" smtClean="0"/>
              <a:t>02.04.2014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186935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1320C93-CAC3-463D-AEE1-A4DD0353763E}" type="datetimeFigureOut">
              <a:rPr lang="ru-RU" smtClean="0"/>
              <a:t>02.04.2014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360608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1320C93-CAC3-463D-AEE1-A4DD0353763E}" type="datetimeFigureOut">
              <a:rPr lang="ru-RU" smtClean="0"/>
              <a:t>02.04.2014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219952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1320C93-CAC3-463D-AEE1-A4DD0353763E}" type="datetimeFigureOut">
              <a:rPr lang="ru-RU" smtClean="0"/>
              <a:t>02.04.2014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338236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1320C93-CAC3-463D-AEE1-A4DD0353763E}" type="datetimeFigureOut">
              <a:rPr lang="ru-RU" smtClean="0"/>
              <a:t>02.04.2014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1C10064-E397-4BBC-B382-53BD9D39252A}" type="slidenum">
              <a:rPr lang="ru-RU" smtClean="0"/>
              <a:t>‹#›</a:t>
            </a:fld>
            <a:endParaRPr lang="ru-RU"/>
          </a:p>
        </p:txBody>
      </p:sp>
    </p:spTree>
    <p:extLst>
      <p:ext uri="{BB962C8B-B14F-4D97-AF65-F5344CB8AC3E}">
        <p14:creationId xmlns:p14="http://schemas.microsoft.com/office/powerpoint/2010/main" val="400230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20C93-CAC3-463D-AEE1-A4DD0353763E}" type="datetimeFigureOut">
              <a:rPr lang="ru-RU" smtClean="0"/>
              <a:t>02.04.2014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10064-E397-4BBC-B382-53BD9D39252A}" type="slidenum">
              <a:rPr lang="ru-RU" smtClean="0"/>
              <a:t>‹#›</a:t>
            </a:fld>
            <a:endParaRPr lang="ru-RU"/>
          </a:p>
        </p:txBody>
      </p:sp>
    </p:spTree>
    <p:extLst>
      <p:ext uri="{BB962C8B-B14F-4D97-AF65-F5344CB8AC3E}">
        <p14:creationId xmlns:p14="http://schemas.microsoft.com/office/powerpoint/2010/main" val="15558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1.wdp"/><Relationship Id="rId4" Type="http://schemas.openxmlformats.org/officeDocument/2006/relationships/image" Target="../media/image2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stretch>
            <a:fillRect/>
          </a:stretch>
        </p:blipFill>
        <p:spPr>
          <a:xfrm>
            <a:off x="233151" y="188731"/>
            <a:ext cx="11958849" cy="6615478"/>
          </a:xfrm>
          <a:prstGeom prst="rect">
            <a:avLst/>
          </a:prstGeom>
          <a:ln w="228600" cap="sq" cmpd="thickThin">
            <a:solidFill>
              <a:schemeClr val="accent2">
                <a:lumMod val="50000"/>
              </a:schemeClr>
            </a:solidFill>
            <a:prstDash val="solid"/>
            <a:miter lim="800000"/>
          </a:ln>
          <a:effectLst>
            <a:innerShdw blurRad="76200">
              <a:srgbClr val="000000"/>
            </a:innerShdw>
          </a:effectLst>
        </p:spPr>
      </p:pic>
      <p:sp>
        <p:nvSpPr>
          <p:cNvPr id="4" name="Rectangle 10"/>
          <p:cNvSpPr>
            <a:spLocks noChangeArrowheads="1"/>
          </p:cNvSpPr>
          <p:nvPr/>
        </p:nvSpPr>
        <p:spPr bwMode="auto">
          <a:xfrm>
            <a:off x="2563079" y="225912"/>
            <a:ext cx="64978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ru-RU" sz="2400" b="1" i="1" dirty="0" err="1" smtClean="0">
                <a:solidFill>
                  <a:srgbClr val="000000"/>
                </a:solidFill>
                <a:latin typeface="Arial" panose="020B0604020202020204" pitchFamily="34" charset="0"/>
              </a:rPr>
              <a:t>Всеукраїнський</a:t>
            </a:r>
            <a:r>
              <a:rPr lang="ru-RU" sz="2400" b="1" i="1" dirty="0" smtClean="0">
                <a:solidFill>
                  <a:srgbClr val="000000"/>
                </a:solidFill>
                <a:latin typeface="Arial" panose="020B0604020202020204" pitchFamily="34" charset="0"/>
              </a:rPr>
              <a:t>  </a:t>
            </a:r>
            <a:r>
              <a:rPr lang="ru-RU" sz="2400" b="1" i="1" dirty="0" err="1" smtClean="0">
                <a:solidFill>
                  <a:srgbClr val="000000"/>
                </a:solidFill>
                <a:latin typeface="Arial" panose="020B0604020202020204" pitchFamily="34" charset="0"/>
              </a:rPr>
              <a:t>інтерактивний</a:t>
            </a:r>
            <a:r>
              <a:rPr lang="ru-RU" sz="2400" b="1" i="1" dirty="0" smtClean="0">
                <a:solidFill>
                  <a:srgbClr val="000000"/>
                </a:solidFill>
                <a:latin typeface="Arial" panose="020B0604020202020204" pitchFamily="34" charset="0"/>
              </a:rPr>
              <a:t> конкурс</a:t>
            </a:r>
            <a:br>
              <a:rPr lang="ru-RU" sz="2400" b="1" i="1" dirty="0" smtClean="0">
                <a:solidFill>
                  <a:srgbClr val="000000"/>
                </a:solidFill>
                <a:latin typeface="Arial" panose="020B0604020202020204" pitchFamily="34" charset="0"/>
              </a:rPr>
            </a:br>
            <a:r>
              <a:rPr lang="ru-RU" sz="2400" b="1" i="1" dirty="0" smtClean="0">
                <a:solidFill>
                  <a:srgbClr val="000000"/>
                </a:solidFill>
                <a:latin typeface="Arial" panose="020B0604020202020204" pitchFamily="34" charset="0"/>
              </a:rPr>
              <a:t>                       «Історик-Юніор-2014" </a:t>
            </a:r>
          </a:p>
        </p:txBody>
      </p:sp>
      <p:sp>
        <p:nvSpPr>
          <p:cNvPr id="5" name="Text Box 7"/>
          <p:cNvSpPr txBox="1">
            <a:spLocks noChangeArrowheads="1"/>
          </p:cNvSpPr>
          <p:nvPr/>
        </p:nvSpPr>
        <p:spPr bwMode="auto">
          <a:xfrm>
            <a:off x="7018010" y="4060933"/>
            <a:ext cx="499630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ru-RU" b="1" i="1" dirty="0" smtClean="0">
                <a:solidFill>
                  <a:srgbClr val="000000"/>
                </a:solidFill>
                <a:latin typeface="Arial" panose="020B0604020202020204" pitchFamily="34" charset="0"/>
              </a:rPr>
              <a:t>                                    </a:t>
            </a:r>
            <a:r>
              <a:rPr lang="ru-RU" sz="2000" b="1" i="1" dirty="0" smtClean="0">
                <a:solidFill>
                  <a:srgbClr val="000000"/>
                </a:solidFill>
                <a:latin typeface="Arial" panose="020B0604020202020204" pitchFamily="34" charset="0"/>
              </a:rPr>
              <a:t>Робота</a:t>
            </a:r>
          </a:p>
          <a:p>
            <a:pPr algn="r" fontAlgn="base">
              <a:spcBef>
                <a:spcPct val="0"/>
              </a:spcBef>
              <a:spcAft>
                <a:spcPct val="0"/>
              </a:spcAft>
            </a:pP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учня</a:t>
            </a:r>
            <a:r>
              <a:rPr lang="ru-RU" sz="2000" b="1" i="1" dirty="0" smtClean="0">
                <a:solidFill>
                  <a:srgbClr val="000000"/>
                </a:solidFill>
                <a:latin typeface="Arial" panose="020B0604020202020204" pitchFamily="34" charset="0"/>
              </a:rPr>
              <a:t> 8 </a:t>
            </a:r>
            <a:r>
              <a:rPr lang="ru-RU" sz="2000" b="1" i="1" dirty="0" err="1" smtClean="0">
                <a:solidFill>
                  <a:srgbClr val="000000"/>
                </a:solidFill>
                <a:latin typeface="Arial" panose="020B0604020202020204" pitchFamily="34" charset="0"/>
              </a:rPr>
              <a:t>класу</a:t>
            </a:r>
            <a:endParaRPr lang="ru-RU" sz="2000" b="1" i="1" dirty="0" smtClean="0">
              <a:solidFill>
                <a:srgbClr val="000000"/>
              </a:solidFill>
              <a:latin typeface="Arial" panose="020B0604020202020204" pitchFamily="34" charset="0"/>
            </a:endParaRPr>
          </a:p>
          <a:p>
            <a:pPr algn="r" fontAlgn="base">
              <a:spcBef>
                <a:spcPct val="0"/>
              </a:spcBef>
              <a:spcAft>
                <a:spcPct val="0"/>
              </a:spcAft>
            </a:pP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Рибинської</a:t>
            </a: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зош</a:t>
            </a:r>
            <a:r>
              <a:rPr lang="ru-RU" sz="2000" b="1" i="1" dirty="0" smtClean="0">
                <a:solidFill>
                  <a:srgbClr val="000000"/>
                </a:solidFill>
                <a:latin typeface="Arial" panose="020B0604020202020204" pitchFamily="34" charset="0"/>
              </a:rPr>
              <a:t> </a:t>
            </a:r>
            <a:r>
              <a:rPr lang="en-US" sz="2000" b="1" i="1" dirty="0" smtClean="0">
                <a:solidFill>
                  <a:srgbClr val="000000"/>
                </a:solidFill>
                <a:latin typeface="Arial" panose="020B0604020202020204" pitchFamily="34" charset="0"/>
              </a:rPr>
              <a:t>I-III</a:t>
            </a:r>
            <a:r>
              <a:rPr lang="uk-UA" sz="2000" b="1" i="1" dirty="0" smtClean="0">
                <a:solidFill>
                  <a:srgbClr val="000000"/>
                </a:solidFill>
                <a:latin typeface="Arial" panose="020B0604020202020204" pitchFamily="34" charset="0"/>
              </a:rPr>
              <a:t> </a:t>
            </a:r>
            <a:r>
              <a:rPr lang="ru-RU" sz="2000" b="1" i="1" dirty="0" smtClean="0">
                <a:solidFill>
                  <a:srgbClr val="000000"/>
                </a:solidFill>
                <a:latin typeface="Arial" panose="020B0604020202020204" pitchFamily="34" charset="0"/>
              </a:rPr>
              <a:t>ст.</a:t>
            </a:r>
          </a:p>
          <a:p>
            <a:pPr algn="r" fontAlgn="base">
              <a:spcBef>
                <a:spcPct val="0"/>
              </a:spcBef>
              <a:spcAft>
                <a:spcPct val="0"/>
              </a:spcAft>
            </a:pP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Волноваського</a:t>
            </a:r>
            <a:r>
              <a:rPr lang="ru-RU" sz="2000" b="1" i="1" dirty="0" smtClean="0">
                <a:solidFill>
                  <a:srgbClr val="000000"/>
                </a:solidFill>
                <a:latin typeface="Arial" panose="020B0604020202020204" pitchFamily="34" charset="0"/>
              </a:rPr>
              <a:t> р-на</a:t>
            </a:r>
          </a:p>
          <a:p>
            <a:pPr algn="r" fontAlgn="base">
              <a:spcBef>
                <a:spcPct val="0"/>
              </a:spcBef>
              <a:spcAft>
                <a:spcPct val="0"/>
              </a:spcAft>
            </a:pP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Донецької</a:t>
            </a: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області</a:t>
            </a:r>
            <a:endParaRPr lang="ru-RU" sz="2000" b="1" i="1" dirty="0" smtClean="0">
              <a:solidFill>
                <a:srgbClr val="000000"/>
              </a:solidFill>
              <a:latin typeface="Arial" panose="020B0604020202020204" pitchFamily="34" charset="0"/>
            </a:endParaRPr>
          </a:p>
          <a:p>
            <a:pPr algn="r" fontAlgn="base">
              <a:spcBef>
                <a:spcPct val="0"/>
              </a:spcBef>
              <a:spcAft>
                <a:spcPct val="0"/>
              </a:spcAft>
            </a:pP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Меркуленко</a:t>
            </a: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Юрія</a:t>
            </a:r>
            <a:r>
              <a:rPr lang="ru-RU" sz="2000" b="1" i="1" dirty="0" smtClean="0">
                <a:solidFill>
                  <a:srgbClr val="000000"/>
                </a:solidFill>
                <a:latin typeface="Arial" panose="020B0604020202020204" pitchFamily="34" charset="0"/>
              </a:rPr>
              <a:t> </a:t>
            </a:r>
          </a:p>
          <a:p>
            <a:pPr algn="r" fontAlgn="base">
              <a:spcBef>
                <a:spcPct val="0"/>
              </a:spcBef>
              <a:spcAft>
                <a:spcPct val="0"/>
              </a:spcAft>
            </a:pPr>
            <a:endParaRPr lang="ru-RU" sz="2000" b="1" i="1" dirty="0" smtClean="0">
              <a:solidFill>
                <a:srgbClr val="000000"/>
              </a:solidFill>
              <a:latin typeface="Arial" panose="020B0604020202020204" pitchFamily="34" charset="0"/>
            </a:endParaRPr>
          </a:p>
          <a:p>
            <a:pPr algn="r" fontAlgn="base">
              <a:spcBef>
                <a:spcPct val="0"/>
              </a:spcBef>
              <a:spcAft>
                <a:spcPct val="0"/>
              </a:spcAft>
            </a:pPr>
            <a:r>
              <a:rPr lang="ru-RU" sz="2000" b="1" i="1" dirty="0" smtClean="0">
                <a:solidFill>
                  <a:srgbClr val="000000"/>
                </a:solidFill>
                <a:latin typeface="Arial" panose="020B0604020202020204" pitchFamily="34" charset="0"/>
              </a:rPr>
              <a:t>Учитель Баган </a:t>
            </a:r>
            <a:r>
              <a:rPr lang="ru-RU" sz="2000" b="1" i="1" dirty="0" err="1" smtClean="0">
                <a:solidFill>
                  <a:srgbClr val="000000"/>
                </a:solidFill>
                <a:latin typeface="Arial" panose="020B0604020202020204" pitchFamily="34" charset="0"/>
              </a:rPr>
              <a:t>Ірина</a:t>
            </a:r>
            <a:r>
              <a:rPr lang="ru-RU" sz="2000" b="1" i="1" dirty="0" smtClean="0">
                <a:solidFill>
                  <a:srgbClr val="000000"/>
                </a:solidFill>
                <a:latin typeface="Arial" panose="020B0604020202020204" pitchFamily="34" charset="0"/>
              </a:rPr>
              <a:t> </a:t>
            </a:r>
            <a:r>
              <a:rPr lang="ru-RU" sz="2000" b="1" i="1" dirty="0" err="1" smtClean="0">
                <a:solidFill>
                  <a:srgbClr val="000000"/>
                </a:solidFill>
                <a:latin typeface="Arial" panose="020B0604020202020204" pitchFamily="34" charset="0"/>
              </a:rPr>
              <a:t>Володимирівна</a:t>
            </a:r>
            <a:endParaRPr lang="ru-RU" sz="2000" b="1" i="1" dirty="0" smtClean="0">
              <a:solidFill>
                <a:srgbClr val="000000"/>
              </a:solidFill>
              <a:latin typeface="Arial" panose="020B0604020202020204" pitchFamily="34" charset="0"/>
            </a:endParaRPr>
          </a:p>
        </p:txBody>
      </p:sp>
      <p:sp>
        <p:nvSpPr>
          <p:cNvPr id="13" name="WordArt 5"/>
          <p:cNvSpPr>
            <a:spLocks noChangeArrowheads="1" noChangeShapeType="1" noTextEdit="1"/>
          </p:cNvSpPr>
          <p:nvPr/>
        </p:nvSpPr>
        <p:spPr bwMode="auto">
          <a:xfrm>
            <a:off x="1992923" y="1406128"/>
            <a:ext cx="7366753" cy="1730803"/>
          </a:xfrm>
          <a:prstGeom prst="rect">
            <a:avLst/>
          </a:prstGeom>
        </p:spPr>
        <p:txBody>
          <a:bodyPr wrap="none" fromWordArt="1">
            <a:prstTxWarp prst="textFadeUp">
              <a:avLst>
                <a:gd name="adj" fmla="val 9991"/>
              </a:avLst>
            </a:prstTxWarp>
          </a:bodyPr>
          <a:lstStyle/>
          <a:p>
            <a:pPr algn="ctr" rtl="0">
              <a:buNone/>
            </a:pPr>
            <a:endParaRPr lang="ru-RU" sz="3600" kern="10" spc="0" dirty="0">
              <a:ln w="12700">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endParaRPr>
          </a:p>
        </p:txBody>
      </p:sp>
      <p:sp>
        <p:nvSpPr>
          <p:cNvPr id="3" name="Прямоугольник 5"/>
          <p:cNvSpPr>
            <a:spLocks noChangeArrowheads="1"/>
          </p:cNvSpPr>
          <p:nvPr/>
        </p:nvSpPr>
        <p:spPr bwMode="auto">
          <a:xfrm>
            <a:off x="181342" y="248872"/>
            <a:ext cx="6740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anose="020B0604020202020204" pitchFamily="34" charset="0"/>
            </a:endParaRPr>
          </a:p>
        </p:txBody>
      </p:sp>
      <p:sp>
        <p:nvSpPr>
          <p:cNvPr id="10" name="WordArt 5"/>
          <p:cNvSpPr>
            <a:spLocks noChangeArrowheads="1" noChangeShapeType="1" noTextEdit="1"/>
          </p:cNvSpPr>
          <p:nvPr/>
        </p:nvSpPr>
        <p:spPr bwMode="auto">
          <a:xfrm>
            <a:off x="1992923" y="1447800"/>
            <a:ext cx="8543925" cy="2038350"/>
          </a:xfrm>
          <a:prstGeom prst="rect">
            <a:avLst/>
          </a:prstGeom>
        </p:spPr>
        <p:txBody>
          <a:bodyPr wrap="none" fromWordArt="1">
            <a:prstTxWarp prst="textFadeUp">
              <a:avLst>
                <a:gd name="adj" fmla="val 9991"/>
              </a:avLst>
            </a:prstTxWarp>
          </a:bodyPr>
          <a:lstStyle/>
          <a:p>
            <a:pPr algn="ctr" rtl="0">
              <a:buNone/>
            </a:pPr>
            <a:r>
              <a:rPr lang="ru-RU" sz="3600" kern="10" spc="0" dirty="0" smtClean="0">
                <a:ln w="28575">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a:t>
            </a:r>
            <a:r>
              <a:rPr lang="uk-UA" sz="3600" kern="10" spc="0" dirty="0" smtClean="0">
                <a:ln w="28575">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Війна всіх проти всіх»:</a:t>
            </a:r>
          </a:p>
          <a:p>
            <a:pPr algn="ctr" rtl="0">
              <a:buNone/>
            </a:pPr>
            <a:r>
              <a:rPr lang="uk-UA" sz="3600" kern="10" spc="0" dirty="0" smtClean="0">
                <a:ln w="28575">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 герої та жертви «смутного часу»</a:t>
            </a:r>
            <a:endParaRPr lang="uk-UA" sz="3600" kern="10" spc="0" dirty="0">
              <a:ln w="28575">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32253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3057" cy="7017104"/>
          </a:xfrm>
          <a:prstGeom prst="rect">
            <a:avLst/>
          </a:prstGeom>
        </p:spPr>
      </p:pic>
      <p:sp>
        <p:nvSpPr>
          <p:cNvPr id="5" name="Прямоугольник 4"/>
          <p:cNvSpPr/>
          <p:nvPr/>
        </p:nvSpPr>
        <p:spPr>
          <a:xfrm>
            <a:off x="1516384" y="2753025"/>
            <a:ext cx="5099853" cy="3785652"/>
          </a:xfrm>
          <a:prstGeom prst="rect">
            <a:avLst/>
          </a:prstGeom>
        </p:spPr>
        <p:txBody>
          <a:bodyPr wrap="square">
            <a:spAutoFit/>
          </a:bodyPr>
          <a:lstStyle/>
          <a:p>
            <a:pPr algn="ctr"/>
            <a:r>
              <a:rPr lang="uk-UA" sz="2000" b="1" i="1" dirty="0">
                <a:latin typeface="Calibri" panose="020F0502020204030204" pitchFamily="34" charset="0"/>
                <a:ea typeface="Calibri" panose="020F0502020204030204" pitchFamily="34" charset="0"/>
                <a:cs typeface="Times New Roman" panose="02020603050405020304" pitchFamily="18" charset="0"/>
              </a:rPr>
              <a:t>Поет згадує </a:t>
            </a:r>
            <a:r>
              <a:rPr lang="uk-UA" sz="2000" b="1" i="1" dirty="0" smtClean="0">
                <a:latin typeface="Calibri" panose="020F0502020204030204" pitchFamily="34" charset="0"/>
                <a:ea typeface="Calibri" panose="020F0502020204030204" pitchFamily="34" charset="0"/>
                <a:cs typeface="Times New Roman" panose="02020603050405020304" pitchFamily="18" charset="0"/>
              </a:rPr>
              <a:t> </a:t>
            </a:r>
            <a:r>
              <a:rPr lang="uk-UA" sz="2000" b="1" i="1" dirty="0">
                <a:latin typeface="Calibri" panose="020F0502020204030204" pitchFamily="34" charset="0"/>
                <a:ea typeface="Calibri" panose="020F0502020204030204" pitchFamily="34" charset="0"/>
                <a:cs typeface="Times New Roman" panose="02020603050405020304" pitchFamily="18" charset="0"/>
              </a:rPr>
              <a:t>Переяслав як місто, де відбулося приєднання України до Московії.   </a:t>
            </a:r>
            <a:r>
              <a:rPr lang="uk-UA"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Та на </a:t>
            </a:r>
            <a:r>
              <a:rPr lang="uk-UA" sz="2000" b="1" i="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Замчище </a:t>
            </a:r>
            <a:r>
              <a:rPr lang="uk-UA"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подивись! </a:t>
            </a:r>
            <a:r>
              <a:rPr lang="uk-UA" sz="2000" b="1" i="1" dirty="0">
                <a:latin typeface="Calibri" panose="020F0502020204030204" pitchFamily="34" charset="0"/>
                <a:ea typeface="Calibri" panose="020F0502020204030204" pitchFamily="34" charset="0"/>
                <a:cs typeface="Times New Roman" panose="02020603050405020304" pitchFamily="18" charset="0"/>
              </a:rPr>
              <a:t>— Замчищем Шевченко називає старовинну частину Переяслава, розташовану на узвишші при впадінні Альти в Трубіж. У княжі часи тут був укріплений дитинець; за панування Речі Посполитої побудовано замок князя Острозького, вщент зруйнований 1648 р. </a:t>
            </a:r>
            <a:r>
              <a:rPr lang="uk-UA" sz="2000" b="1" i="1" dirty="0" smtClean="0">
                <a:latin typeface="Calibri" panose="020F0502020204030204" pitchFamily="34" charset="0"/>
                <a:ea typeface="Calibri" panose="020F0502020204030204" pitchFamily="34" charset="0"/>
                <a:cs typeface="Times New Roman" panose="02020603050405020304" pitchFamily="18" charset="0"/>
              </a:rPr>
              <a:t>козаками Б</a:t>
            </a:r>
            <a:r>
              <a:rPr lang="uk-UA" sz="2000" b="1" i="1" dirty="0">
                <a:latin typeface="Calibri" panose="020F0502020204030204" pitchFamily="34" charset="0"/>
                <a:ea typeface="Calibri" panose="020F0502020204030204" pitchFamily="34" charset="0"/>
                <a:cs typeface="Times New Roman" panose="02020603050405020304" pitchFamily="18" charset="0"/>
              </a:rPr>
              <a:t>. Хмельницького. Тут же знаходився майдан, на якому відбулася Переяславська рада. </a:t>
            </a:r>
            <a:endParaRPr lang="ru-RU" sz="2000" b="1" i="1" dirty="0"/>
          </a:p>
        </p:txBody>
      </p:sp>
      <p:sp>
        <p:nvSpPr>
          <p:cNvPr id="8" name="Двойная волна 7"/>
          <p:cNvSpPr/>
          <p:nvPr/>
        </p:nvSpPr>
        <p:spPr>
          <a:xfrm>
            <a:off x="4289175" y="1036506"/>
            <a:ext cx="4831883" cy="1267837"/>
          </a:xfrm>
          <a:prstGeom prst="doubleWave">
            <a:avLst/>
          </a:prstGeom>
          <a:noFill/>
          <a:ln>
            <a:noFill/>
          </a:ln>
        </p:spPr>
        <p:txBody>
          <a:bodyPr wrap="square">
            <a:spAutoFit/>
          </a:bodyPr>
          <a:lstStyle/>
          <a:p>
            <a:r>
              <a:rPr lang="uk-UA"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Якби-то ти, Богдане п'яний, </a:t>
            </a:r>
            <a:br>
              <a:rPr lang="uk-UA"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uk-UA"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Тепер на Переяслав глянув! </a:t>
            </a:r>
            <a:endParaRPr lang="ru-RU" sz="2800" dirty="0">
              <a:solidFill>
                <a:srgbClr val="FF0000"/>
              </a:solidFill>
            </a:endParaRPr>
          </a:p>
        </p:txBody>
      </p:sp>
      <p:pic>
        <p:nvPicPr>
          <p:cNvPr id="2" name="Рисунок 1"/>
          <p:cNvPicPr>
            <a:picLocks noChangeAspect="1"/>
          </p:cNvPicPr>
          <p:nvPr/>
        </p:nvPicPr>
        <p:blipFill>
          <a:blip r:embed="rId3"/>
          <a:stretch>
            <a:fillRect/>
          </a:stretch>
        </p:blipFill>
        <p:spPr>
          <a:xfrm>
            <a:off x="9715192" y="393075"/>
            <a:ext cx="1883731" cy="2225552"/>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8577899" y="407473"/>
            <a:ext cx="2505879" cy="523220"/>
          </a:xfrm>
          <a:prstGeom prst="rect">
            <a:avLst/>
          </a:prstGeom>
          <a:noFill/>
        </p:spPr>
        <p:txBody>
          <a:bodyPr wrap="none" rtlCol="0">
            <a:spAutoFit/>
          </a:bodyPr>
          <a:lstStyle/>
          <a:p>
            <a:r>
              <a:rPr lang="uk-UA" sz="1400" b="1" dirty="0" err="1" smtClean="0"/>
              <a:t>Пам</a:t>
            </a:r>
            <a:r>
              <a:rPr lang="en-US" sz="1400" b="1" dirty="0" smtClean="0"/>
              <a:t>’</a:t>
            </a:r>
            <a:r>
              <a:rPr lang="uk-UA" sz="1400" b="1" dirty="0" err="1" smtClean="0"/>
              <a:t>ятник</a:t>
            </a:r>
            <a:r>
              <a:rPr lang="uk-UA" sz="1400" b="1" dirty="0" smtClean="0"/>
              <a:t> Т.Г. Шевченку</a:t>
            </a:r>
          </a:p>
          <a:p>
            <a:r>
              <a:rPr lang="uk-UA" sz="1400" b="1" dirty="0" smtClean="0"/>
              <a:t> у Переяслав-Хмельницькому</a:t>
            </a:r>
            <a:endParaRPr lang="ru-RU" sz="1400" b="1" dirty="0"/>
          </a:p>
        </p:txBody>
      </p:sp>
      <p:sp>
        <p:nvSpPr>
          <p:cNvPr id="7" name="Двойная волна 6"/>
          <p:cNvSpPr/>
          <p:nvPr/>
        </p:nvSpPr>
        <p:spPr>
          <a:xfrm>
            <a:off x="7696515" y="3070090"/>
            <a:ext cx="3105948" cy="1513225"/>
          </a:xfrm>
          <a:prstGeom prst="doubleWave">
            <a:avLst/>
          </a:prstGeom>
          <a:solidFill>
            <a:schemeClr val="accent4">
              <a:lumMod val="20000"/>
              <a:lumOff val="80000"/>
            </a:schemeClr>
          </a:solidFill>
          <a:ln>
            <a:solidFill>
              <a:schemeClr val="accent2">
                <a:lumMod val="50000"/>
              </a:schemeClr>
            </a:solidFill>
          </a:ln>
        </p:spPr>
        <p:txBody>
          <a:bodyPr wrap="square">
            <a:spAutoFit/>
          </a:bodyPr>
          <a:lstStyle/>
          <a:p>
            <a:r>
              <a:rPr lang="ru-RU" i="1" dirty="0" smtClean="0"/>
              <a:t>…Все </a:t>
            </a:r>
            <a:r>
              <a:rPr lang="ru-RU" i="1" dirty="0" err="1" smtClean="0"/>
              <a:t>створене</a:t>
            </a:r>
            <a:r>
              <a:rPr lang="ru-RU" i="1" dirty="0" smtClean="0"/>
              <a:t> </a:t>
            </a:r>
            <a:r>
              <a:rPr lang="ru-RU" i="1" dirty="0" err="1" smtClean="0"/>
              <a:t>людськими</a:t>
            </a:r>
            <a:r>
              <a:rPr lang="ru-RU" i="1" dirty="0" smtClean="0"/>
              <a:t> </a:t>
            </a:r>
          </a:p>
          <a:p>
            <a:r>
              <a:rPr lang="ru-RU" i="1" dirty="0" smtClean="0"/>
              <a:t>руками</a:t>
            </a:r>
            <a:r>
              <a:rPr lang="ru-RU" i="1" dirty="0"/>
              <a:t>, </a:t>
            </a:r>
            <a:r>
              <a:rPr lang="ru-RU" i="1" dirty="0" smtClean="0"/>
              <a:t>ними </a:t>
            </a:r>
            <a:r>
              <a:rPr lang="ru-RU" i="1" dirty="0"/>
              <a:t>ж </a:t>
            </a:r>
            <a:r>
              <a:rPr lang="ru-RU" i="1" dirty="0" err="1"/>
              <a:t>може</a:t>
            </a:r>
            <a:r>
              <a:rPr lang="ru-RU" i="1" dirty="0"/>
              <a:t> </a:t>
            </a:r>
            <a:endParaRPr lang="ru-RU" i="1" dirty="0" smtClean="0"/>
          </a:p>
          <a:p>
            <a:r>
              <a:rPr lang="ru-RU" i="1" dirty="0" err="1"/>
              <a:t>з</a:t>
            </a:r>
            <a:r>
              <a:rPr lang="ru-RU" i="1" dirty="0" err="1" smtClean="0"/>
              <a:t>нищитися</a:t>
            </a:r>
            <a:r>
              <a:rPr lang="ru-RU" i="1" dirty="0" smtClean="0"/>
              <a:t>.</a:t>
            </a:r>
          </a:p>
          <a:p>
            <a:r>
              <a:rPr lang="uk-UA" sz="1400" i="1" dirty="0" smtClean="0"/>
              <a:t>                                   Б. Хмельницький</a:t>
            </a:r>
            <a:endParaRPr lang="ru-RU" sz="1400" dirty="0"/>
          </a:p>
        </p:txBody>
      </p:sp>
      <p:pic>
        <p:nvPicPr>
          <p:cNvPr id="10" name="Рисунок 9"/>
          <p:cNvPicPr>
            <a:picLocks noChangeAspect="1"/>
          </p:cNvPicPr>
          <p:nvPr/>
        </p:nvPicPr>
        <p:blipFill>
          <a:blip r:embed="rId4"/>
          <a:stretch>
            <a:fillRect/>
          </a:stretch>
        </p:blipFill>
        <p:spPr>
          <a:xfrm>
            <a:off x="1277816" y="432661"/>
            <a:ext cx="2703246" cy="2027434"/>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071490" y="445252"/>
            <a:ext cx="2989216" cy="523220"/>
          </a:xfrm>
          <a:prstGeom prst="rect">
            <a:avLst/>
          </a:prstGeom>
          <a:noFill/>
        </p:spPr>
        <p:txBody>
          <a:bodyPr wrap="none" rtlCol="0">
            <a:spAutoFit/>
          </a:bodyPr>
          <a:lstStyle/>
          <a:p>
            <a:r>
              <a:rPr lang="uk-UA" sz="1400" b="1" dirty="0" err="1" smtClean="0"/>
              <a:t>Пам</a:t>
            </a:r>
            <a:r>
              <a:rPr lang="en-US" sz="1400" b="1" dirty="0" smtClean="0"/>
              <a:t>’</a:t>
            </a:r>
            <a:r>
              <a:rPr lang="uk-UA" sz="1400" b="1" dirty="0" err="1" smtClean="0"/>
              <a:t>ятник</a:t>
            </a:r>
            <a:r>
              <a:rPr lang="uk-UA" sz="1400" b="1" dirty="0" smtClean="0"/>
              <a:t> Богдану Хмельницькому</a:t>
            </a:r>
          </a:p>
          <a:p>
            <a:r>
              <a:rPr lang="uk-UA" sz="1400" b="1" dirty="0" smtClean="0"/>
              <a:t> у Києві</a:t>
            </a:r>
            <a:endParaRPr lang="ru-RU" sz="1400" b="1" dirty="0"/>
          </a:p>
        </p:txBody>
      </p:sp>
    </p:spTree>
    <p:extLst>
      <p:ext uri="{BB962C8B-B14F-4D97-AF65-F5344CB8AC3E}">
        <p14:creationId xmlns:p14="http://schemas.microsoft.com/office/powerpoint/2010/main" val="1165546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529" y="-79552"/>
            <a:ext cx="12193057" cy="7017104"/>
          </a:xfrm>
          <a:prstGeom prst="rect">
            <a:avLst/>
          </a:prstGeom>
        </p:spPr>
      </p:pic>
      <p:sp>
        <p:nvSpPr>
          <p:cNvPr id="3" name="Прямоугольник 2"/>
          <p:cNvSpPr/>
          <p:nvPr/>
        </p:nvSpPr>
        <p:spPr>
          <a:xfrm>
            <a:off x="1504834" y="400129"/>
            <a:ext cx="9740595" cy="2031325"/>
          </a:xfrm>
          <a:prstGeom prst="rect">
            <a:avLst/>
          </a:prstGeom>
        </p:spPr>
        <p:txBody>
          <a:bodyPr wrap="square">
            <a:spAutoFit/>
          </a:bodyPr>
          <a:lstStyle/>
          <a:p>
            <a:pPr algn="ctr"/>
            <a:r>
              <a:rPr lang="uk-UA" b="1" i="1" dirty="0" smtClean="0">
                <a:latin typeface="Calibri" panose="020F0502020204030204" pitchFamily="34" charset="0"/>
                <a:ea typeface="Calibri" panose="020F0502020204030204" pitchFamily="34" charset="0"/>
                <a:cs typeface="Times New Roman" panose="02020603050405020304" pitchFamily="18" charset="0"/>
              </a:rPr>
              <a:t>Однак </a:t>
            </a:r>
            <a:r>
              <a:rPr lang="uk-UA" b="1" i="1" dirty="0">
                <a:latin typeface="Calibri" panose="020F0502020204030204" pitchFamily="34" charset="0"/>
                <a:ea typeface="Calibri" panose="020F0502020204030204" pitchFamily="34" charset="0"/>
                <a:cs typeface="Times New Roman" panose="02020603050405020304" pitchFamily="18" charset="0"/>
              </a:rPr>
              <a:t>у XIX ст. це місце стало найбільш занедбаним районом міста з вузькими й брудними вуличками, де жила єврейська </a:t>
            </a:r>
            <a:r>
              <a:rPr lang="uk-UA" b="1" i="1" dirty="0" smtClean="0">
                <a:latin typeface="Calibri" panose="020F0502020204030204" pitchFamily="34" charset="0"/>
                <a:ea typeface="Calibri" panose="020F0502020204030204" pitchFamily="34" charset="0"/>
                <a:cs typeface="Times New Roman" panose="02020603050405020304" pitchFamily="18" charset="0"/>
              </a:rPr>
              <a:t>біднота </a:t>
            </a:r>
            <a:r>
              <a:rPr lang="uk-UA" b="1" i="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uk-UA"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і в смердячій  жидівській хаті б похмеливсь). </a:t>
            </a:r>
            <a:r>
              <a:rPr lang="uk-UA" b="1" i="1" dirty="0">
                <a:latin typeface="Calibri" panose="020F0502020204030204" pitchFamily="34" charset="0"/>
                <a:ea typeface="Calibri" panose="020F0502020204030204" pitchFamily="34" charset="0"/>
                <a:cs typeface="Times New Roman" panose="02020603050405020304" pitchFamily="18" charset="0"/>
              </a:rPr>
              <a:t>Шевченкові Переяслав був добре відомий ще до заслання.    У  1845 році Шевченко намалював акварель «Церква Покрова в Переяславі», де відтворено переяславський краєвид з церквою і вбогими халупками на другому плані та великою калюжею, в якій купаються свині, — на першому </a:t>
            </a:r>
            <a:r>
              <a:rPr lang="uk-UA"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(Або в калюжі утопивсь..)</a:t>
            </a:r>
            <a:r>
              <a:rPr lang="uk-UA" b="1" i="1" dirty="0">
                <a:latin typeface="Calibri" panose="020F0502020204030204" pitchFamily="34" charset="0"/>
                <a:ea typeface="Calibri" panose="020F0502020204030204" pitchFamily="34" charset="0"/>
                <a:cs typeface="Times New Roman" panose="02020603050405020304" pitchFamily="18" charset="0"/>
              </a:rPr>
              <a:t>. Цю характерну деталь Шевченко робить домінантною при </a:t>
            </a:r>
            <a:r>
              <a:rPr lang="uk-UA" b="1" i="1" dirty="0" smtClean="0">
                <a:latin typeface="Calibri" panose="020F0502020204030204" pitchFamily="34" charset="0"/>
                <a:ea typeface="Calibri" panose="020F0502020204030204" pitchFamily="34" charset="0"/>
                <a:cs typeface="Times New Roman" panose="02020603050405020304" pitchFamily="18" charset="0"/>
              </a:rPr>
              <a:t>описі Переяслава </a:t>
            </a:r>
            <a:r>
              <a:rPr lang="uk-UA" b="1" i="1" dirty="0">
                <a:latin typeface="Calibri" panose="020F0502020204030204" pitchFamily="34" charset="0"/>
                <a:ea typeface="Calibri" panose="020F0502020204030204" pitchFamily="34" charset="0"/>
                <a:cs typeface="Times New Roman" panose="02020603050405020304" pitchFamily="18" charset="0"/>
              </a:rPr>
              <a:t>у 1859 </a:t>
            </a:r>
            <a:r>
              <a:rPr lang="uk-UA" b="1" i="1" dirty="0" smtClean="0">
                <a:latin typeface="Calibri" panose="020F0502020204030204" pitchFamily="34" charset="0"/>
                <a:ea typeface="Calibri" panose="020F0502020204030204" pitchFamily="34" charset="0"/>
                <a:cs typeface="Times New Roman" panose="02020603050405020304" pitchFamily="18" charset="0"/>
              </a:rPr>
              <a:t>р.</a:t>
            </a:r>
            <a:endParaRPr lang="ru-RU" b="1" i="1" dirty="0"/>
          </a:p>
        </p:txBody>
      </p:sp>
      <p:pic>
        <p:nvPicPr>
          <p:cNvPr id="4" name="Рисунок 3"/>
          <p:cNvPicPr>
            <a:picLocks noChangeAspect="1"/>
          </p:cNvPicPr>
          <p:nvPr/>
        </p:nvPicPr>
        <p:blipFill>
          <a:blip r:embed="rId3"/>
          <a:stretch>
            <a:fillRect/>
          </a:stretch>
        </p:blipFill>
        <p:spPr>
          <a:xfrm>
            <a:off x="1504834" y="2581122"/>
            <a:ext cx="5001844" cy="3551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Прямоугольник 7"/>
          <p:cNvSpPr/>
          <p:nvPr/>
        </p:nvSpPr>
        <p:spPr>
          <a:xfrm>
            <a:off x="2262907" y="6129875"/>
            <a:ext cx="3485698" cy="523220"/>
          </a:xfrm>
          <a:prstGeom prst="rect">
            <a:avLst/>
          </a:prstGeom>
        </p:spPr>
        <p:txBody>
          <a:bodyPr wrap="none">
            <a:spAutoFit/>
          </a:bodyPr>
          <a:lstStyle/>
          <a:p>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1845 року Шевченко </a:t>
            </a:r>
            <a:r>
              <a:rPr lang="ru-RU" sz="1400" b="1" dirty="0" err="1" smtClean="0">
                <a:effectLst/>
                <a:latin typeface="Calibri" panose="020F0502020204030204" pitchFamily="34" charset="0"/>
                <a:ea typeface="Calibri" panose="020F0502020204030204" pitchFamily="34" charset="0"/>
                <a:cs typeface="Times New Roman" panose="02020603050405020304" pitchFamily="18" charset="0"/>
              </a:rPr>
              <a:t>намалював</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 акварель</a:t>
            </a:r>
          </a:p>
          <a:p>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err="1" smtClean="0">
                <a:effectLst/>
                <a:latin typeface="Calibri" panose="020F0502020204030204" pitchFamily="34" charset="0"/>
                <a:ea typeface="Calibri" panose="020F0502020204030204" pitchFamily="34" charset="0"/>
                <a:cs typeface="Times New Roman" panose="02020603050405020304" pitchFamily="18" charset="0"/>
              </a:rPr>
              <a:t>Церква</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 Покрова в </a:t>
            </a:r>
            <a:r>
              <a:rPr lang="ru-RU" sz="1400" b="1" dirty="0" err="1" smtClean="0">
                <a:effectLst/>
                <a:latin typeface="Calibri" panose="020F0502020204030204" pitchFamily="34" charset="0"/>
                <a:ea typeface="Calibri" panose="020F0502020204030204" pitchFamily="34" charset="0"/>
                <a:cs typeface="Times New Roman" panose="02020603050405020304" pitchFamily="18" charset="0"/>
              </a:rPr>
              <a:t>Переяславі</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1400" b="1" dirty="0"/>
          </a:p>
        </p:txBody>
      </p:sp>
    </p:spTree>
    <p:extLst>
      <p:ext uri="{BB962C8B-B14F-4D97-AF65-F5344CB8AC3E}">
        <p14:creationId xmlns:p14="http://schemas.microsoft.com/office/powerpoint/2010/main" val="3615505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8154" y="0"/>
            <a:ext cx="12193057" cy="7253518"/>
          </a:xfrm>
          <a:prstGeom prst="rect">
            <a:avLst/>
          </a:prstGeom>
        </p:spPr>
      </p:pic>
      <p:sp>
        <p:nvSpPr>
          <p:cNvPr id="3" name="Прямоугольник 2"/>
          <p:cNvSpPr/>
          <p:nvPr/>
        </p:nvSpPr>
        <p:spPr>
          <a:xfrm>
            <a:off x="1328613" y="580884"/>
            <a:ext cx="5470772" cy="5936562"/>
          </a:xfrm>
          <a:prstGeom prst="rect">
            <a:avLst/>
          </a:prstGeom>
        </p:spPr>
        <p:txBody>
          <a:bodyPr wrap="square">
            <a:spAutoFit/>
          </a:bodyPr>
          <a:lstStyle/>
          <a:p>
            <a:pPr algn="just">
              <a:lnSpc>
                <a:spcPct val="106000"/>
              </a:lnSpc>
              <a:spcAft>
                <a:spcPts val="800"/>
              </a:spcAft>
            </a:pPr>
            <a:r>
              <a:rPr lang="uk-UA" sz="2800" b="1" i="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По-третє</a:t>
            </a:r>
            <a:r>
              <a:rPr lang="uk-UA" sz="28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a:t>
            </a:r>
            <a:r>
              <a:rPr lang="uk-UA" sz="28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b="1" i="1" dirty="0">
                <a:latin typeface="Times New Roman" panose="02020603050405020304" pitchFamily="18" charset="0"/>
                <a:ea typeface="Times New Roman" panose="02020603050405020304" pitchFamily="18" charset="0"/>
                <a:cs typeface="Times New Roman" panose="02020603050405020304" pitchFamily="18" charset="0"/>
              </a:rPr>
              <a:t>Б. Брехт зазначав, що нещасним є те суспільство, яке вимагає героїв. Бо герой стає зразковою ношею для поведінки і перетворює тим самим інших людей у потенційні жертви.  Але Тарас Шевченко, розкриваючи художніми засобами психологічні та історичні риси українського народу, виробляє  свій естетичний зразок ідеальної людини, яку вбачає  в алегорії «неньки України». Україна для поета – центр його духовності Всесвіту, головна іпостась того Бога, що його він зберігав у собі, святиня всіх святинь. Вона для Шевченка вище від Бога! </a:t>
            </a:r>
            <a:r>
              <a:rPr lang="uk-UA" b="1" i="1" dirty="0">
                <a:latin typeface="Calibri" panose="020F0502020204030204" pitchFamily="34" charset="0"/>
                <a:ea typeface="Calibri" panose="020F0502020204030204" pitchFamily="34" charset="0"/>
                <a:cs typeface="Times New Roman" panose="02020603050405020304" pitchFamily="18" charset="0"/>
              </a:rPr>
              <a:t> </a:t>
            </a:r>
            <a:endParaRPr lang="uk-UA" b="1" i="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r>
              <a:rPr lang="uk-UA" b="1" i="1" dirty="0" smtClean="0">
                <a:latin typeface="Calibri" panose="020F0502020204030204" pitchFamily="34" charset="0"/>
                <a:ea typeface="Calibri" panose="020F0502020204030204" pitchFamily="34" charset="0"/>
                <a:cs typeface="Times New Roman" panose="02020603050405020304" pitchFamily="18" charset="0"/>
              </a:rPr>
              <a:t>В </a:t>
            </a:r>
            <a:r>
              <a:rPr lang="uk-UA" b="1" i="1" dirty="0">
                <a:latin typeface="Calibri" panose="020F0502020204030204" pitchFamily="34" charset="0"/>
                <a:ea typeface="Calibri" panose="020F0502020204030204" pitchFamily="34" charset="0"/>
                <a:cs typeface="Times New Roman" panose="02020603050405020304" pitchFamily="18" charset="0"/>
              </a:rPr>
              <a:t>даному випадку, хіба це злочин мати за героя свою країну!? … Шевченко так любив свою батьківщину, що кожен, хто  був </a:t>
            </a:r>
            <a:r>
              <a:rPr lang="uk-UA" b="1" i="1" dirty="0" smtClean="0">
                <a:latin typeface="Calibri" panose="020F0502020204030204" pitchFamily="34" charset="0"/>
                <a:ea typeface="Calibri" panose="020F0502020204030204" pitchFamily="34" charset="0"/>
                <a:cs typeface="Times New Roman" panose="02020603050405020304" pitchFamily="18" charset="0"/>
              </a:rPr>
              <a:t>причетний до </a:t>
            </a:r>
            <a:r>
              <a:rPr lang="uk-UA" b="1" i="1" dirty="0">
                <a:latin typeface="Calibri" panose="020F0502020204030204" pitchFamily="34" charset="0"/>
                <a:ea typeface="Calibri" panose="020F0502020204030204" pitchFamily="34" charset="0"/>
                <a:cs typeface="Times New Roman" panose="02020603050405020304" pitchFamily="18" charset="0"/>
              </a:rPr>
              <a:t>її зневаги, отримував  від нього «негативну» оцінку. Однак,  іноді любов буває дуже сильною і не завжди дає змогу реально оцінити навколишній світ.</a:t>
            </a:r>
            <a:endParaRPr lang="ru-RU"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Двойная волна 5"/>
          <p:cNvSpPr/>
          <p:nvPr/>
        </p:nvSpPr>
        <p:spPr>
          <a:xfrm>
            <a:off x="7671944" y="2853996"/>
            <a:ext cx="2620920" cy="3844409"/>
          </a:xfrm>
          <a:prstGeom prst="doubleWave">
            <a:avLst/>
          </a:prstGeom>
          <a:solidFill>
            <a:schemeClr val="accent4">
              <a:lumMod val="20000"/>
              <a:lumOff val="80000"/>
            </a:schemeClr>
          </a:solidFill>
          <a:ln>
            <a:solidFill>
              <a:schemeClr val="accent2">
                <a:lumMod val="50000"/>
              </a:schemeClr>
            </a:solidFill>
          </a:ln>
        </p:spPr>
        <p:txBody>
          <a:bodyPr wrap="square">
            <a:spAutoFit/>
          </a:bodyPr>
          <a:lstStyle/>
          <a:p>
            <a:r>
              <a:rPr lang="ru-RU" sz="1400" b="1" dirty="0"/>
              <a:t>Смерть Богдана </a:t>
            </a:r>
            <a:r>
              <a:rPr lang="ru-RU" sz="1400" b="1" dirty="0" err="1" smtClean="0"/>
              <a:t>Хмельницького</a:t>
            </a:r>
            <a:endParaRPr lang="ru-RU" sz="1400" b="1" dirty="0"/>
          </a:p>
          <a:p>
            <a:r>
              <a:rPr lang="ru-RU" sz="1400" dirty="0" smtClean="0"/>
              <a:t>1836—1837</a:t>
            </a:r>
            <a:r>
              <a:rPr lang="en-US" sz="1400" dirty="0" smtClean="0"/>
              <a:t> </a:t>
            </a:r>
            <a:br>
              <a:rPr lang="en-US" sz="1400" dirty="0" smtClean="0"/>
            </a:br>
            <a:r>
              <a:rPr lang="uk-UA" sz="1400" dirty="0" smtClean="0"/>
              <a:t>Уміння самостійно інтерпретувати та трактувати історію України блискуче проявилося у малюнку "Смерть Богдана Хмельницького" - одному з перших малюнків, де Шевченко звернувся до відображення подій з історії України. </a:t>
            </a:r>
            <a:br>
              <a:rPr lang="uk-UA" sz="1400" dirty="0" smtClean="0"/>
            </a:br>
            <a:endParaRPr lang="uk-UA" sz="1400" dirty="0"/>
          </a:p>
        </p:txBody>
      </p:sp>
      <p:pic>
        <p:nvPicPr>
          <p:cNvPr id="4" name="Рисунок 3"/>
          <p:cNvPicPr>
            <a:picLocks noChangeAspect="1"/>
          </p:cNvPicPr>
          <p:nvPr/>
        </p:nvPicPr>
        <p:blipFill>
          <a:blip r:embed="rId3"/>
          <a:stretch>
            <a:fillRect/>
          </a:stretch>
        </p:blipFill>
        <p:spPr>
          <a:xfrm>
            <a:off x="7863519" y="636150"/>
            <a:ext cx="2949064" cy="2116246"/>
          </a:xfrm>
          <a:prstGeom prst="rect">
            <a:avLst/>
          </a:prstGeom>
        </p:spPr>
      </p:pic>
    </p:spTree>
    <p:extLst>
      <p:ext uri="{BB962C8B-B14F-4D97-AF65-F5344CB8AC3E}">
        <p14:creationId xmlns:p14="http://schemas.microsoft.com/office/powerpoint/2010/main" val="1225928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29" y="-198435"/>
            <a:ext cx="12193057" cy="7254869"/>
          </a:xfrm>
          <a:prstGeom prst="rect">
            <a:avLst/>
          </a:prstGeom>
        </p:spPr>
      </p:pic>
      <p:sp>
        <p:nvSpPr>
          <p:cNvPr id="2" name="Прямоугольник 1"/>
          <p:cNvSpPr/>
          <p:nvPr/>
        </p:nvSpPr>
        <p:spPr>
          <a:xfrm>
            <a:off x="945661" y="726017"/>
            <a:ext cx="10933723" cy="6190477"/>
          </a:xfrm>
          <a:prstGeom prst="rect">
            <a:avLst/>
          </a:prstGeom>
        </p:spPr>
        <p:txBody>
          <a:bodyPr wrap="square">
            <a:spAutoFit/>
          </a:bodyPr>
          <a:lstStyle/>
          <a:p>
            <a:pPr marL="285750" lvl="0" indent="-285750" algn="just">
              <a:spcAft>
                <a:spcPts val="0"/>
              </a:spcAft>
              <a:buFont typeface="Wingdings" panose="05000000000000000000" pitchFamily="2" charset="2"/>
              <a:buChar char="q"/>
            </a:pPr>
            <a:r>
              <a:rPr lang="uk-UA" b="1" dirty="0" smtClean="0">
                <a:latin typeface="Calibri" panose="020F0502020204030204" pitchFamily="34" charset="0"/>
                <a:ea typeface="Calibri" panose="020F0502020204030204" pitchFamily="34" charset="0"/>
                <a:cs typeface="Times New Roman" panose="02020603050405020304" pitchFamily="18" charset="0"/>
              </a:rPr>
              <a:t>У </a:t>
            </a:r>
            <a:r>
              <a:rPr lang="uk-UA" b="1" dirty="0">
                <a:latin typeface="Calibri" panose="020F0502020204030204" pitchFamily="34" charset="0"/>
                <a:ea typeface="Calibri" panose="020F0502020204030204" pitchFamily="34" charset="0"/>
                <a:cs typeface="Times New Roman" panose="02020603050405020304" pitchFamily="18" charset="0"/>
              </a:rPr>
              <a:t>середині XVII ст. Європа увійшла у нову епоху суспільного й політичного розвитку, що характеризувалася створенням національних держав та утвердженням буржуазних відносин. Україна не була винятком з </a:t>
            </a:r>
            <a:r>
              <a:rPr lang="uk-UA" b="1" dirty="0" smtClean="0">
                <a:latin typeface="Calibri" panose="020F0502020204030204" pitchFamily="34" charset="0"/>
                <a:ea typeface="Calibri" panose="020F0502020204030204" pitchFamily="34" charset="0"/>
                <a:cs typeface="Times New Roman" panose="02020603050405020304" pitchFamily="18" charset="0"/>
              </a:rPr>
              <a:t>загальноєвропейських процесів.</a:t>
            </a:r>
          </a:p>
          <a:p>
            <a:pPr marL="285750" lvl="0" indent="-285750" algn="just">
              <a:spcAft>
                <a:spcPts val="0"/>
              </a:spcAft>
              <a:buFont typeface="Wingdings" panose="05000000000000000000" pitchFamily="2" charset="2"/>
              <a:buChar char="q"/>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q"/>
            </a:pPr>
            <a:r>
              <a:rPr lang="uk-UA" b="1" dirty="0" smtClean="0">
                <a:latin typeface="Calibri" panose="020F0502020204030204" pitchFamily="34" charset="0"/>
                <a:ea typeface="Calibri" panose="020F0502020204030204" pitchFamily="34" charset="0"/>
                <a:cs typeface="Times New Roman" panose="02020603050405020304" pitchFamily="18" charset="0"/>
              </a:rPr>
              <a:t>Україна</a:t>
            </a:r>
            <a:r>
              <a:rPr lang="uk-UA" b="1" dirty="0">
                <a:latin typeface="Calibri" panose="020F0502020204030204" pitchFamily="34" charset="0"/>
                <a:ea typeface="Calibri" panose="020F0502020204030204" pitchFamily="34" charset="0"/>
                <a:cs typeface="Times New Roman" panose="02020603050405020304" pitchFamily="18" charset="0"/>
              </a:rPr>
              <a:t>, знекровлена і виснажена тривалою боротьбою з Польщею, оточена з усіх боків економічно та військово потужнішими ворогами, змушена була шукати союзників</a:t>
            </a:r>
            <a:r>
              <a:rPr lang="uk-UA" b="1" dirty="0" smtClean="0">
                <a:latin typeface="Calibri" panose="020F0502020204030204" pitchFamily="34" charset="0"/>
                <a:ea typeface="Calibri" panose="020F0502020204030204" pitchFamily="34" charset="0"/>
                <a:cs typeface="Times New Roman" panose="02020603050405020304" pitchFamily="18" charset="0"/>
              </a:rPr>
              <a:t>.</a:t>
            </a:r>
          </a:p>
          <a:p>
            <a:pPr marL="285750" lvl="0" indent="-285750" algn="just">
              <a:spcAft>
                <a:spcPts val="0"/>
              </a:spcAft>
              <a:buFont typeface="Wingdings" panose="05000000000000000000" pitchFamily="2" charset="2"/>
              <a:buChar char="q"/>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q"/>
            </a:pPr>
            <a:r>
              <a:rPr lang="uk-UA" b="1" dirty="0" smtClean="0">
                <a:latin typeface="Calibri" panose="020F0502020204030204" pitchFamily="34" charset="0"/>
                <a:ea typeface="Calibri" panose="020F0502020204030204" pitchFamily="34" charset="0"/>
                <a:cs typeface="Times New Roman" panose="02020603050405020304" pitchFamily="18" charset="0"/>
              </a:rPr>
              <a:t>Укладаючи </a:t>
            </a:r>
            <a:r>
              <a:rPr lang="uk-UA" b="1" dirty="0">
                <a:latin typeface="Calibri" panose="020F0502020204030204" pitchFamily="34" charset="0"/>
                <a:ea typeface="Calibri" panose="020F0502020204030204" pitchFamily="34" charset="0"/>
                <a:cs typeface="Times New Roman" panose="02020603050405020304" pitchFamily="18" charset="0"/>
              </a:rPr>
              <a:t>союз з Росією, Б. Хмельницький насамперед розраховував об'єднаними зусиллями нейтралізувати Польщу і в такий спосіб (через досягнення принципово нового "розкладу сил" в регіоні) отримати можливість подальшого військово-політичного та дипломатичного маневру і на цій основі зміцнити міжнародно-правовий статус Війська Запорізького</a:t>
            </a:r>
            <a:r>
              <a:rPr lang="uk-UA" b="1" dirty="0" smtClean="0">
                <a:latin typeface="Calibri" panose="020F0502020204030204" pitchFamily="34" charset="0"/>
                <a:ea typeface="Calibri" panose="020F0502020204030204" pitchFamily="34" charset="0"/>
                <a:cs typeface="Times New Roman" panose="02020603050405020304" pitchFamily="18" charset="0"/>
              </a:rPr>
              <a:t>.</a:t>
            </a:r>
          </a:p>
          <a:p>
            <a:pPr marL="285750" lvl="0" indent="-285750" algn="just">
              <a:spcAft>
                <a:spcPts val="0"/>
              </a:spcAft>
              <a:buFont typeface="Wingdings" panose="05000000000000000000" pitchFamily="2" charset="2"/>
              <a:buChar char="q"/>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q"/>
            </a:pPr>
            <a:r>
              <a:rPr lang="uk-UA" b="1" dirty="0" smtClean="0">
                <a:latin typeface="Calibri" panose="020F0502020204030204" pitchFamily="34" charset="0"/>
                <a:ea typeface="Calibri" panose="020F0502020204030204" pitchFamily="34" charset="0"/>
                <a:cs typeface="Times New Roman" panose="02020603050405020304" pitchFamily="18" charset="0"/>
              </a:rPr>
              <a:t>На </a:t>
            </a:r>
            <a:r>
              <a:rPr lang="uk-UA" b="1" dirty="0">
                <a:latin typeface="Calibri" panose="020F0502020204030204" pitchFamily="34" charset="0"/>
                <a:ea typeface="Calibri" panose="020F0502020204030204" pitchFamily="34" charset="0"/>
                <a:cs typeface="Times New Roman" panose="02020603050405020304" pitchFamily="18" charset="0"/>
              </a:rPr>
              <a:t>тлі активної дипломатичної діяльності тогочасного українського проводу домовленість з Москвою 1654 року була важливим,  тактичним дипломатичним заходом</a:t>
            </a:r>
            <a:r>
              <a:rPr lang="uk-UA" b="1" dirty="0" smtClean="0">
                <a:latin typeface="Calibri" panose="020F0502020204030204" pitchFamily="34" charset="0"/>
                <a:ea typeface="Calibri" panose="020F0502020204030204" pitchFamily="34" charset="0"/>
                <a:cs typeface="Times New Roman" panose="02020603050405020304" pitchFamily="18" charset="0"/>
              </a:rPr>
              <a:t>.</a:t>
            </a:r>
          </a:p>
          <a:p>
            <a:pPr marL="285750" lvl="0" indent="-285750" algn="just">
              <a:spcAft>
                <a:spcPts val="0"/>
              </a:spcAft>
              <a:buFont typeface="Wingdings" panose="05000000000000000000" pitchFamily="2" charset="2"/>
              <a:buChar char="q"/>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q"/>
            </a:pPr>
            <a:r>
              <a:rPr lang="uk-UA" b="1" dirty="0" smtClean="0">
                <a:latin typeface="Calibri" panose="020F0502020204030204" pitchFamily="34" charset="0"/>
                <a:ea typeface="Calibri" panose="020F0502020204030204" pitchFamily="34" charset="0"/>
                <a:cs typeface="Times New Roman" panose="02020603050405020304" pitchFamily="18" charset="0"/>
              </a:rPr>
              <a:t>Однією </a:t>
            </a:r>
            <a:r>
              <a:rPr lang="uk-UA" b="1" dirty="0">
                <a:latin typeface="Calibri" panose="020F0502020204030204" pitchFamily="34" charset="0"/>
                <a:ea typeface="Calibri" panose="020F0502020204030204" pitchFamily="34" charset="0"/>
                <a:cs typeface="Times New Roman" panose="02020603050405020304" pitchFamily="18" charset="0"/>
              </a:rPr>
              <a:t>з головних причин такого розвитку подій стала незавершеність і неструктурованість політичної системи українського суспільства, його внутрішня роз'єднаність </a:t>
            </a:r>
            <a:r>
              <a:rPr lang="uk-UA" b="1" dirty="0" smtClean="0">
                <a:latin typeface="Calibri" panose="020F0502020204030204" pitchFamily="34" charset="0"/>
                <a:ea typeface="Calibri" panose="020F0502020204030204" pitchFamily="34" charset="0"/>
                <a:cs typeface="Times New Roman" panose="02020603050405020304" pitchFamily="18" charset="0"/>
              </a:rPr>
              <a:t>та </a:t>
            </a:r>
            <a:r>
              <a:rPr lang="uk-UA" b="1" dirty="0" err="1">
                <a:latin typeface="Calibri" panose="020F0502020204030204" pitchFamily="34" charset="0"/>
                <a:ea typeface="Calibri" panose="020F0502020204030204" pitchFamily="34" charset="0"/>
                <a:cs typeface="Times New Roman" panose="02020603050405020304" pitchFamily="18" charset="0"/>
              </a:rPr>
              <a:t>неконсолідованість</a:t>
            </a:r>
            <a:r>
              <a:rPr lang="uk-UA" b="1" dirty="0" smtClean="0">
                <a:latin typeface="Calibri" panose="020F0502020204030204" pitchFamily="34" charset="0"/>
                <a:ea typeface="Calibri" panose="020F0502020204030204" pitchFamily="34" charset="0"/>
                <a:cs typeface="Times New Roman" panose="02020603050405020304" pitchFamily="18" charset="0"/>
              </a:rPr>
              <a:t>.</a:t>
            </a:r>
          </a:p>
          <a:p>
            <a:pPr marL="285750" lvl="0" indent="-285750" algn="just">
              <a:spcAft>
                <a:spcPts val="0"/>
              </a:spcAft>
              <a:buFont typeface="Wingdings" panose="05000000000000000000" pitchFamily="2" charset="2"/>
              <a:buChar char="q"/>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spcAft>
                <a:spcPts val="0"/>
              </a:spcAft>
              <a:buFont typeface="Wingdings" panose="05000000000000000000" pitchFamily="2" charset="2"/>
              <a:buChar char="q"/>
            </a:pPr>
            <a:r>
              <a:rPr lang="uk-UA" b="1" dirty="0" smtClean="0">
                <a:latin typeface="Calibri" panose="020F0502020204030204" pitchFamily="34" charset="0"/>
                <a:ea typeface="Calibri" panose="020F0502020204030204" pitchFamily="34" charset="0"/>
                <a:cs typeface="Times New Roman" panose="02020603050405020304" pitchFamily="18" charset="0"/>
              </a:rPr>
              <a:t> Т.Г</a:t>
            </a:r>
            <a:r>
              <a:rPr lang="uk-UA" b="1" dirty="0">
                <a:latin typeface="Calibri" panose="020F0502020204030204" pitchFamily="34" charset="0"/>
                <a:ea typeface="Calibri" panose="020F0502020204030204" pitchFamily="34" charset="0"/>
                <a:cs typeface="Times New Roman" panose="02020603050405020304" pitchFamily="18" charset="0"/>
              </a:rPr>
              <a:t>. Шевченко в своєму вірші «Якби-то ти, Богдане п'яний…»  виказав  виключно власну точку зору на події.    «Сліпий» націоналізм не може бути  взятий за правильний орієнтир в оцінці історичних подій та буть-яких  ситуацій і явищ.</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uk-UA" b="1" dirty="0">
                <a:latin typeface="Calibri" panose="020F0502020204030204" pitchFamily="34" charset="0"/>
                <a:ea typeface="Calibri" panose="020F0502020204030204" pitchFamily="34"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WordArt 2"/>
          <p:cNvSpPr>
            <a:spLocks noChangeArrowheads="1" noChangeShapeType="1" noTextEdit="1"/>
          </p:cNvSpPr>
          <p:nvPr/>
        </p:nvSpPr>
        <p:spPr bwMode="auto">
          <a:xfrm>
            <a:off x="2829658" y="152279"/>
            <a:ext cx="6162675" cy="628650"/>
          </a:xfrm>
          <a:prstGeom prst="rect">
            <a:avLst/>
          </a:prstGeom>
        </p:spPr>
        <p:txBody>
          <a:bodyPr wrap="none" fromWordArt="1">
            <a:prstTxWarp prst="textFadeUp">
              <a:avLst>
                <a:gd name="adj" fmla="val 9991"/>
              </a:avLst>
            </a:prstTxWarp>
          </a:bodyPr>
          <a:lstStyle/>
          <a:p>
            <a:pPr algn="ctr" rtl="0">
              <a:buNone/>
            </a:pPr>
            <a:r>
              <a:rPr lang="ru-RU" sz="3600" kern="10" spc="0" smtClean="0">
                <a:ln w="28575">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rPr>
              <a:t>ВИСНОВКИ</a:t>
            </a:r>
            <a:endParaRPr lang="ru-RU" sz="3600" kern="10" spc="0">
              <a:ln w="28575">
                <a:solidFill>
                  <a:srgbClr val="000000"/>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116247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stretch>
            <a:fillRect/>
          </a:stretch>
        </p:blipFill>
        <p:spPr>
          <a:xfrm>
            <a:off x="108579" y="113498"/>
            <a:ext cx="12192000" cy="721894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228" y="957865"/>
            <a:ext cx="3268586" cy="245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573" y="591642"/>
            <a:ext cx="2830411" cy="2122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57" y="4362832"/>
            <a:ext cx="3185683" cy="2389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819" y="4288444"/>
            <a:ext cx="3454364" cy="2590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9126" y="1525205"/>
            <a:ext cx="3322350" cy="249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698" y="1207406"/>
            <a:ext cx="2805723" cy="2104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99107" y="4288444"/>
            <a:ext cx="3426074" cy="2569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WordArt 2"/>
          <p:cNvSpPr>
            <a:spLocks noChangeArrowheads="1" noChangeShapeType="1" noTextEdit="1"/>
          </p:cNvSpPr>
          <p:nvPr/>
        </p:nvSpPr>
        <p:spPr bwMode="auto">
          <a:xfrm>
            <a:off x="900496" y="307280"/>
            <a:ext cx="6162675" cy="628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rtl="0">
              <a:buNone/>
            </a:pPr>
            <a:r>
              <a:rPr lang="ru-RU" sz="3600" kern="10" spc="0" dirty="0" smtClean="0">
                <a:ln w="9525">
                  <a:solidFill>
                    <a:schemeClr val="bg1"/>
                  </a:solidFill>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latin typeface="Arial Black" panose="020B0A04020102020204" pitchFamily="34" charset="0"/>
              </a:rPr>
              <a:t>Робота над проектом</a:t>
            </a:r>
            <a:endParaRPr lang="ru-RU" sz="3600" kern="10" spc="0" dirty="0">
              <a:ln w="9525">
                <a:solidFill>
                  <a:schemeClr val="bg1"/>
                </a:solidFill>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latin typeface="Arial Black" panose="020B0A04020102020204" pitchFamily="34" charset="0"/>
            </a:endParaRPr>
          </a:p>
        </p:txBody>
      </p:sp>
      <p:sp>
        <p:nvSpPr>
          <p:cNvPr id="10" name="TextBox 9"/>
          <p:cNvSpPr txBox="1"/>
          <p:nvPr/>
        </p:nvSpPr>
        <p:spPr>
          <a:xfrm>
            <a:off x="8607852" y="6382763"/>
            <a:ext cx="2447786" cy="369332"/>
          </a:xfrm>
          <a:prstGeom prst="rect">
            <a:avLst/>
          </a:prstGeom>
          <a:noFill/>
        </p:spPr>
        <p:txBody>
          <a:bodyPr wrap="none" rtlCol="0">
            <a:spAutoFit/>
          </a:bodyPr>
          <a:lstStyle/>
          <a:p>
            <a:r>
              <a:rPr lang="uk-UA" dirty="0" smtClean="0">
                <a:solidFill>
                  <a:schemeClr val="bg1"/>
                </a:solidFill>
              </a:rPr>
              <a:t>В </a:t>
            </a:r>
            <a:r>
              <a:rPr lang="uk-UA" dirty="0" err="1" smtClean="0">
                <a:solidFill>
                  <a:schemeClr val="bg1"/>
                </a:solidFill>
              </a:rPr>
              <a:t>комп</a:t>
            </a:r>
            <a:r>
              <a:rPr lang="en-US" dirty="0" smtClean="0">
                <a:solidFill>
                  <a:schemeClr val="bg1"/>
                </a:solidFill>
              </a:rPr>
              <a:t>’</a:t>
            </a:r>
            <a:r>
              <a:rPr lang="uk-UA" dirty="0" err="1" smtClean="0">
                <a:solidFill>
                  <a:schemeClr val="bg1"/>
                </a:solidFill>
              </a:rPr>
              <a:t>ютерному</a:t>
            </a:r>
            <a:r>
              <a:rPr lang="uk-UA" dirty="0" smtClean="0">
                <a:solidFill>
                  <a:schemeClr val="bg1"/>
                </a:solidFill>
              </a:rPr>
              <a:t> класі</a:t>
            </a:r>
            <a:endParaRPr lang="ru-RU" dirty="0">
              <a:solidFill>
                <a:schemeClr val="bg1"/>
              </a:solidFill>
            </a:endParaRPr>
          </a:p>
        </p:txBody>
      </p:sp>
      <p:sp>
        <p:nvSpPr>
          <p:cNvPr id="11" name="TextBox 10"/>
          <p:cNvSpPr txBox="1"/>
          <p:nvPr/>
        </p:nvSpPr>
        <p:spPr>
          <a:xfrm>
            <a:off x="10731980" y="2345118"/>
            <a:ext cx="1326004" cy="369332"/>
          </a:xfrm>
          <a:prstGeom prst="rect">
            <a:avLst/>
          </a:prstGeom>
          <a:noFill/>
        </p:spPr>
        <p:txBody>
          <a:bodyPr wrap="none" rtlCol="0">
            <a:spAutoFit/>
          </a:bodyPr>
          <a:lstStyle/>
          <a:p>
            <a:r>
              <a:rPr lang="uk-UA" dirty="0" smtClean="0">
                <a:solidFill>
                  <a:schemeClr val="bg1"/>
                </a:solidFill>
              </a:rPr>
              <a:t>У бібліотеці</a:t>
            </a:r>
            <a:endParaRPr lang="ru-RU" dirty="0">
              <a:solidFill>
                <a:schemeClr val="bg1"/>
              </a:solidFill>
            </a:endParaRPr>
          </a:p>
        </p:txBody>
      </p:sp>
      <p:sp>
        <p:nvSpPr>
          <p:cNvPr id="13" name="TextBox 12"/>
          <p:cNvSpPr txBox="1"/>
          <p:nvPr/>
        </p:nvSpPr>
        <p:spPr>
          <a:xfrm>
            <a:off x="7788790" y="974645"/>
            <a:ext cx="1326004" cy="369332"/>
          </a:xfrm>
          <a:prstGeom prst="rect">
            <a:avLst/>
          </a:prstGeom>
          <a:noFill/>
        </p:spPr>
        <p:txBody>
          <a:bodyPr wrap="none" rtlCol="0">
            <a:spAutoFit/>
          </a:bodyPr>
          <a:lstStyle/>
          <a:p>
            <a:r>
              <a:rPr lang="uk-UA" dirty="0" smtClean="0">
                <a:solidFill>
                  <a:schemeClr val="bg1"/>
                </a:solidFill>
              </a:rPr>
              <a:t>У бібліотеці</a:t>
            </a:r>
            <a:endParaRPr lang="ru-RU" dirty="0">
              <a:solidFill>
                <a:schemeClr val="bg1"/>
              </a:solidFill>
            </a:endParaRPr>
          </a:p>
        </p:txBody>
      </p:sp>
      <p:sp>
        <p:nvSpPr>
          <p:cNvPr id="14" name="TextBox 13"/>
          <p:cNvSpPr txBox="1"/>
          <p:nvPr/>
        </p:nvSpPr>
        <p:spPr>
          <a:xfrm>
            <a:off x="4808165" y="3538305"/>
            <a:ext cx="1541063" cy="369332"/>
          </a:xfrm>
          <a:prstGeom prst="rect">
            <a:avLst/>
          </a:prstGeom>
          <a:noFill/>
        </p:spPr>
        <p:txBody>
          <a:bodyPr wrap="none" rtlCol="0">
            <a:spAutoFit/>
          </a:bodyPr>
          <a:lstStyle/>
          <a:p>
            <a:r>
              <a:rPr lang="uk-UA" dirty="0" smtClean="0">
                <a:solidFill>
                  <a:schemeClr val="bg1"/>
                </a:solidFill>
              </a:rPr>
              <a:t>Робота вдома</a:t>
            </a:r>
            <a:endParaRPr lang="ru-RU" dirty="0">
              <a:solidFill>
                <a:schemeClr val="bg1"/>
              </a:solidFill>
            </a:endParaRPr>
          </a:p>
        </p:txBody>
      </p:sp>
      <p:sp>
        <p:nvSpPr>
          <p:cNvPr id="16" name="Прямоугольник 15"/>
          <p:cNvSpPr/>
          <p:nvPr/>
        </p:nvSpPr>
        <p:spPr>
          <a:xfrm>
            <a:off x="1634358" y="2893438"/>
            <a:ext cx="1541063" cy="369332"/>
          </a:xfrm>
          <a:prstGeom prst="rect">
            <a:avLst/>
          </a:prstGeom>
        </p:spPr>
        <p:txBody>
          <a:bodyPr wrap="none">
            <a:spAutoFit/>
          </a:bodyPr>
          <a:lstStyle/>
          <a:p>
            <a:pPr lvl="0"/>
            <a:r>
              <a:rPr lang="uk-UA" dirty="0">
                <a:solidFill>
                  <a:prstClr val="white"/>
                </a:solidFill>
              </a:rPr>
              <a:t>Робота вдома</a:t>
            </a:r>
            <a:endParaRPr lang="ru-RU" dirty="0">
              <a:solidFill>
                <a:prstClr val="white"/>
              </a:solidFill>
            </a:endParaRPr>
          </a:p>
        </p:txBody>
      </p:sp>
      <p:sp>
        <p:nvSpPr>
          <p:cNvPr id="17" name="TextBox 16"/>
          <p:cNvSpPr txBox="1"/>
          <p:nvPr/>
        </p:nvSpPr>
        <p:spPr>
          <a:xfrm>
            <a:off x="718354" y="6382763"/>
            <a:ext cx="2493888" cy="369332"/>
          </a:xfrm>
          <a:prstGeom prst="rect">
            <a:avLst/>
          </a:prstGeom>
          <a:noFill/>
        </p:spPr>
        <p:txBody>
          <a:bodyPr wrap="none" rtlCol="0">
            <a:spAutoFit/>
          </a:bodyPr>
          <a:lstStyle/>
          <a:p>
            <a:r>
              <a:rPr lang="uk-UA" dirty="0" smtClean="0">
                <a:solidFill>
                  <a:schemeClr val="bg1"/>
                </a:solidFill>
              </a:rPr>
              <a:t>Робота в кабінеті історії</a:t>
            </a:r>
            <a:endParaRPr lang="ru-RU" dirty="0">
              <a:solidFill>
                <a:schemeClr val="bg1"/>
              </a:solidFill>
            </a:endParaRPr>
          </a:p>
        </p:txBody>
      </p:sp>
      <p:sp>
        <p:nvSpPr>
          <p:cNvPr id="18" name="TextBox 17"/>
          <p:cNvSpPr txBox="1"/>
          <p:nvPr/>
        </p:nvSpPr>
        <p:spPr>
          <a:xfrm>
            <a:off x="4823078" y="6382763"/>
            <a:ext cx="2771849" cy="369332"/>
          </a:xfrm>
          <a:prstGeom prst="rect">
            <a:avLst/>
          </a:prstGeom>
          <a:noFill/>
        </p:spPr>
        <p:txBody>
          <a:bodyPr wrap="none" rtlCol="0">
            <a:spAutoFit/>
          </a:bodyPr>
          <a:lstStyle/>
          <a:p>
            <a:r>
              <a:rPr lang="uk-UA" dirty="0" err="1" smtClean="0"/>
              <a:t>Меркуленко</a:t>
            </a:r>
            <a:r>
              <a:rPr lang="uk-UA" dirty="0" smtClean="0"/>
              <a:t> Ю.   Баган І.В.</a:t>
            </a:r>
            <a:endParaRPr lang="ru-RU" dirty="0"/>
          </a:p>
        </p:txBody>
      </p:sp>
    </p:spTree>
    <p:extLst>
      <p:ext uri="{BB962C8B-B14F-4D97-AF65-F5344CB8AC3E}">
        <p14:creationId xmlns:p14="http://schemas.microsoft.com/office/powerpoint/2010/main" val="4253701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156910"/>
            <a:ext cx="12192000" cy="7014909"/>
          </a:xfrm>
          <a:prstGeom prst="rect">
            <a:avLst/>
          </a:prstGeom>
        </p:spPr>
      </p:pic>
      <p:sp>
        <p:nvSpPr>
          <p:cNvPr id="3" name="Прямоугольник 2"/>
          <p:cNvSpPr/>
          <p:nvPr/>
        </p:nvSpPr>
        <p:spPr>
          <a:xfrm>
            <a:off x="1278944" y="770833"/>
            <a:ext cx="11403988" cy="3908762"/>
          </a:xfrm>
          <a:prstGeom prst="rect">
            <a:avLst/>
          </a:prstGeom>
        </p:spPr>
        <p:txBody>
          <a:bodyPr wrap="square">
            <a:spAutoFit/>
          </a:bodyPr>
          <a:lstStyle/>
          <a:p>
            <a:pPr>
              <a:spcAft>
                <a:spcPts val="0"/>
              </a:spcAft>
            </a:pPr>
            <a:endParaRPr lang="uk-UA" sz="1200" b="1" dirty="0" smtClean="0">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0"/>
              </a:spcAft>
              <a:buFont typeface="Wingdings" panose="05000000000000000000" pitchFamily="2" charset="2"/>
              <a:buChar char="q"/>
            </a:pPr>
            <a:r>
              <a:rPr lang="uk-UA" sz="2800" b="1" i="1" dirty="0" smtClean="0">
                <a:latin typeface="Calibri" panose="020F0502020204030204" pitchFamily="34" charset="0"/>
                <a:ea typeface="Calibri" panose="020F0502020204030204" pitchFamily="34" charset="0"/>
                <a:cs typeface="Times New Roman" panose="02020603050405020304" pitchFamily="18" charset="0"/>
              </a:rPr>
              <a:t>Дослідити </a:t>
            </a:r>
            <a:r>
              <a:rPr lang="uk-UA" sz="2800" b="1" i="1" dirty="0">
                <a:latin typeface="Calibri" panose="020F0502020204030204" pitchFamily="34" charset="0"/>
                <a:ea typeface="Calibri" panose="020F0502020204030204" pitchFamily="34" charset="0"/>
                <a:cs typeface="Times New Roman" panose="02020603050405020304" pitchFamily="18" charset="0"/>
              </a:rPr>
              <a:t>історичні  причини  підписання Богданом </a:t>
            </a:r>
            <a:r>
              <a:rPr lang="uk-UA" sz="2800" b="1" i="1" dirty="0" smtClean="0">
                <a:latin typeface="Calibri" panose="020F0502020204030204" pitchFamily="34" charset="0"/>
                <a:ea typeface="Calibri" panose="020F0502020204030204" pitchFamily="34" charset="0"/>
                <a:cs typeface="Times New Roman" panose="02020603050405020304" pitchFamily="18" charset="0"/>
              </a:rPr>
              <a:t>    Хмельницьким </a:t>
            </a:r>
            <a:r>
              <a:rPr lang="uk-UA" sz="2800" b="1" i="1" dirty="0">
                <a:latin typeface="Calibri" panose="020F0502020204030204" pitchFamily="34" charset="0"/>
                <a:ea typeface="Calibri" panose="020F0502020204030204" pitchFamily="34" charset="0"/>
                <a:cs typeface="Times New Roman" panose="02020603050405020304" pitchFamily="18" charset="0"/>
              </a:rPr>
              <a:t>угоди з Московською державою; </a:t>
            </a:r>
            <a:endParaRPr lang="uk-UA" sz="2800" b="1" i="1" dirty="0" smtClean="0">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0"/>
              </a:spcAft>
              <a:buFont typeface="Wingdings" panose="05000000000000000000" pitchFamily="2" charset="2"/>
              <a:buChar char="q"/>
            </a:pPr>
            <a:r>
              <a:rPr lang="uk-UA" sz="2800" b="1" i="1" dirty="0" smtClean="0">
                <a:latin typeface="Calibri" panose="020F0502020204030204" pitchFamily="34" charset="0"/>
                <a:ea typeface="Calibri" panose="020F0502020204030204" pitchFamily="34" charset="0"/>
                <a:cs typeface="Times New Roman" panose="02020603050405020304" pitchFamily="18" charset="0"/>
              </a:rPr>
              <a:t>з’ясувати </a:t>
            </a:r>
            <a:r>
              <a:rPr lang="uk-UA" sz="2800" b="1" i="1" dirty="0">
                <a:latin typeface="Calibri" panose="020F0502020204030204" pitchFamily="34" charset="0"/>
                <a:ea typeface="Calibri" panose="020F0502020204030204" pitchFamily="34" charset="0"/>
                <a:cs typeface="Times New Roman" panose="02020603050405020304" pitchFamily="18" charset="0"/>
              </a:rPr>
              <a:t>об’єктивні та суб’єктивні чинники негативного ставлення </a:t>
            </a:r>
            <a:r>
              <a:rPr lang="uk-UA" sz="2800" b="1" i="1" dirty="0" smtClean="0">
                <a:latin typeface="Calibri" panose="020F0502020204030204" pitchFamily="34" charset="0"/>
                <a:ea typeface="Calibri" panose="020F0502020204030204" pitchFamily="34" charset="0"/>
                <a:cs typeface="Times New Roman" panose="02020603050405020304" pitchFamily="18" charset="0"/>
              </a:rPr>
              <a:t> </a:t>
            </a:r>
            <a:r>
              <a:rPr lang="uk-UA" sz="2800" b="1" i="1" dirty="0">
                <a:latin typeface="Calibri" panose="020F0502020204030204" pitchFamily="34" charset="0"/>
                <a:ea typeface="Calibri" panose="020F0502020204030204" pitchFamily="34" charset="0"/>
                <a:cs typeface="Times New Roman" panose="02020603050405020304" pitchFamily="18" charset="0"/>
              </a:rPr>
              <a:t>Т.Г. Шевченка до подій 1654 року</a:t>
            </a:r>
            <a:r>
              <a:rPr lang="uk-UA" sz="2800" b="1" i="1" dirty="0" smtClean="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uk-UA" sz="2800" b="1" i="1" dirty="0" smtClean="0">
                <a:latin typeface="Calibri" panose="020F0502020204030204" pitchFamily="34" charset="0"/>
                <a:ea typeface="Calibri" panose="020F0502020204030204" pitchFamily="34" charset="0"/>
                <a:cs typeface="Times New Roman" panose="02020603050405020304" pitchFamily="18" charset="0"/>
              </a:rPr>
              <a:t> </a:t>
            </a:r>
            <a:endParaRPr lang="ru-RU"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WordArt 2"/>
          <p:cNvSpPr>
            <a:spLocks noChangeArrowheads="1" noChangeShapeType="1" noTextEdit="1"/>
          </p:cNvSpPr>
          <p:nvPr/>
        </p:nvSpPr>
        <p:spPr bwMode="auto">
          <a:xfrm>
            <a:off x="3792739" y="349379"/>
            <a:ext cx="4182573" cy="523264"/>
          </a:xfrm>
          <a:prstGeom prst="rect">
            <a:avLst/>
          </a:prstGeom>
        </p:spPr>
        <p:txBody>
          <a:bodyPr wrap="none" fromWordArt="1">
            <a:prstTxWarp prst="textFadeUp">
              <a:avLst>
                <a:gd name="adj" fmla="val 9991"/>
              </a:avLst>
            </a:prstTxWarp>
          </a:bodyPr>
          <a:lstStyle/>
          <a:p>
            <a:pPr algn="ctr" rtl="0">
              <a:buNone/>
            </a:pPr>
            <a:r>
              <a:rPr lang="ru-RU" sz="3600" kern="10" spc="0" dirty="0" smtClean="0">
                <a:ln w="12700">
                  <a:solidFill>
                    <a:srgbClr val="000000"/>
                  </a:solidFill>
                  <a:round/>
                  <a:headEnd/>
                  <a:tailEnd/>
                </a:ln>
                <a:solidFill>
                  <a:schemeClr val="accent2">
                    <a:lumMod val="50000"/>
                  </a:schemeClr>
                </a:solidFill>
                <a:effectLst>
                  <a:outerShdw dist="35921" dir="2700000" sy="50000" rotWithShape="0">
                    <a:srgbClr val="875B0D">
                      <a:alpha val="70000"/>
                    </a:srgbClr>
                  </a:outerShdw>
                </a:effectLst>
                <a:latin typeface="Arial Black" panose="020B0A04020102020204" pitchFamily="34" charset="0"/>
              </a:rPr>
              <a:t>МЕТА РОБОТИ</a:t>
            </a:r>
            <a:endParaRPr lang="ru-RU" sz="3600" kern="10" spc="0" dirty="0">
              <a:ln w="12700">
                <a:solidFill>
                  <a:srgbClr val="000000"/>
                </a:solidFill>
                <a:round/>
                <a:headEnd/>
                <a:tailEnd/>
              </a:ln>
              <a:solidFill>
                <a:schemeClr val="accent2">
                  <a:lumMod val="50000"/>
                </a:schemeClr>
              </a:solidFill>
              <a:effectLst>
                <a:outerShdw dist="35921" dir="2700000" sy="50000" rotWithShape="0">
                  <a:srgbClr val="875B0D">
                    <a:alpha val="70000"/>
                  </a:srgbClr>
                </a:outerShdw>
              </a:effectLst>
              <a:latin typeface="Arial Black" panose="020B0A04020102020204" pitchFamily="34" charset="0"/>
            </a:endParaRPr>
          </a:p>
        </p:txBody>
      </p:sp>
      <p:sp>
        <p:nvSpPr>
          <p:cNvPr id="5" name="WordArt 3"/>
          <p:cNvSpPr>
            <a:spLocks noChangeArrowheads="1" noChangeShapeType="1" noTextEdit="1"/>
          </p:cNvSpPr>
          <p:nvPr/>
        </p:nvSpPr>
        <p:spPr bwMode="auto">
          <a:xfrm>
            <a:off x="1390342" y="3121944"/>
            <a:ext cx="7590081" cy="457200"/>
          </a:xfrm>
          <a:prstGeom prst="rect">
            <a:avLst/>
          </a:prstGeom>
        </p:spPr>
        <p:txBody>
          <a:bodyPr wrap="none" fromWordArt="1">
            <a:prstTxWarp prst="textPlain">
              <a:avLst>
                <a:gd name="adj" fmla="val 50000"/>
              </a:avLst>
            </a:prstTxWarp>
          </a:bodyPr>
          <a:lstStyle/>
          <a:p>
            <a:pPr algn="ctr" rtl="0">
              <a:buNone/>
            </a:pPr>
            <a:r>
              <a:rPr lang="ru-RU" sz="3600" kern="10" spc="0" dirty="0"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Методолог</a:t>
            </a:r>
            <a:r>
              <a:rPr lang="uk-UA" sz="3600" kern="10" spc="0" dirty="0"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і</a:t>
            </a:r>
            <a:r>
              <a:rPr lang="ru-RU" sz="3600" kern="10" spc="0" dirty="0" err="1"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чну</a:t>
            </a:r>
            <a:r>
              <a:rPr lang="ru-RU" sz="3600" kern="10" spc="0" dirty="0"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 основу </a:t>
            </a:r>
            <a:r>
              <a:rPr lang="ru-RU" sz="3600" kern="10" spc="0" dirty="0" err="1"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роботи</a:t>
            </a:r>
            <a:r>
              <a:rPr lang="ru-RU" sz="3600" kern="10" spc="0" dirty="0"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 </a:t>
            </a:r>
            <a:r>
              <a:rPr lang="ru-RU" sz="3600" kern="10" spc="0" dirty="0" err="1"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склали</a:t>
            </a:r>
            <a:r>
              <a:rPr lang="ru-RU" sz="3600" kern="10" spc="0" dirty="0"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 </a:t>
            </a:r>
            <a:r>
              <a:rPr lang="ru-RU" sz="3600" kern="10" spc="0" dirty="0" err="1"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принципи</a:t>
            </a:r>
            <a:endParaRPr lang="ru-RU" sz="3600" kern="10" spc="0" dirty="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endParaRPr>
          </a:p>
        </p:txBody>
      </p:sp>
      <p:sp>
        <p:nvSpPr>
          <p:cNvPr id="9" name="Прямоугольник 8"/>
          <p:cNvSpPr/>
          <p:nvPr/>
        </p:nvSpPr>
        <p:spPr>
          <a:xfrm>
            <a:off x="1278944" y="3678350"/>
            <a:ext cx="6096000" cy="2677656"/>
          </a:xfrm>
          <a:prstGeom prst="rect">
            <a:avLst/>
          </a:prstGeom>
        </p:spPr>
        <p:txBody>
          <a:bodyPr>
            <a:spAutoFit/>
          </a:bodyPr>
          <a:lstStyle/>
          <a:p>
            <a:pPr lvl="0"/>
            <a:r>
              <a:rPr lang="uk-UA" sz="28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науковості, об’єктивності, системності, історизму,  хронологічний метод,  порівняльно-історичний,  які дозволяють бачити  події у реальному розвитку та взаємозв’язку</a:t>
            </a:r>
            <a:endParaRPr lang="ru-RU" sz="2800" b="1"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8353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057" y="0"/>
            <a:ext cx="12193057" cy="7017104"/>
          </a:xfrm>
          <a:prstGeom prst="rect">
            <a:avLst/>
          </a:prstGeom>
        </p:spPr>
      </p:pic>
      <p:sp>
        <p:nvSpPr>
          <p:cNvPr id="2" name="Прямоугольник 1"/>
          <p:cNvSpPr/>
          <p:nvPr/>
        </p:nvSpPr>
        <p:spPr>
          <a:xfrm>
            <a:off x="1031796" y="928177"/>
            <a:ext cx="6781038" cy="5816977"/>
          </a:xfrm>
          <a:prstGeom prst="rect">
            <a:avLst/>
          </a:prstGeom>
        </p:spPr>
        <p:txBody>
          <a:bodyPr wrap="square">
            <a:spAutoFit/>
          </a:bodyPr>
          <a:lstStyle/>
          <a:p>
            <a:pPr algn="just">
              <a:spcAft>
                <a:spcPts val="0"/>
              </a:spcAft>
            </a:pPr>
            <a:r>
              <a:rPr lang="uk-UA" sz="1200" b="1" dirty="0" smtClean="0">
                <a:latin typeface="Calibri" panose="020F0502020204030204" pitchFamily="34" charset="0"/>
                <a:ea typeface="Calibri" panose="020F0502020204030204" pitchFamily="34" charset="0"/>
                <a:cs typeface="Times New Roman" panose="02020603050405020304" pitchFamily="18" charset="0"/>
              </a:rPr>
              <a:t> </a:t>
            </a:r>
          </a:p>
          <a:p>
            <a:pPr algn="ctr">
              <a:spcAft>
                <a:spcPts val="0"/>
              </a:spcAft>
            </a:pPr>
            <a:r>
              <a:rPr lang="uk-UA"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sz="2400" b="1" i="1" dirty="0" smtClean="0">
                <a:latin typeface="Times New Roman" panose="02020603050405020304" pitchFamily="18" charset="0"/>
                <a:ea typeface="Times New Roman" panose="02020603050405020304" pitchFamily="18" charset="0"/>
                <a:cs typeface="Times New Roman" panose="02020603050405020304" pitchFamily="18" charset="0"/>
              </a:rPr>
              <a:t>Сергій  </a:t>
            </a:r>
            <a:r>
              <a:rPr lang="uk-UA" sz="2400" b="1" i="1" dirty="0">
                <a:latin typeface="Times New Roman" panose="02020603050405020304" pitchFamily="18" charset="0"/>
                <a:ea typeface="Times New Roman" panose="02020603050405020304" pitchFamily="18" charset="0"/>
                <a:cs typeface="Times New Roman" panose="02020603050405020304" pitchFamily="18" charset="0"/>
              </a:rPr>
              <a:t>Кримський (професор філософії) висунув концепцію </a:t>
            </a:r>
            <a:r>
              <a:rPr lang="uk-UA" sz="2400" b="1" i="1" dirty="0" err="1">
                <a:latin typeface="Times New Roman" panose="02020603050405020304" pitchFamily="18" charset="0"/>
                <a:ea typeface="Times New Roman" panose="02020603050405020304" pitchFamily="18" charset="0"/>
                <a:cs typeface="Times New Roman" panose="02020603050405020304" pitchFamily="18" charset="0"/>
              </a:rPr>
              <a:t>софійності</a:t>
            </a:r>
            <a:r>
              <a:rPr lang="uk-UA" sz="2400" b="1" i="1" dirty="0">
                <a:latin typeface="Times New Roman" panose="02020603050405020304" pitchFamily="18" charset="0"/>
                <a:ea typeface="Times New Roman" panose="02020603050405020304" pitchFamily="18" charset="0"/>
                <a:cs typeface="Times New Roman" panose="02020603050405020304" pitchFamily="18" charset="0"/>
              </a:rPr>
              <a:t> світу: </a:t>
            </a:r>
            <a:r>
              <a:rPr lang="uk-UA" sz="2400" b="1" i="1" dirty="0" smtClean="0">
                <a:latin typeface="Times New Roman" panose="02020603050405020304" pitchFamily="18" charset="0"/>
                <a:ea typeface="Times New Roman" panose="02020603050405020304" pitchFamily="18" charset="0"/>
                <a:cs typeface="Times New Roman" panose="02020603050405020304" pitchFamily="18" charset="0"/>
              </a:rPr>
              <a:t>                   «моральний </a:t>
            </a:r>
            <a:r>
              <a:rPr lang="uk-UA" sz="2400" b="1" i="1" dirty="0">
                <a:latin typeface="Times New Roman" panose="02020603050405020304" pitchFamily="18" charset="0"/>
                <a:ea typeface="Times New Roman" panose="02020603050405020304" pitchFamily="18" charset="0"/>
                <a:cs typeface="Times New Roman" panose="02020603050405020304" pitchFamily="18" charset="0"/>
              </a:rPr>
              <a:t>розум, тобто розум, що є  настояним на совісті, стає найважливішим стратегічним ресурсом людства. А це визначає духовність нового тисячоліття» . Тому твори Шевченка – </a:t>
            </a:r>
            <a:r>
              <a:rPr lang="uk-UA" sz="2400" b="1" i="1" dirty="0" err="1">
                <a:latin typeface="Times New Roman" panose="02020603050405020304" pitchFamily="18" charset="0"/>
                <a:ea typeface="Times New Roman" panose="02020603050405020304" pitchFamily="18" charset="0"/>
                <a:cs typeface="Times New Roman" panose="02020603050405020304" pitchFamily="18" charset="0"/>
              </a:rPr>
              <a:t>софійні</a:t>
            </a:r>
            <a:r>
              <a:rPr lang="uk-UA" sz="2400" b="1" i="1" dirty="0">
                <a:latin typeface="Times New Roman" panose="02020603050405020304" pitchFamily="18" charset="0"/>
                <a:ea typeface="Times New Roman" panose="02020603050405020304" pitchFamily="18" charset="0"/>
                <a:cs typeface="Times New Roman" panose="02020603050405020304" pitchFamily="18" charset="0"/>
              </a:rPr>
              <a:t>,  і це особливо гостро відчує той, хто без поспіху, рядок за рядком, за покликом серця, а не за вимогами програми, занурюється в бездонні глибини «Кобзаря». Недарма поета називають «алмаз у кожусі».  Він своїми віршами дає змогу думати,   відчувати, знайомитися з різними поглядами на історію та особливо –   вірити в наше добре майбутнє.</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WordArt 3"/>
          <p:cNvSpPr>
            <a:spLocks noChangeArrowheads="1" noChangeShapeType="1" noTextEdit="1"/>
          </p:cNvSpPr>
          <p:nvPr/>
        </p:nvSpPr>
        <p:spPr bwMode="auto">
          <a:xfrm>
            <a:off x="1340978" y="299527"/>
            <a:ext cx="6162675" cy="628650"/>
          </a:xfrm>
          <a:prstGeom prst="rect">
            <a:avLst/>
          </a:prstGeom>
        </p:spPr>
        <p:txBody>
          <a:bodyPr wrap="none" fromWordArt="1">
            <a:prstTxWarp prst="textPlain">
              <a:avLst>
                <a:gd name="adj" fmla="val 50000"/>
              </a:avLst>
            </a:prstTxWarp>
          </a:bodyPr>
          <a:lstStyle/>
          <a:p>
            <a:pPr algn="ctr" rtl="0">
              <a:buNone/>
            </a:pPr>
            <a:r>
              <a:rPr lang="ru-RU" sz="3600" kern="10" spc="0" dirty="0"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Практична </a:t>
            </a:r>
            <a:r>
              <a:rPr lang="ru-RU" sz="3600" kern="10" spc="0" dirty="0" err="1" smtClean="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значущість</a:t>
            </a:r>
            <a:endParaRPr lang="ru-RU" sz="3600" kern="10" spc="0" dirty="0">
              <a:ln w="19050">
                <a:solidFill>
                  <a:srgbClr val="000000"/>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endParaRPr>
          </a:p>
        </p:txBody>
      </p:sp>
      <p:pic>
        <p:nvPicPr>
          <p:cNvPr id="5" name="Рисунок 4"/>
          <p:cNvPicPr>
            <a:picLocks noChangeAspect="1"/>
          </p:cNvPicPr>
          <p:nvPr/>
        </p:nvPicPr>
        <p:blipFill>
          <a:blip r:embed="rId3"/>
          <a:stretch>
            <a:fillRect/>
          </a:stretch>
        </p:blipFill>
        <p:spPr>
          <a:xfrm rot="369122">
            <a:off x="8507359" y="596400"/>
            <a:ext cx="2013248" cy="2493310"/>
          </a:xfrm>
          <a:prstGeom prst="rect">
            <a:avLst/>
          </a:prstGeom>
        </p:spPr>
      </p:pic>
    </p:spTree>
    <p:extLst>
      <p:ext uri="{BB962C8B-B14F-4D97-AF65-F5344CB8AC3E}">
        <p14:creationId xmlns:p14="http://schemas.microsoft.com/office/powerpoint/2010/main" val="3998009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79552"/>
            <a:ext cx="12193057" cy="7017104"/>
          </a:xfrm>
          <a:prstGeom prst="rect">
            <a:avLst/>
          </a:prstGeom>
        </p:spPr>
      </p:pic>
      <p:pic>
        <p:nvPicPr>
          <p:cNvPr id="2050" name="Picture 2" descr="http://portal.prolisok.org/uploads/posts/2013-03/1364374907_5049f7f45e5c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1188">
            <a:off x="257720" y="25264"/>
            <a:ext cx="9422974" cy="7719957"/>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p:cNvPicPr>
            <a:picLocks noChangeAspect="1"/>
          </p:cNvPicPr>
          <p:nvPr/>
        </p:nvPicPr>
        <p:blipFill>
          <a:blip r:embed="rId4"/>
          <a:stretch>
            <a:fillRect/>
          </a:stretch>
        </p:blipFill>
        <p:spPr>
          <a:xfrm>
            <a:off x="3228589" y="2479167"/>
            <a:ext cx="1140918" cy="467732"/>
          </a:xfrm>
          <a:prstGeom prst="ellipse">
            <a:avLst/>
          </a:prstGeom>
          <a:ln>
            <a:noFill/>
          </a:ln>
          <a:effectLst>
            <a:softEdge rad="112500"/>
          </a:effectLst>
        </p:spPr>
      </p:pic>
      <p:sp>
        <p:nvSpPr>
          <p:cNvPr id="23" name="Двойная волна 22"/>
          <p:cNvSpPr/>
          <p:nvPr/>
        </p:nvSpPr>
        <p:spPr>
          <a:xfrm rot="20949794">
            <a:off x="5108797" y="9493"/>
            <a:ext cx="3565878" cy="6111265"/>
          </a:xfrm>
          <a:prstGeom prst="doubleWave">
            <a:avLst/>
          </a:prstGeom>
          <a:solidFill>
            <a:schemeClr val="accent4">
              <a:lumMod val="20000"/>
              <a:lumOff val="80000"/>
            </a:schemeClr>
          </a:solidFill>
        </p:spPr>
        <p:txBody>
          <a:bodyPr wrap="square">
            <a:spAutoFit/>
          </a:bodyPr>
          <a:lstStyle/>
          <a:p>
            <a:pPr algn="ctr">
              <a:lnSpc>
                <a:spcPct val="106000"/>
              </a:lnSpc>
              <a:spcAft>
                <a:spcPts val="800"/>
              </a:spcAft>
            </a:pPr>
            <a:r>
              <a:rPr lang="uk-UA" b="1" i="1" dirty="0">
                <a:latin typeface="Calibri" panose="020F0502020204030204" pitchFamily="34" charset="0"/>
                <a:ea typeface="Calibri" panose="020F0502020204030204" pitchFamily="34" charset="0"/>
                <a:cs typeface="Times New Roman" panose="02020603050405020304" pitchFamily="18" charset="0"/>
              </a:rPr>
              <a:t>Якби-то ти, Богдане п'яний,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Тепер на Переяслав глянув!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Та на Замчище подививсь!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Упився б! здорово упивсь!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І </a:t>
            </a:r>
            <a:r>
              <a:rPr lang="uk-UA" b="1" i="1" dirty="0" err="1">
                <a:latin typeface="Calibri" panose="020F0502020204030204" pitchFamily="34" charset="0"/>
                <a:ea typeface="Calibri" panose="020F0502020204030204" pitchFamily="34" charset="0"/>
                <a:cs typeface="Times New Roman" panose="02020603050405020304" pitchFamily="18" charset="0"/>
              </a:rPr>
              <a:t>препрославлений</a:t>
            </a:r>
            <a:r>
              <a:rPr lang="uk-UA" b="1" i="1" dirty="0">
                <a:latin typeface="Calibri" panose="020F0502020204030204" pitchFamily="34" charset="0"/>
                <a:ea typeface="Calibri" panose="020F0502020204030204" pitchFamily="34" charset="0"/>
                <a:cs typeface="Times New Roman" panose="02020603050405020304" pitchFamily="18" charset="0"/>
              </a:rPr>
              <a:t> козачий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Розумний батьку!.. і в смердячій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Жидівській хаті б похмеливсь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Або в калюжі утопивсь,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В </a:t>
            </a:r>
            <a:r>
              <a:rPr lang="uk-UA" b="1" i="1" dirty="0" err="1">
                <a:latin typeface="Calibri" panose="020F0502020204030204" pitchFamily="34" charset="0"/>
                <a:ea typeface="Calibri" panose="020F0502020204030204" pitchFamily="34" charset="0"/>
                <a:cs typeface="Times New Roman" panose="02020603050405020304" pitchFamily="18" charset="0"/>
              </a:rPr>
              <a:t>багні</a:t>
            </a:r>
            <a:r>
              <a:rPr lang="uk-UA" b="1" i="1" dirty="0">
                <a:latin typeface="Calibri" panose="020F0502020204030204" pitchFamily="34" charset="0"/>
                <a:ea typeface="Calibri" panose="020F0502020204030204" pitchFamily="34" charset="0"/>
                <a:cs typeface="Times New Roman" panose="02020603050405020304" pitchFamily="18" charset="0"/>
              </a:rPr>
              <a:t> свинячім.</a:t>
            </a:r>
            <a:endParaRPr lang="ru-RU" b="1"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r>
              <a:rPr lang="uk-UA" b="1" i="1" dirty="0">
                <a:latin typeface="Calibri" panose="020F0502020204030204" pitchFamily="34" charset="0"/>
                <a:ea typeface="Calibri" panose="020F0502020204030204" pitchFamily="34" charset="0"/>
                <a:cs typeface="Times New Roman" panose="02020603050405020304" pitchFamily="18" charset="0"/>
              </a:rPr>
              <a:t>Амінь тобі, великий муже!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Великий, славний! та не дуже…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Якби ти на світ не родивсь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Або в колисці ще упивсь…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То не купав би я в калюжі </a:t>
            </a:r>
            <a:br>
              <a:rPr lang="uk-UA" b="1" i="1" dirty="0">
                <a:latin typeface="Calibri" panose="020F0502020204030204" pitchFamily="34" charset="0"/>
                <a:ea typeface="Calibri" panose="020F0502020204030204" pitchFamily="34" charset="0"/>
                <a:cs typeface="Times New Roman" panose="02020603050405020304" pitchFamily="18" charset="0"/>
              </a:rPr>
            </a:br>
            <a:r>
              <a:rPr lang="uk-UA" b="1" i="1" dirty="0">
                <a:latin typeface="Calibri" panose="020F0502020204030204" pitchFamily="34" charset="0"/>
                <a:ea typeface="Calibri" panose="020F0502020204030204" pitchFamily="34" charset="0"/>
                <a:cs typeface="Times New Roman" panose="02020603050405020304" pitchFamily="18" charset="0"/>
              </a:rPr>
              <a:t>Тебе преславного. Амінь</a:t>
            </a:r>
            <a:r>
              <a:rPr lang="uk-UA" b="1" i="1" dirty="0" smtClean="0">
                <a:latin typeface="Calibri" panose="020F0502020204030204" pitchFamily="34" charset="0"/>
                <a:ea typeface="Calibri" panose="020F0502020204030204" pitchFamily="34" charset="0"/>
                <a:cs typeface="Times New Roman" panose="02020603050405020304" pitchFamily="18" charset="0"/>
              </a:rPr>
              <a:t>.</a:t>
            </a:r>
            <a:endParaRPr lang="ru-RU"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rot="20584384">
            <a:off x="1955496" y="5446926"/>
            <a:ext cx="3249331" cy="782137"/>
          </a:xfrm>
          <a:prstGeom prst="rect">
            <a:avLst/>
          </a:prstGeom>
        </p:spPr>
        <p:txBody>
          <a:bodyPr wrap="square">
            <a:spAutoFit/>
          </a:bodyPr>
          <a:lstStyle/>
          <a:p>
            <a:pPr lvl="0">
              <a:lnSpc>
                <a:spcPct val="106000"/>
              </a:lnSpc>
              <a:spcAft>
                <a:spcPts val="800"/>
              </a:spcAft>
            </a:pPr>
            <a:r>
              <a:rPr lang="uk-UA" b="1" dirty="0">
                <a:solidFill>
                  <a:prstClr val="black"/>
                </a:solidFill>
                <a:latin typeface="Calibri" panose="020F0502020204030204" pitchFamily="34" charset="0"/>
                <a:ea typeface="Calibri" panose="020F0502020204030204" pitchFamily="34" charset="0"/>
                <a:cs typeface="Times New Roman" panose="02020603050405020304" pitchFamily="18" charset="0"/>
              </a:rPr>
              <a:t>(18 серпня 1859 в Переяславі )</a:t>
            </a:r>
            <a:endParaRPr lang="ru-RU"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6000"/>
              </a:lnSpc>
              <a:spcAft>
                <a:spcPts val="800"/>
              </a:spcAft>
            </a:pPr>
            <a:r>
              <a:rPr lang="uk-UA"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ru-RU"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5"/>
          <a:stretch>
            <a:fillRect/>
          </a:stretch>
        </p:blipFill>
        <p:spPr>
          <a:xfrm>
            <a:off x="8430399" y="3712901"/>
            <a:ext cx="3781025" cy="3781025"/>
          </a:xfrm>
          <a:prstGeom prst="rect">
            <a:avLst/>
          </a:prstGeom>
        </p:spPr>
      </p:pic>
    </p:spTree>
    <p:extLst>
      <p:ext uri="{BB962C8B-B14F-4D97-AF65-F5344CB8AC3E}">
        <p14:creationId xmlns:p14="http://schemas.microsoft.com/office/powerpoint/2010/main" val="2902259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58588"/>
            <a:ext cx="12193057" cy="7017104"/>
          </a:xfrm>
          <a:prstGeom prst="rect">
            <a:avLst/>
          </a:prstGeom>
        </p:spPr>
      </p:pic>
      <p:sp>
        <p:nvSpPr>
          <p:cNvPr id="2" name="Прямоугольник 1"/>
          <p:cNvSpPr/>
          <p:nvPr/>
        </p:nvSpPr>
        <p:spPr>
          <a:xfrm>
            <a:off x="1581348" y="243511"/>
            <a:ext cx="4791544" cy="6370975"/>
          </a:xfrm>
          <a:prstGeom prst="rect">
            <a:avLst/>
          </a:prstGeom>
        </p:spPr>
        <p:txBody>
          <a:bodyPr wrap="square">
            <a:spAutoFit/>
          </a:bodyPr>
          <a:lstStyle/>
          <a:p>
            <a:pPr algn="ctr"/>
            <a:r>
              <a:rPr lang="uk-UA" sz="2400" b="1" dirty="0" smtClean="0">
                <a:latin typeface="Calibri" panose="020F0502020204030204" pitchFamily="34" charset="0"/>
                <a:ea typeface="Calibri" panose="020F0502020204030204" pitchFamily="34" charset="0"/>
                <a:cs typeface="Times New Roman" panose="02020603050405020304" pitchFamily="18" charset="0"/>
              </a:rPr>
              <a:t>        Ставлення </a:t>
            </a:r>
            <a:r>
              <a:rPr lang="uk-UA" sz="2400" b="1" dirty="0">
                <a:latin typeface="Calibri" panose="020F0502020204030204" pitchFamily="34" charset="0"/>
                <a:ea typeface="Calibri" panose="020F0502020204030204" pitchFamily="34" charset="0"/>
                <a:cs typeface="Times New Roman" panose="02020603050405020304" pitchFamily="18" charset="0"/>
              </a:rPr>
              <a:t>Шевченка до діяльності Б. Хмельницького було </a:t>
            </a:r>
            <a:r>
              <a:rPr lang="uk-UA"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неоднозначним. </a:t>
            </a:r>
            <a:r>
              <a:rPr lang="uk-UA" sz="2400" b="1" dirty="0">
                <a:latin typeface="Calibri" panose="020F0502020204030204" pitchFamily="34" charset="0"/>
                <a:ea typeface="Calibri" panose="020F0502020204030204" pitchFamily="34" charset="0"/>
                <a:cs typeface="Times New Roman" panose="02020603050405020304" pitchFamily="18" charset="0"/>
              </a:rPr>
              <a:t>Шевченко високо оцінював його як одного з «праведних гетьманів», «славного Богдана» («Гайдамаки»), </a:t>
            </a:r>
            <a:r>
              <a:rPr lang="ru-RU" sz="2400" b="1" dirty="0">
                <a:latin typeface="Calibri" panose="020F0502020204030204" pitchFamily="34" charset="0"/>
                <a:ea typeface="Calibri" panose="020F0502020204030204" pitchFamily="34" charset="0"/>
                <a:cs typeface="Times New Roman" panose="02020603050405020304" pitchFamily="18" charset="0"/>
              </a:rPr>
              <a:t>«гениального бунтовщика</a:t>
            </a:r>
            <a:r>
              <a:rPr lang="uk-UA" sz="2400" b="1" dirty="0">
                <a:latin typeface="Calibri" panose="020F0502020204030204" pitchFamily="34" charset="0"/>
                <a:ea typeface="Calibri" panose="020F0502020204030204" pitchFamily="34" charset="0"/>
                <a:cs typeface="Times New Roman" panose="02020603050405020304" pitchFamily="18" charset="0"/>
              </a:rPr>
              <a:t>», визначного ватажка народно-визвольної боротьби й, слідом за народними думами, називав його «козачим батьком». Але водночас Шевченко </a:t>
            </a:r>
            <a:r>
              <a:rPr lang="uk-UA"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дорікав </a:t>
            </a:r>
            <a:r>
              <a:rPr lang="uk-UA" sz="2400" b="1" dirty="0">
                <a:latin typeface="Calibri" panose="020F0502020204030204" pitchFamily="34" charset="0"/>
                <a:ea typeface="Calibri" panose="020F0502020204030204" pitchFamily="34" charset="0"/>
                <a:cs typeface="Times New Roman" panose="02020603050405020304" pitchFamily="18" charset="0"/>
              </a:rPr>
              <a:t>Хмельницькому за те, що після його смерті укладену ним угоду російський царизм використав для посилення гніту на Україні та знищення її автономії.</a:t>
            </a:r>
            <a:endParaRPr lang="ru-RU" sz="2400" b="1" dirty="0"/>
          </a:p>
        </p:txBody>
      </p:sp>
      <p:pic>
        <p:nvPicPr>
          <p:cNvPr id="4" name="Рисунок 3"/>
          <p:cNvPicPr>
            <a:picLocks noChangeAspect="1"/>
          </p:cNvPicPr>
          <p:nvPr/>
        </p:nvPicPr>
        <p:blipFill>
          <a:blip r:embed="rId3"/>
          <a:stretch>
            <a:fillRect/>
          </a:stretch>
        </p:blipFill>
        <p:spPr>
          <a:xfrm>
            <a:off x="9196266" y="172569"/>
            <a:ext cx="2712955" cy="3560373"/>
          </a:xfrm>
          <a:prstGeom prst="rect">
            <a:avLst/>
          </a:prstGeom>
        </p:spPr>
      </p:pic>
      <p:pic>
        <p:nvPicPr>
          <p:cNvPr id="5" name="Рисунок 4"/>
          <p:cNvPicPr>
            <a:picLocks noChangeAspect="1"/>
          </p:cNvPicPr>
          <p:nvPr/>
        </p:nvPicPr>
        <p:blipFill>
          <a:blip r:embed="rId4"/>
          <a:stretch>
            <a:fillRect/>
          </a:stretch>
        </p:blipFill>
        <p:spPr>
          <a:xfrm>
            <a:off x="9874233" y="3169897"/>
            <a:ext cx="1639966" cy="518205"/>
          </a:xfrm>
          <a:prstGeom prst="rect">
            <a:avLst/>
          </a:prstGeom>
        </p:spPr>
      </p:pic>
      <p:sp>
        <p:nvSpPr>
          <p:cNvPr id="7" name="TextBox 6"/>
          <p:cNvSpPr txBox="1"/>
          <p:nvPr/>
        </p:nvSpPr>
        <p:spPr>
          <a:xfrm>
            <a:off x="7524190" y="32611"/>
            <a:ext cx="1388240" cy="3154710"/>
          </a:xfrm>
          <a:prstGeom prst="rect">
            <a:avLst/>
          </a:prstGeom>
          <a:noFill/>
        </p:spPr>
        <p:txBody>
          <a:bodyPr wrap="square" rtlCol="0">
            <a:spAutoFit/>
          </a:bodyPr>
          <a:lstStyle/>
          <a:p>
            <a:r>
              <a:rPr lang="ru-RU" sz="19900" b="1" dirty="0" smtClean="0"/>
              <a:t>?</a:t>
            </a:r>
            <a:endParaRPr lang="ru-RU" sz="19900" b="1" dirty="0"/>
          </a:p>
        </p:txBody>
      </p:sp>
      <p:pic>
        <p:nvPicPr>
          <p:cNvPr id="3" name="Рисунок 2"/>
          <p:cNvPicPr>
            <a:picLocks noChangeAspect="1"/>
          </p:cNvPicPr>
          <p:nvPr/>
        </p:nvPicPr>
        <p:blipFill>
          <a:blip r:embed="rId5"/>
          <a:stretch>
            <a:fillRect/>
          </a:stretch>
        </p:blipFill>
        <p:spPr>
          <a:xfrm rot="512202">
            <a:off x="10182397" y="2681088"/>
            <a:ext cx="1302525" cy="1739634"/>
          </a:xfrm>
          <a:prstGeom prst="rect">
            <a:avLst/>
          </a:prstGeom>
        </p:spPr>
      </p:pic>
    </p:spTree>
    <p:extLst>
      <p:ext uri="{BB962C8B-B14F-4D97-AF65-F5344CB8AC3E}">
        <p14:creationId xmlns:p14="http://schemas.microsoft.com/office/powerpoint/2010/main" val="265752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29" y="-79552"/>
            <a:ext cx="12193057" cy="7017104"/>
          </a:xfrm>
          <a:prstGeom prst="rect">
            <a:avLst/>
          </a:prstGeom>
        </p:spPr>
      </p:pic>
      <p:sp>
        <p:nvSpPr>
          <p:cNvPr id="2" name="Прямоугольник 1"/>
          <p:cNvSpPr/>
          <p:nvPr/>
        </p:nvSpPr>
        <p:spPr>
          <a:xfrm>
            <a:off x="1354829" y="299643"/>
            <a:ext cx="10422955" cy="2376035"/>
          </a:xfrm>
          <a:prstGeom prst="rect">
            <a:avLst/>
          </a:prstGeom>
        </p:spPr>
        <p:txBody>
          <a:bodyPr wrap="square">
            <a:spAutoFit/>
          </a:bodyPr>
          <a:lstStyle/>
          <a:p>
            <a:pPr algn="just">
              <a:lnSpc>
                <a:spcPct val="106000"/>
              </a:lnSpc>
              <a:spcAft>
                <a:spcPts val="800"/>
              </a:spcAft>
            </a:pPr>
            <a:r>
              <a:rPr lang="uk-UA" b="1" i="1" dirty="0" smtClean="0">
                <a:latin typeface="Calibri" panose="020F0502020204030204" pitchFamily="34" charset="0"/>
                <a:ea typeface="Calibri" panose="020F0502020204030204" pitchFamily="34" charset="0"/>
                <a:cs typeface="Times New Roman" panose="02020603050405020304" pitchFamily="18" charset="0"/>
              </a:rPr>
              <a:t>    </a:t>
            </a:r>
            <a:r>
              <a:rPr lang="uk-UA" sz="2400" b="1" i="1" dirty="0" smtClean="0">
                <a:latin typeface="Calibri" panose="020F0502020204030204" pitchFamily="34" charset="0"/>
                <a:ea typeface="Calibri" panose="020F0502020204030204" pitchFamily="34" charset="0"/>
                <a:cs typeface="Times New Roman" panose="02020603050405020304" pitchFamily="18" charset="0"/>
              </a:rPr>
              <a:t>Мені </a:t>
            </a:r>
            <a:r>
              <a:rPr lang="uk-UA" sz="2400" b="1" i="1" dirty="0">
                <a:latin typeface="Calibri" panose="020F0502020204030204" pitchFamily="34" charset="0"/>
                <a:ea typeface="Calibri" panose="020F0502020204030204" pitchFamily="34" charset="0"/>
                <a:cs typeface="Times New Roman" panose="02020603050405020304" pitchFamily="18" charset="0"/>
              </a:rPr>
              <a:t>здається, що Шевченко дещо помилився, даючи таку оцінку  </a:t>
            </a:r>
            <a:r>
              <a:rPr lang="uk-UA" sz="2400" b="1" i="1" dirty="0" smtClean="0">
                <a:latin typeface="Calibri" panose="020F0502020204030204" pitchFamily="34" charset="0"/>
                <a:ea typeface="Calibri" panose="020F0502020204030204" pitchFamily="34" charset="0"/>
                <a:cs typeface="Times New Roman" panose="02020603050405020304" pitchFamily="18" charset="0"/>
              </a:rPr>
              <a:t>                 </a:t>
            </a:r>
            <a:r>
              <a:rPr lang="uk-UA" sz="2400" b="1" i="1" dirty="0" err="1" smtClean="0">
                <a:latin typeface="Calibri" panose="020F0502020204030204" pitchFamily="34" charset="0"/>
                <a:ea typeface="Calibri" panose="020F0502020204030204" pitchFamily="34" charset="0"/>
                <a:cs typeface="Times New Roman" panose="02020603050405020304" pitchFamily="18" charset="0"/>
              </a:rPr>
              <a:t>Б.Хмельницькому.Чому</a:t>
            </a:r>
            <a:r>
              <a:rPr lang="uk-UA" sz="2400" b="1" i="1" dirty="0">
                <a:latin typeface="Calibri" panose="020F0502020204030204" pitchFamily="34" charset="0"/>
                <a:ea typeface="Calibri" panose="020F0502020204030204" pitchFamily="34" charset="0"/>
                <a:cs typeface="Times New Roman" panose="02020603050405020304" pitchFamily="18" charset="0"/>
              </a:rPr>
              <a:t>?                                                                  </a:t>
            </a:r>
            <a:r>
              <a:rPr lang="uk-UA" b="1" i="1" dirty="0">
                <a:latin typeface="Calibri" panose="020F0502020204030204" pitchFamily="34" charset="0"/>
                <a:ea typeface="Calibri" panose="020F0502020204030204" pitchFamily="34" charset="0"/>
                <a:cs typeface="Times New Roman" panose="02020603050405020304" pitchFamily="18" charset="0"/>
              </a:rPr>
              <a:t>                   </a:t>
            </a:r>
            <a:r>
              <a:rPr lang="uk-UA" b="1" i="1" dirty="0" smtClean="0">
                <a:latin typeface="Calibri" panose="020F0502020204030204" pitchFamily="34" charset="0"/>
                <a:ea typeface="Calibri" panose="020F0502020204030204" pitchFamily="34" charset="0"/>
                <a:cs typeface="Times New Roman" panose="02020603050405020304" pitchFamily="18" charset="0"/>
              </a:rPr>
              <a:t>                                         </a:t>
            </a:r>
            <a:r>
              <a:rPr lang="uk-UA" sz="2800" b="1" i="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По-перше</a:t>
            </a:r>
            <a:r>
              <a:rPr lang="uk-UA" sz="28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a:t>
            </a:r>
            <a:r>
              <a:rPr lang="uk-UA" b="1" i="1" dirty="0">
                <a:latin typeface="Calibri" panose="020F0502020204030204" pitchFamily="34" charset="0"/>
                <a:ea typeface="Calibri" panose="020F0502020204030204" pitchFamily="34" charset="0"/>
                <a:cs typeface="Times New Roman" panose="02020603050405020304" pitchFamily="18" charset="0"/>
              </a:rPr>
              <a:t> </a:t>
            </a:r>
            <a:r>
              <a:rPr lang="uk-UA" sz="2000" b="1" i="1" dirty="0">
                <a:latin typeface="Calibri" panose="020F0502020204030204" pitchFamily="34" charset="0"/>
                <a:ea typeface="Calibri" panose="020F0502020204030204" pitchFamily="34" charset="0"/>
                <a:cs typeface="Times New Roman" panose="02020603050405020304" pitchFamily="18" charset="0"/>
              </a:rPr>
              <a:t>Т.Г. Шевченко довгий час був кріпаком і не мав змоги отримати повноцінну освіту. Тому деякі історичні події тлумачив по- своєму, не вдаючись в подробиці тогочасної</a:t>
            </a:r>
            <a:r>
              <a:rPr lang="ru-RU" sz="2000" b="1" i="1" dirty="0">
                <a:latin typeface="Calibri" panose="020F0502020204030204" pitchFamily="34" charset="0"/>
                <a:ea typeface="Calibri" panose="020F0502020204030204" pitchFamily="34" charset="0"/>
                <a:cs typeface="Times New Roman" panose="02020603050405020304" pitchFamily="18" charset="0"/>
              </a:rPr>
              <a:t> </a:t>
            </a:r>
            <a:r>
              <a:rPr lang="uk-UA" sz="2000" b="1" i="1" dirty="0" smtClean="0">
                <a:latin typeface="Calibri" panose="020F0502020204030204" pitchFamily="34" charset="0"/>
                <a:ea typeface="Calibri" panose="020F0502020204030204" pitchFamily="34" charset="0"/>
                <a:cs typeface="Times New Roman" panose="02020603050405020304" pitchFamily="18" charset="0"/>
              </a:rPr>
              <a:t>(</a:t>
            </a:r>
            <a:r>
              <a:rPr lang="uk-UA" sz="2000" b="1" i="1" dirty="0">
                <a:latin typeface="Calibri" panose="020F0502020204030204" pitchFamily="34" charset="0"/>
                <a:ea typeface="Calibri" panose="020F0502020204030204" pitchFamily="34" charset="0"/>
                <a:cs typeface="Times New Roman" panose="02020603050405020304" pitchFamily="18" charset="0"/>
              </a:rPr>
              <a:t>сер.</a:t>
            </a:r>
            <a:r>
              <a:rPr lang="en-US" sz="2000" b="1" i="1" dirty="0">
                <a:latin typeface="Calibri" panose="020F0502020204030204" pitchFamily="34" charset="0"/>
                <a:ea typeface="Calibri" panose="020F0502020204030204" pitchFamily="34" charset="0"/>
                <a:cs typeface="Times New Roman" panose="02020603050405020304" pitchFamily="18" charset="0"/>
              </a:rPr>
              <a:t>XVII</a:t>
            </a:r>
            <a:r>
              <a:rPr lang="uk-UA" sz="2000" b="1" i="1" dirty="0">
                <a:latin typeface="Calibri" panose="020F0502020204030204" pitchFamily="34" charset="0"/>
                <a:ea typeface="Calibri" panose="020F0502020204030204" pitchFamily="34" charset="0"/>
                <a:cs typeface="Times New Roman" panose="02020603050405020304" pitchFamily="18" charset="0"/>
              </a:rPr>
              <a:t> ст.)  історичної ситуації. Та і царський уряд зробив все можливе, щоб деякі нюанси тих подій не потрапили до людських </a:t>
            </a:r>
            <a:r>
              <a:rPr lang="uk-UA" sz="2000" b="1" i="1" dirty="0" smtClean="0">
                <a:latin typeface="Calibri" panose="020F0502020204030204" pitchFamily="34" charset="0"/>
                <a:ea typeface="Calibri" panose="020F0502020204030204" pitchFamily="34" charset="0"/>
                <a:cs typeface="Times New Roman" panose="02020603050405020304" pitchFamily="18" charset="0"/>
              </a:rPr>
              <a:t>рук…                                                                       </a:t>
            </a:r>
            <a:endParaRPr lang="ru-RU"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354829" y="3075571"/>
            <a:ext cx="4279763" cy="30787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Двойная волна 3"/>
          <p:cNvSpPr/>
          <p:nvPr/>
        </p:nvSpPr>
        <p:spPr>
          <a:xfrm>
            <a:off x="5532992" y="2675678"/>
            <a:ext cx="2782577" cy="3844409"/>
          </a:xfrm>
          <a:prstGeom prst="doubleWave">
            <a:avLst/>
          </a:prstGeom>
          <a:solidFill>
            <a:schemeClr val="accent4">
              <a:lumMod val="20000"/>
              <a:lumOff val="80000"/>
            </a:schemeClr>
          </a:solidFill>
          <a:ln>
            <a:solidFill>
              <a:schemeClr val="accent2">
                <a:lumMod val="75000"/>
              </a:schemeClr>
            </a:solidFill>
          </a:ln>
        </p:spPr>
        <p:txBody>
          <a:bodyPr wrap="square">
            <a:spAutoFit/>
          </a:bodyPr>
          <a:lstStyle/>
          <a:p>
            <a:r>
              <a:rPr lang="ru-RU" sz="1400" b="1" dirty="0"/>
              <a:t>Дари в </a:t>
            </a:r>
            <a:r>
              <a:rPr lang="ru-RU" sz="1400" b="1" dirty="0" err="1"/>
              <a:t>Чигрині</a:t>
            </a:r>
            <a:r>
              <a:rPr lang="ru-RU" sz="1400" b="1" dirty="0"/>
              <a:t> 1649 року</a:t>
            </a:r>
          </a:p>
          <a:p>
            <a:r>
              <a:rPr lang="ru-RU" sz="1400" dirty="0" smtClean="0"/>
              <a:t>(1844)  </a:t>
            </a:r>
            <a:r>
              <a:rPr lang="uk-UA" sz="1400" dirty="0" smtClean="0"/>
              <a:t>В </a:t>
            </a:r>
            <a:r>
              <a:rPr lang="uk-UA" sz="1400" dirty="0" smtClean="0"/>
              <a:t>основу сюжету Т.Г. Шевченко поклав історичний факт — переговори про возз'єднання України з Росією.  Посли приїздили до Богдана Хмельницького в різний час, але художник показує їх разом: вони чекають на прийом у гетьмана. Кожен з послів наділений глибокою психологічною характеристикою, що дає змогу передбачати події. </a:t>
            </a:r>
            <a:endParaRPr lang="uk-UA" sz="1400" dirty="0"/>
          </a:p>
        </p:txBody>
      </p:sp>
    </p:spTree>
    <p:extLst>
      <p:ext uri="{BB962C8B-B14F-4D97-AF65-F5344CB8AC3E}">
        <p14:creationId xmlns:p14="http://schemas.microsoft.com/office/powerpoint/2010/main" val="45876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29" y="-79552"/>
            <a:ext cx="12193057" cy="7017104"/>
          </a:xfrm>
          <a:prstGeom prst="rect">
            <a:avLst/>
          </a:prstGeom>
        </p:spPr>
      </p:pic>
      <p:sp>
        <p:nvSpPr>
          <p:cNvPr id="2" name="Прямоугольник 1"/>
          <p:cNvSpPr/>
          <p:nvPr/>
        </p:nvSpPr>
        <p:spPr>
          <a:xfrm>
            <a:off x="1145531" y="446773"/>
            <a:ext cx="5932164" cy="5964453"/>
          </a:xfrm>
          <a:prstGeom prst="rect">
            <a:avLst/>
          </a:prstGeom>
        </p:spPr>
        <p:txBody>
          <a:bodyPr wrap="square">
            <a:spAutoFit/>
          </a:bodyPr>
          <a:lstStyle/>
          <a:p>
            <a:pPr algn="ctr">
              <a:lnSpc>
                <a:spcPct val="106000"/>
              </a:lnSpc>
              <a:spcAft>
                <a:spcPts val="800"/>
              </a:spcAft>
            </a:pPr>
            <a:r>
              <a:rPr lang="uk-UA" b="1" i="1" dirty="0" smtClean="0">
                <a:latin typeface="Calibri" panose="020F0502020204030204" pitchFamily="34" charset="0"/>
                <a:ea typeface="Calibri" panose="020F0502020204030204" pitchFamily="34" charset="0"/>
                <a:cs typeface="Times New Roman" panose="02020603050405020304" pitchFamily="18" charset="0"/>
              </a:rPr>
              <a:t>    Не </a:t>
            </a:r>
            <a:r>
              <a:rPr lang="uk-UA" b="1" i="1" dirty="0">
                <a:latin typeface="Calibri" panose="020F0502020204030204" pitchFamily="34" charset="0"/>
                <a:ea typeface="Calibri" panose="020F0502020204030204" pitchFamily="34" charset="0"/>
                <a:cs typeface="Times New Roman" panose="02020603050405020304" pitchFamily="18" charset="0"/>
              </a:rPr>
              <a:t>забуваємо і той факт, що Україна була за формою державного устрою демократичною  республікою. Історично так склалося, що знаходячись в облозі монархічних держав, раніше чи пізніше Україна опинилася б  під владою чи то Польщі, чи то Московії (в жодному разі монархічні держави не допустили б такої свободи та демократії). Україна випереджала час , була новатором, тому незрозумілою для тогочасного світу, а значить  небезпечною.  Тому Гетьман, мабуть, уявляв, що таке станеться (він був дуже освіченою людиною, мав </a:t>
            </a:r>
            <a:r>
              <a:rPr lang="uk-UA" b="1" i="1" dirty="0" smtClean="0">
                <a:latin typeface="Calibri" panose="020F0502020204030204" pitchFamily="34" charset="0"/>
                <a:ea typeface="Calibri" panose="020F0502020204030204" pitchFamily="34" charset="0"/>
                <a:cs typeface="Times New Roman" panose="02020603050405020304" pitchFamily="18" charset="0"/>
              </a:rPr>
              <a:t>далекоглядні </a:t>
            </a:r>
            <a:r>
              <a:rPr lang="uk-UA" b="1" i="1" dirty="0">
                <a:latin typeface="Calibri" panose="020F0502020204030204" pitchFamily="34" charset="0"/>
                <a:ea typeface="Calibri" panose="020F0502020204030204" pitchFamily="34" charset="0"/>
                <a:cs typeface="Times New Roman" panose="02020603050405020304" pitchFamily="18" charset="0"/>
              </a:rPr>
              <a:t>плани) і зробив спробу приєднати Гетьманщину не як «внутрішню колонію», а як автономію. І не його провина, що в Україні не знайшлося  «другого Хмельницького», здатного продовжити його справу. Це не провина Т.Г. Шевченка, що дав таку оцінку діям Хмельницького. Такі були реалії життя.  Як би на той час (припустимо)  Т.Г. Шевченко став соратником Богдана Хмельницького, можливо, його погляди  в оцінці гетьмана були б інакшими.</a:t>
            </a:r>
            <a:endParaRPr lang="ru-RU"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7707293" y="446773"/>
            <a:ext cx="3324191" cy="2079057"/>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849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159104"/>
            <a:ext cx="12193057" cy="7017104"/>
          </a:xfrm>
          <a:prstGeom prst="rect">
            <a:avLst/>
          </a:prstGeom>
        </p:spPr>
      </p:pic>
      <p:pic>
        <p:nvPicPr>
          <p:cNvPr id="2" name="Рисунок 1"/>
          <p:cNvPicPr>
            <a:picLocks noChangeAspect="1"/>
          </p:cNvPicPr>
          <p:nvPr/>
        </p:nvPicPr>
        <p:blipFill>
          <a:blip r:embed="rId3"/>
          <a:stretch>
            <a:fillRect/>
          </a:stretch>
        </p:blipFill>
        <p:spPr>
          <a:xfrm>
            <a:off x="1288503" y="532715"/>
            <a:ext cx="3484641" cy="4692650"/>
          </a:xfrm>
          <a:prstGeom prst="rect">
            <a:avLst/>
          </a:prstGeom>
          <a:ln w="88900" cap="sq" cmpd="thickThin">
            <a:solidFill>
              <a:schemeClr val="accent2">
                <a:lumMod val="50000"/>
              </a:schemeClr>
            </a:solidFill>
            <a:prstDash val="solid"/>
            <a:miter lim="800000"/>
          </a:ln>
          <a:effectLst>
            <a:innerShdw blurRad="76200">
              <a:srgbClr val="000000"/>
            </a:innerShdw>
          </a:effectLst>
        </p:spPr>
      </p:pic>
      <p:sp>
        <p:nvSpPr>
          <p:cNvPr id="3" name="Прямоугольник 2"/>
          <p:cNvSpPr/>
          <p:nvPr/>
        </p:nvSpPr>
        <p:spPr>
          <a:xfrm>
            <a:off x="1705465" y="5359859"/>
            <a:ext cx="2913674" cy="646331"/>
          </a:xfrm>
          <a:prstGeom prst="rect">
            <a:avLst/>
          </a:prstGeom>
        </p:spPr>
        <p:txBody>
          <a:bodyPr wrap="square">
            <a:spAutoFit/>
          </a:bodyPr>
          <a:lstStyle/>
          <a:p>
            <a:r>
              <a:rPr lang="uk-UA" b="1" dirty="0" err="1"/>
              <a:t>Хоткевич</a:t>
            </a:r>
            <a:r>
              <a:rPr lang="uk-UA" b="1" dirty="0"/>
              <a:t> </a:t>
            </a:r>
            <a:r>
              <a:rPr lang="uk-UA" b="1" dirty="0" err="1"/>
              <a:t>Гнат</a:t>
            </a:r>
            <a:r>
              <a:rPr lang="uk-UA" b="1" dirty="0"/>
              <a:t> </a:t>
            </a:r>
            <a:r>
              <a:rPr lang="uk-UA" b="1" dirty="0" smtClean="0"/>
              <a:t>Мартинович</a:t>
            </a:r>
          </a:p>
          <a:p>
            <a:r>
              <a:rPr lang="uk-UA" b="1" dirty="0"/>
              <a:t> </a:t>
            </a:r>
            <a:r>
              <a:rPr lang="uk-UA" b="1" dirty="0" smtClean="0"/>
              <a:t>        (1877-1938) - </a:t>
            </a:r>
            <a:endParaRPr lang="uk-UA" b="1" dirty="0"/>
          </a:p>
        </p:txBody>
      </p:sp>
      <p:sp>
        <p:nvSpPr>
          <p:cNvPr id="4" name="Прямоугольник 3"/>
          <p:cNvSpPr/>
          <p:nvPr/>
        </p:nvSpPr>
        <p:spPr>
          <a:xfrm>
            <a:off x="4855410" y="255750"/>
            <a:ext cx="6604000" cy="3970318"/>
          </a:xfrm>
          <a:prstGeom prst="rect">
            <a:avLst/>
          </a:prstGeom>
        </p:spPr>
        <p:txBody>
          <a:bodyPr wrap="square">
            <a:spAutoFit/>
          </a:bodyPr>
          <a:lstStyle/>
          <a:p>
            <a:pPr algn="ctr"/>
            <a:r>
              <a:rPr lang="ru-RU" sz="2800" b="1" dirty="0">
                <a:ln w="9525">
                  <a:solidFill>
                    <a:schemeClr val="accent2">
                      <a:lumMod val="50000"/>
                    </a:schemeClr>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Много можно насчитать «ошибок» Хмельницкого, и теперь всякий, кто додумается до такой «ошибки», сразу прописывает свой рецепт. Но это так легко для нас, кто вычитывает о событиях, а не творит их, кто переворачивает страницы книги, а не кровавыми лентами своей собственной крови пишет саму книгу жизни</a:t>
            </a:r>
            <a:r>
              <a:rPr lang="ru-RU" sz="2800" b="1" dirty="0" smtClean="0">
                <a:ln w="9525">
                  <a:solidFill>
                    <a:schemeClr val="accent2">
                      <a:lumMod val="50000"/>
                    </a:schemeClr>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ru-RU" sz="2800" b="1" dirty="0">
              <a:ln w="9525">
                <a:solidFill>
                  <a:schemeClr val="accent2">
                    <a:lumMod val="50000"/>
                  </a:schemeClr>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15813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057" y="-159104"/>
            <a:ext cx="12193057" cy="7017104"/>
          </a:xfrm>
          <a:prstGeom prst="rect">
            <a:avLst/>
          </a:prstGeom>
        </p:spPr>
      </p:pic>
      <p:sp>
        <p:nvSpPr>
          <p:cNvPr id="2" name="Прямоугольник 1"/>
          <p:cNvSpPr/>
          <p:nvPr/>
        </p:nvSpPr>
        <p:spPr>
          <a:xfrm>
            <a:off x="1252848" y="176369"/>
            <a:ext cx="5515276" cy="6063198"/>
          </a:xfrm>
          <a:prstGeom prst="rect">
            <a:avLst/>
          </a:prstGeom>
        </p:spPr>
        <p:txBody>
          <a:bodyPr wrap="square">
            <a:spAutoFit/>
          </a:bodyPr>
          <a:lstStyle/>
          <a:p>
            <a:pPr algn="ctr"/>
            <a:r>
              <a:rPr lang="uk-UA" sz="28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По-друге</a:t>
            </a:r>
            <a:r>
              <a:rPr lang="uk-UA" sz="24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a:t>
            </a:r>
            <a:r>
              <a:rPr lang="uk-UA" sz="2400" b="1" i="1" dirty="0">
                <a:latin typeface="Calibri" panose="020F0502020204030204" pitchFamily="34" charset="0"/>
                <a:ea typeface="Calibri" panose="020F0502020204030204" pitchFamily="34" charset="0"/>
                <a:cs typeface="Times New Roman" panose="02020603050405020304" pitchFamily="18" charset="0"/>
              </a:rPr>
              <a:t> Т. Шевченко був сучасником вже XIX століття, коли Україна була під владою кріпацької Росії і переніс всі лиха рабства. Питання національної </a:t>
            </a:r>
            <a:r>
              <a:rPr lang="uk-UA" sz="2400" b="1" i="1" dirty="0" err="1" smtClean="0">
                <a:latin typeface="Calibri" panose="020F0502020204030204" pitchFamily="34" charset="0"/>
                <a:ea typeface="Calibri" panose="020F0502020204030204" pitchFamily="34" charset="0"/>
                <a:cs typeface="Times New Roman" panose="02020603050405020304" pitchFamily="18" charset="0"/>
              </a:rPr>
              <a:t>запроданності</a:t>
            </a:r>
            <a:r>
              <a:rPr lang="uk-UA" sz="2400" b="1" i="1" dirty="0" smtClean="0">
                <a:latin typeface="Calibri" panose="020F0502020204030204" pitchFamily="34" charset="0"/>
                <a:ea typeface="Calibri" panose="020F0502020204030204" pitchFamily="34" charset="0"/>
                <a:cs typeface="Times New Roman" panose="02020603050405020304" pitchFamily="18" charset="0"/>
              </a:rPr>
              <a:t> </a:t>
            </a:r>
            <a:r>
              <a:rPr lang="uk-UA" sz="2400" b="1" i="1" dirty="0">
                <a:latin typeface="Calibri" panose="020F0502020204030204" pitchFamily="34" charset="0"/>
                <a:ea typeface="Calibri" panose="020F0502020204030204" pitchFamily="34" charset="0"/>
                <a:cs typeface="Times New Roman" panose="02020603050405020304" pitchFamily="18" charset="0"/>
              </a:rPr>
              <a:t>Москві, яка саме була тою руйнуючою силою України, її духовного та політичного буття, глибоко турбували Шевченка, оскільки для нього Україна – це життєдайна, любляча мати, яка страждала за долю своїх дітей. Тому найменший натяк на доброзичливі відносини України з Росією для нього були болючими і сприймалися як зрада Україні.  Ця відверта зневага до подій 1654 року  і відбилася у  вірші. </a:t>
            </a:r>
            <a:endParaRPr lang="ru-RU" sz="2400" b="1" i="1" dirty="0"/>
          </a:p>
        </p:txBody>
      </p:sp>
      <p:sp>
        <p:nvSpPr>
          <p:cNvPr id="4" name="Двойная волна 3"/>
          <p:cNvSpPr/>
          <p:nvPr/>
        </p:nvSpPr>
        <p:spPr>
          <a:xfrm rot="21396925">
            <a:off x="7720196" y="2132618"/>
            <a:ext cx="2086132" cy="4048899"/>
          </a:xfrm>
          <a:prstGeom prst="doubleWave">
            <a:avLst/>
          </a:prstGeom>
          <a:noFill/>
        </p:spPr>
        <p:txBody>
          <a:bodyPr wrap="square">
            <a:spAutoFit/>
          </a:bodyPr>
          <a:lstStyle/>
          <a:p>
            <a: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Амінь тобі, </a:t>
            </a:r>
            <a:endParaRPr lang="uk-UA" sz="2400"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uk-UA" sz="2400"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великий </a:t>
            </a:r>
            <a: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муже! </a:t>
            </a:r>
            <a:b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Великий, славний! </a:t>
            </a:r>
            <a:endParaRPr lang="uk-UA" sz="2400"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uk-UA" sz="2400"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uk-UA" sz="2400"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та </a:t>
            </a:r>
            <a: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не дуже… </a:t>
            </a:r>
            <a:br>
              <a:rPr lang="uk-UA"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endParaRPr lang="ru-RU" sz="2400" dirty="0">
              <a:solidFill>
                <a:srgbClr val="FF0000"/>
              </a:solidFill>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8009" y="356257"/>
            <a:ext cx="3275018" cy="2063261"/>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7878009" y="2356995"/>
            <a:ext cx="3138551" cy="369332"/>
          </a:xfrm>
          <a:prstGeom prst="rect">
            <a:avLst/>
          </a:prstGeom>
        </p:spPr>
        <p:txBody>
          <a:bodyPr wrap="none">
            <a:spAutoFit/>
          </a:bodyPr>
          <a:lstStyle/>
          <a:p>
            <a:r>
              <a:rPr lang="ru-RU" dirty="0" err="1"/>
              <a:t>В'їзд</a:t>
            </a:r>
            <a:r>
              <a:rPr lang="ru-RU" dirty="0"/>
              <a:t> </a:t>
            </a:r>
            <a:r>
              <a:rPr lang="ru-RU" dirty="0" err="1"/>
              <a:t>Хмельницького</a:t>
            </a:r>
            <a:r>
              <a:rPr lang="ru-RU" dirty="0"/>
              <a:t> до </a:t>
            </a:r>
            <a:r>
              <a:rPr lang="ru-RU" dirty="0" err="1"/>
              <a:t>Києва</a:t>
            </a:r>
            <a:endParaRPr lang="ru-RU" dirty="0"/>
          </a:p>
        </p:txBody>
      </p:sp>
    </p:spTree>
    <p:extLst>
      <p:ext uri="{BB962C8B-B14F-4D97-AF65-F5344CB8AC3E}">
        <p14:creationId xmlns:p14="http://schemas.microsoft.com/office/powerpoint/2010/main" val="2255660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1372</Words>
  <Application>Microsoft Office PowerPoint</Application>
  <PresentationFormat>Широкоэкранный</PresentationFormat>
  <Paragraphs>85</Paragraphs>
  <Slides>14</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14</vt:i4>
      </vt:variant>
    </vt:vector>
  </HeadingPairs>
  <TitlesOfParts>
    <vt:vector size="22" baseType="lpstr">
      <vt:lpstr>Arial</vt:lpstr>
      <vt:lpstr>Arial Black</vt:lpstr>
      <vt:lpstr>Calibri</vt:lpstr>
      <vt:lpstr>Calibri Light</vt:lpstr>
      <vt:lpstr>Impact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Баган</dc:creator>
  <cp:lastModifiedBy>Сергей Баган</cp:lastModifiedBy>
  <cp:revision>57</cp:revision>
  <dcterms:created xsi:type="dcterms:W3CDTF">2014-02-08T13:44:57Z</dcterms:created>
  <dcterms:modified xsi:type="dcterms:W3CDTF">2014-04-02T08:39:09Z</dcterms:modified>
</cp:coreProperties>
</file>