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3" r:id="rId4"/>
    <p:sldId id="258" r:id="rId5"/>
    <p:sldId id="259" r:id="rId6"/>
    <p:sldId id="263" r:id="rId7"/>
    <p:sldId id="265" r:id="rId8"/>
    <p:sldId id="266" r:id="rId9"/>
    <p:sldId id="264" r:id="rId10"/>
    <p:sldId id="267" r:id="rId11"/>
    <p:sldId id="268" r:id="rId12"/>
    <p:sldId id="270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05800" cy="1766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а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Робота учасниці  Всеукраїнського інтерактивного конкурсу Малої Академії Наук «МАН – Юніор Дослідник»</a:t>
            </a:r>
            <a:b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в номінації «Історик – Юніор»</a:t>
            </a:r>
            <a:b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Історичне підґрунтя поеми Т.Г.Шевченка </a:t>
            </a:r>
            <a:r>
              <a:rPr lang="uk-UA" sz="2400" dirty="0" smtClean="0">
                <a:solidFill>
                  <a:schemeClr val="tx1">
                    <a:lumMod val="95000"/>
                  </a:schemeClr>
                </a:solidFill>
              </a:rPr>
              <a:t>“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Гамалія</a:t>
            </a:r>
            <a:r>
              <a:rPr lang="uk-UA" sz="2400" dirty="0" smtClean="0">
                <a:solidFill>
                  <a:schemeClr val="tx1">
                    <a:lumMod val="95000"/>
                  </a:schemeClr>
                </a:solidFill>
              </a:rPr>
              <a:t> “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428868"/>
            <a:ext cx="4071966" cy="3086782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Роботу виконала учениця 5(9)-Г класу Вознесенської гімназії №1 Вознесенської міської ради </a:t>
            </a:r>
          </a:p>
          <a:p>
            <a:r>
              <a:rPr lang="uk-UA" sz="1800" dirty="0" smtClean="0"/>
              <a:t>Миколаївської області</a:t>
            </a:r>
          </a:p>
          <a:p>
            <a:r>
              <a:rPr lang="uk-UA" sz="1800" dirty="0" smtClean="0"/>
              <a:t>Городня Марія Анатоліївна</a:t>
            </a:r>
          </a:p>
          <a:p>
            <a:r>
              <a:rPr lang="uk-UA" sz="1800" dirty="0" smtClean="0"/>
              <a:t>Науковий керівник: Рейш В.Л.,</a:t>
            </a:r>
          </a:p>
          <a:p>
            <a:r>
              <a:rPr lang="uk-UA" sz="1800" dirty="0" smtClean="0"/>
              <a:t>учитель української мови та літератури</a:t>
            </a:r>
          </a:p>
          <a:p>
            <a:r>
              <a:rPr lang="uk-UA" sz="1800" dirty="0" smtClean="0"/>
              <a:t>Вознесенської гімназії №1</a:t>
            </a:r>
            <a:endParaRPr lang="ru-RU" sz="1800" dirty="0"/>
          </a:p>
        </p:txBody>
      </p:sp>
      <p:pic>
        <p:nvPicPr>
          <p:cNvPr id="9" name="Picture 2" descr="C:\Documents and Settings\Admin\Рабочий стол\ікт фото\фото\DSC_2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7496"/>
            <a:ext cx="4429156" cy="2947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228748"/>
          </a:xfrm>
        </p:spPr>
        <p:txBody>
          <a:bodyPr/>
          <a:lstStyle/>
          <a:p>
            <a:r>
              <a:rPr lang="uk-UA" sz="2000" dirty="0" smtClean="0"/>
              <a:t>Т.Г. Шевченко приятелював з Яковом Олександровичем Гамалією і  на його честь   назвав поему і навіть написав   портрет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" name="Содержимое 3" descr="Shevch_muzej2.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876" b="19876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22874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В </a:t>
            </a:r>
            <a:r>
              <a:rPr lang="ru-RU" dirty="0" smtClean="0"/>
              <a:t>основ</a:t>
            </a:r>
            <a:r>
              <a:rPr lang="uk-UA" dirty="0" smtClean="0"/>
              <a:t>у поеми  покладено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XVI —XVII </a:t>
            </a:r>
            <a:r>
              <a:rPr lang="ru-RU" dirty="0" err="1" smtClean="0"/>
              <a:t>ст</a:t>
            </a:r>
            <a:r>
              <a:rPr lang="ru-RU" dirty="0" smtClean="0"/>
              <a:t>, коли </a:t>
            </a:r>
            <a:r>
              <a:rPr lang="ru-RU" dirty="0" err="1" smtClean="0"/>
              <a:t>українське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потерпало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експансії</a:t>
            </a:r>
            <a:r>
              <a:rPr lang="ru-RU" dirty="0" smtClean="0"/>
              <a:t>. Людей </a:t>
            </a:r>
            <a:r>
              <a:rPr lang="ru-RU" dirty="0" err="1" smtClean="0"/>
              <a:t>відловлювали</a:t>
            </a:r>
            <a:r>
              <a:rPr lang="ru-RU" dirty="0" smtClean="0"/>
              <a:t>,  забирали в полон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відправляли</a:t>
            </a:r>
            <a:r>
              <a:rPr lang="ru-RU" dirty="0" smtClean="0"/>
              <a:t> до </a:t>
            </a:r>
            <a:r>
              <a:rPr lang="ru-RU" dirty="0" err="1" smtClean="0"/>
              <a:t>Туреччини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перетворилася</a:t>
            </a:r>
            <a:r>
              <a:rPr lang="ru-RU" dirty="0" smtClean="0"/>
              <a:t> на </a:t>
            </a:r>
            <a:r>
              <a:rPr lang="ru-RU" dirty="0" err="1" smtClean="0"/>
              <a:t>величезний</a:t>
            </a:r>
            <a:r>
              <a:rPr lang="ru-RU" dirty="0" smtClean="0"/>
              <a:t> </a:t>
            </a:r>
            <a:r>
              <a:rPr lang="ru-RU" dirty="0" err="1" smtClean="0"/>
              <a:t>невільницький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7" descr="C:\Users\Админ\Desktop\rabotorgovly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7643834" cy="46434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2287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У далекому </a:t>
            </a:r>
            <a:r>
              <a:rPr lang="ru-RU" dirty="0" err="1" smtClean="0"/>
              <a:t>Скутарі</a:t>
            </a:r>
            <a:r>
              <a:rPr lang="ru-RU" dirty="0" smtClean="0"/>
              <a:t>, на </a:t>
            </a:r>
            <a:r>
              <a:rPr lang="ru-RU" dirty="0" err="1" smtClean="0"/>
              <a:t>Туреччині</a:t>
            </a:r>
            <a:r>
              <a:rPr lang="ru-RU" dirty="0" smtClean="0"/>
              <a:t>, </a:t>
            </a:r>
            <a:r>
              <a:rPr lang="ru-RU" dirty="0" err="1" smtClean="0"/>
              <a:t>сидять</a:t>
            </a:r>
            <a:r>
              <a:rPr lang="ru-RU" dirty="0" smtClean="0"/>
              <a:t> в </a:t>
            </a:r>
            <a:r>
              <a:rPr lang="ru-RU" dirty="0" err="1" smtClean="0"/>
              <a:t>неволі</a:t>
            </a:r>
            <a:r>
              <a:rPr lang="ru-RU" dirty="0" smtClean="0"/>
              <a:t> у </a:t>
            </a:r>
            <a:r>
              <a:rPr lang="ru-RU" dirty="0" err="1" smtClean="0"/>
              <a:t>кайданах</a:t>
            </a:r>
            <a:r>
              <a:rPr lang="ru-RU" dirty="0" smtClean="0"/>
              <a:t> «</a:t>
            </a:r>
            <a:r>
              <a:rPr lang="ru-RU" dirty="0" err="1" smtClean="0"/>
              <a:t>козаки-сердеги</a:t>
            </a:r>
            <a:r>
              <a:rPr lang="ru-RU" dirty="0" smtClean="0"/>
              <a:t>», </a:t>
            </a:r>
            <a:r>
              <a:rPr lang="ru-RU" dirty="0" err="1" smtClean="0"/>
              <a:t>сидять</a:t>
            </a:r>
            <a:r>
              <a:rPr lang="ru-RU" dirty="0" smtClean="0"/>
              <a:t> тай </a:t>
            </a:r>
            <a:r>
              <a:rPr lang="ru-RU" dirty="0" err="1" smtClean="0"/>
              <a:t>гадають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не </a:t>
            </a:r>
            <a:r>
              <a:rPr lang="ru-RU" dirty="0" err="1" smtClean="0"/>
              <a:t>прийде</a:t>
            </a:r>
            <a:r>
              <a:rPr lang="ru-RU" dirty="0" smtClean="0"/>
              <a:t> </a:t>
            </a:r>
            <a:r>
              <a:rPr lang="ru-RU" dirty="0" err="1" smtClean="0"/>
              <a:t>допомога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там «раду </a:t>
            </a:r>
            <a:r>
              <a:rPr lang="ru-RU" dirty="0" err="1" smtClean="0"/>
              <a:t>радять</a:t>
            </a:r>
            <a:r>
              <a:rPr lang="ru-RU" dirty="0" smtClean="0"/>
              <a:t>, як на турка стати». </a:t>
            </a:r>
            <a:r>
              <a:rPr lang="ru-RU" dirty="0" err="1" smtClean="0"/>
              <a:t>Звертаються</a:t>
            </a:r>
            <a:r>
              <a:rPr lang="ru-RU" dirty="0" smtClean="0"/>
              <a:t> вони </a:t>
            </a:r>
            <a:r>
              <a:rPr lang="ru-RU" dirty="0" err="1" smtClean="0"/>
              <a:t>навіть</a:t>
            </a:r>
            <a:r>
              <a:rPr lang="ru-RU" dirty="0" smtClean="0"/>
              <a:t> до Бога:</a:t>
            </a:r>
          </a:p>
          <a:p>
            <a:r>
              <a:rPr lang="ru-RU" dirty="0" smtClean="0"/>
              <a:t>«О </a:t>
            </a:r>
            <a:r>
              <a:rPr lang="ru-RU" dirty="0" err="1" smtClean="0"/>
              <a:t>милий</a:t>
            </a:r>
            <a:r>
              <a:rPr lang="ru-RU" dirty="0" smtClean="0"/>
              <a:t> боже </a:t>
            </a:r>
            <a:r>
              <a:rPr lang="ru-RU" dirty="0" err="1" smtClean="0"/>
              <a:t>України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Не дай пропасти на </a:t>
            </a:r>
            <a:r>
              <a:rPr lang="ru-RU" dirty="0" err="1" smtClean="0"/>
              <a:t>чужині</a:t>
            </a:r>
            <a:r>
              <a:rPr lang="ru-RU" dirty="0" smtClean="0"/>
              <a:t>,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неволі</a:t>
            </a:r>
            <a:r>
              <a:rPr lang="ru-RU" dirty="0" smtClean="0"/>
              <a:t> </a:t>
            </a:r>
            <a:r>
              <a:rPr lang="ru-RU" dirty="0" err="1" smtClean="0"/>
              <a:t>вольним</a:t>
            </a:r>
            <a:r>
              <a:rPr lang="ru-RU" dirty="0" smtClean="0"/>
              <a:t> </a:t>
            </a:r>
            <a:r>
              <a:rPr lang="ru-RU" dirty="0" err="1" smtClean="0"/>
              <a:t>козакам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3" descr="C:\Users\Админ\Desktop\i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438" b="1043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228748"/>
          </a:xfrm>
        </p:spPr>
        <p:txBody>
          <a:bodyPr>
            <a:normAutofit/>
          </a:bodyPr>
          <a:lstStyle/>
          <a:p>
            <a:r>
              <a:rPr lang="uk-UA" dirty="0" smtClean="0"/>
              <a:t>Великий Луг і Хортиця – території козацької вольниці, </a:t>
            </a:r>
            <a:r>
              <a:rPr lang="uk-UA" dirty="0" err="1" smtClean="0"/>
              <a:t>Галата</a:t>
            </a:r>
            <a:r>
              <a:rPr lang="uk-UA" dirty="0" smtClean="0"/>
              <a:t> - частина Стамбула, на яку було здійснено козаками кілька вдалих морських походів, хоча згадка про  </a:t>
            </a:r>
            <a:r>
              <a:rPr lang="uk-UA" dirty="0" smtClean="0"/>
              <a:t>Візантію як державу </a:t>
            </a:r>
            <a:r>
              <a:rPr lang="uk-UA" dirty="0" smtClean="0"/>
              <a:t>щодо Османської імперії  у ХVІІ столітті є історично недостовірною.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5" descr="xoptuza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031" b="31031"/>
          <a:stretch>
            <a:fillRect/>
          </a:stretch>
        </p:blipFill>
        <p:spPr>
          <a:xfrm>
            <a:off x="1571604" y="0"/>
            <a:ext cx="3571900" cy="4568952"/>
          </a:xfrm>
        </p:spPr>
      </p:pic>
      <p:pic>
        <p:nvPicPr>
          <p:cNvPr id="11" name="Содержимое 13" descr="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0"/>
            <a:ext cx="3786214" cy="4588330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800" b="1" dirty="0" smtClean="0"/>
              <a:t>У поемі д</a:t>
            </a:r>
            <a:r>
              <a:rPr lang="ru-RU" sz="1800" b="1" dirty="0" err="1" smtClean="0"/>
              <a:t>ано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зримі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картини</a:t>
            </a:r>
            <a:r>
              <a:rPr lang="ru-RU" sz="1800" b="1" dirty="0" smtClean="0"/>
              <a:t> бою, показано </a:t>
            </a:r>
            <a:r>
              <a:rPr lang="ru-RU" sz="1800" b="1" dirty="0" err="1" smtClean="0"/>
              <a:t>відвагу</a:t>
            </a:r>
            <a:r>
              <a:rPr lang="uk-UA" sz="1800" b="1" dirty="0" smtClean="0"/>
              <a:t> козаків</a:t>
            </a:r>
            <a:r>
              <a:rPr lang="ru-RU" sz="1800" b="1" dirty="0" smtClean="0"/>
              <a:t>. </a:t>
            </a:r>
            <a:r>
              <a:rPr lang="uk-UA" sz="1800" b="1" dirty="0" smtClean="0"/>
              <a:t>«Гамалія»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тематично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наближається</a:t>
            </a:r>
            <a:r>
              <a:rPr lang="ru-RU" sz="1800" b="1" dirty="0" smtClean="0"/>
              <a:t> до </a:t>
            </a:r>
            <a:r>
              <a:rPr lang="ru-RU" sz="1800" b="1" dirty="0" err="1" smtClean="0"/>
              <a:t>народних</a:t>
            </a:r>
            <a:r>
              <a:rPr lang="ru-RU" sz="1800" b="1" dirty="0" smtClean="0"/>
              <a:t> дум про походи </a:t>
            </a:r>
            <a:r>
              <a:rPr lang="ru-RU" sz="1800" b="1" dirty="0" err="1" smtClean="0"/>
              <a:t>козаків</a:t>
            </a:r>
            <a:r>
              <a:rPr lang="ru-RU" sz="1800" b="1" dirty="0" smtClean="0"/>
              <a:t> у </a:t>
            </a:r>
            <a:r>
              <a:rPr lang="ru-RU" sz="1800" b="1" dirty="0" err="1" smtClean="0"/>
              <a:t>Крим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Туреччину</a:t>
            </a:r>
            <a:r>
              <a:rPr lang="ru-RU" sz="1800" b="1" dirty="0" smtClean="0"/>
              <a:t>, в </a:t>
            </a:r>
            <a:r>
              <a:rPr lang="ru-RU" sz="1800" b="1" dirty="0" err="1" smtClean="0"/>
              <a:t>яких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оспівано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мужність</a:t>
            </a:r>
            <a:r>
              <a:rPr lang="ru-RU" sz="1800" b="1" dirty="0" smtClean="0"/>
              <a:t> та </a:t>
            </a:r>
            <a:r>
              <a:rPr lang="ru-RU" sz="1800" b="1" dirty="0" err="1" smtClean="0"/>
              <a:t>хоробрість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запорожців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" name="Picture 10" descr="до цар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500858" cy="2357454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4286256"/>
            <a:ext cx="2428892" cy="2000264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alpha val="90000"/>
              <a:hueOff val="-46240"/>
              <a:satOff val="-621"/>
              <a:lumOff val="4165"/>
              <a:alphaOff val="-2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3000364" y="4286256"/>
            <a:ext cx="2928958" cy="2286016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alpha val="90000"/>
              <a:hueOff val="-92479"/>
              <a:satOff val="-1242"/>
              <a:lumOff val="8330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7432" y="4357694"/>
            <a:ext cx="275084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 Висновки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1.Отаман Гамалія - узагальнений образ козацького ватажка . </a:t>
            </a:r>
            <a:endParaRPr lang="ru-RU" dirty="0" smtClean="0"/>
          </a:p>
          <a:p>
            <a:r>
              <a:rPr lang="uk-UA" dirty="0" smtClean="0"/>
              <a:t>2.Більшість  топонімів, що згадані в поемі, історично пов’язані з козацьким життям.  </a:t>
            </a:r>
            <a:endParaRPr lang="ru-RU" dirty="0" smtClean="0"/>
          </a:p>
          <a:p>
            <a:r>
              <a:rPr lang="uk-UA" dirty="0" smtClean="0"/>
              <a:t>3. Хоча сюжет поеми « Гамалія» вигаданий, проте історичні реалії змальовані Шевченком правдиво. Образи  та вчинки козаків відповідають історичним фактам. У роботі використано ілюстрації, які підтверджують історичну правдивість зображених подій.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 Вступ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dirty="0" smtClean="0"/>
              <a:t>         Хто не знає минулого, той не вартий майбутнього. Хоч Україна - незалежна держава, але інтерес до вивчення  історії рідного краю, нашої культури не згасає. </a:t>
            </a:r>
          </a:p>
          <a:p>
            <a:pPr>
              <a:buNone/>
            </a:pPr>
            <a:r>
              <a:rPr lang="uk-UA" dirty="0" smtClean="0"/>
              <a:t>         В  цьому  році  Україна  і  світ  відзначають  200-ту  річницю  з  дня  народження  геніального  поета,  пророка.  Пізнання постаті Т.Г. Шевченка, його творчої спадщини, місця в українській і світовій культурі - процес постійний і необхідний.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ікт фото\фото\DSC_2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7045451" cy="48767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Тема дослідження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Історичне підґрунтя  поеми « Гамалія» Т.Г.Шевченка </a:t>
            </a:r>
            <a:endParaRPr lang="ru-RU" dirty="0"/>
          </a:p>
        </p:txBody>
      </p:sp>
      <p:pic>
        <p:nvPicPr>
          <p:cNvPr id="1026" name="Picture 2" descr="C:\Documents and Settings\Admin\Рабочий стол\ікт фото\фото\DSC_2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357562"/>
            <a:ext cx="3389648" cy="2652081"/>
          </a:xfrm>
          <a:prstGeom prst="rect">
            <a:avLst/>
          </a:prstGeom>
          <a:noFill/>
        </p:spPr>
      </p:pic>
      <p:pic>
        <p:nvPicPr>
          <p:cNvPr id="7" name="Рисунок 4" descr="17-kozak-dumaet-ic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DE9E"/>
              </a:clrFrom>
              <a:clrTo>
                <a:srgbClr val="FDDE9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8999" y="0"/>
            <a:ext cx="190500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Рабочий стол\ікт фото\фото\DSC_2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357562"/>
            <a:ext cx="3447970" cy="27001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Мета  та завдання дослідження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-  з’ясувати історичну основу поеми «Гамалія»;</a:t>
            </a:r>
            <a:endParaRPr lang="ru-RU" dirty="0" smtClean="0"/>
          </a:p>
          <a:p>
            <a:r>
              <a:rPr lang="uk-UA" dirty="0" smtClean="0"/>
              <a:t>   -  співставити та порівняти події, описані поетом, з історичними фактами.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-  проаналізувати історичні події періоду козаччини;</a:t>
            </a:r>
            <a:endParaRPr lang="ru-RU" dirty="0" smtClean="0"/>
          </a:p>
          <a:p>
            <a:r>
              <a:rPr lang="uk-UA" dirty="0" smtClean="0"/>
              <a:t>   - дослідити елементи історичної правди і відображення їх в поемі Т.Г.Шевченка;</a:t>
            </a:r>
            <a:endParaRPr lang="ru-RU" dirty="0" smtClean="0"/>
          </a:p>
          <a:p>
            <a:r>
              <a:rPr lang="uk-UA" dirty="0" smtClean="0"/>
              <a:t>   - розкрити особливості сприйняття літературного твору в історичному контексті;</a:t>
            </a:r>
            <a:endParaRPr lang="ru-RU" dirty="0"/>
          </a:p>
        </p:txBody>
      </p:sp>
      <p:pic>
        <p:nvPicPr>
          <p:cNvPr id="5" name="Рисунок 4" descr="artli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357694"/>
            <a:ext cx="28082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228748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Про історію українського  народу,  його  героїчну  боротьбу  з  поневолювачами Шевченко дізнавався із  розповідей свого діда Івана.</a:t>
            </a:r>
            <a:endParaRPr lang="ru-RU" sz="2400" dirty="0"/>
          </a:p>
        </p:txBody>
      </p:sp>
      <p:pic>
        <p:nvPicPr>
          <p:cNvPr id="5" name="Picture 2" descr="C:\Users\Админ\Desktop\24_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701" b="470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Історичне підґрунтя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673732" cy="4495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Поет глибоко цікавився історією України, знав чи не всі опубліковані на той час історичні праці й козацькі літописи (деякі з них читав у рукописах), думи й історичні пісні. Характерно, що, не маючи на засланні жодних друкованих історичних  джерел, він використовував їх по пам’яті і припустився при цьому дуже мало фактичних помилок.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C:\Users\Админ\Desktop\tara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000240"/>
            <a:ext cx="3243671" cy="4000528"/>
          </a:xfrm>
          <a:prstGeom prst="rect">
            <a:avLst/>
          </a:prstGeom>
          <a:noFill/>
        </p:spPr>
      </p:pic>
      <p:pic>
        <p:nvPicPr>
          <p:cNvPr id="5" name="Picture 14" descr="козак голо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2619881" cy="1382715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написання</a:t>
            </a:r>
            <a:r>
              <a:rPr lang="ru-RU" b="1" dirty="0" smtClean="0"/>
              <a:t> </a:t>
            </a:r>
            <a:r>
              <a:rPr lang="ru-RU" b="1" dirty="0" err="1" smtClean="0"/>
              <a:t>поеми</a:t>
            </a:r>
            <a:r>
              <a:rPr lang="ru-RU" b="1" dirty="0" smtClean="0"/>
              <a:t> "</a:t>
            </a:r>
            <a:r>
              <a:rPr lang="ru-RU" b="1" dirty="0" err="1" smtClean="0"/>
              <a:t>Гамалія</a:t>
            </a:r>
            <a:r>
              <a:rPr lang="ru-RU" b="1" dirty="0" smtClean="0"/>
              <a:t>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5286412" cy="511494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У </a:t>
            </a:r>
            <a:r>
              <a:rPr lang="ru-RU" dirty="0" err="1" smtClean="0"/>
              <a:t>листопаді</a:t>
            </a:r>
            <a:r>
              <a:rPr lang="ru-RU" dirty="0" smtClean="0"/>
              <a:t> 1842 року Т. Шевченко </a:t>
            </a:r>
            <a:r>
              <a:rPr lang="ru-RU" dirty="0" err="1" smtClean="0"/>
              <a:t>побував</a:t>
            </a:r>
            <a:r>
              <a:rPr lang="ru-RU" dirty="0" smtClean="0"/>
              <a:t> у </a:t>
            </a:r>
            <a:r>
              <a:rPr lang="ru-RU" dirty="0" err="1" smtClean="0"/>
              <a:t>Данії</a:t>
            </a:r>
            <a:r>
              <a:rPr lang="ru-RU" dirty="0" smtClean="0"/>
              <a:t> та </a:t>
            </a:r>
            <a:r>
              <a:rPr lang="ru-RU" dirty="0" err="1" smtClean="0"/>
              <a:t>Швеції</a:t>
            </a:r>
            <a:r>
              <a:rPr lang="ru-RU" dirty="0" smtClean="0"/>
              <a:t>. </a:t>
            </a:r>
            <a:r>
              <a:rPr lang="ru-RU" dirty="0" err="1" smtClean="0"/>
              <a:t>Повертаючись</a:t>
            </a:r>
            <a:r>
              <a:rPr lang="ru-RU" dirty="0" smtClean="0"/>
              <a:t> до Петербурга </a:t>
            </a:r>
            <a:r>
              <a:rPr lang="ru-RU" dirty="0" err="1" smtClean="0"/>
              <a:t>пароплавом</a:t>
            </a:r>
            <a:r>
              <a:rPr lang="ru-RU" dirty="0" smtClean="0"/>
              <a:t>,  </a:t>
            </a:r>
            <a:r>
              <a:rPr lang="ru-RU" dirty="0" err="1" smtClean="0"/>
              <a:t>письменник</a:t>
            </a:r>
            <a:r>
              <a:rPr lang="ru-RU" dirty="0" smtClean="0"/>
              <a:t>  написав поему.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бурхливі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Балтики створили 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уяві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</a:t>
            </a:r>
            <a:r>
              <a:rPr lang="ru-RU" dirty="0" err="1" smtClean="0"/>
              <a:t>чорноморських</a:t>
            </a:r>
            <a:r>
              <a:rPr lang="ru-RU" dirty="0" smtClean="0"/>
              <a:t> </a:t>
            </a:r>
            <a:r>
              <a:rPr lang="ru-RU" dirty="0" err="1" smtClean="0"/>
              <a:t>походів</a:t>
            </a:r>
            <a:r>
              <a:rPr lang="ru-RU" dirty="0" smtClean="0"/>
              <a:t> </a:t>
            </a:r>
            <a:r>
              <a:rPr lang="ru-RU" dirty="0" err="1" smtClean="0"/>
              <a:t>козаків</a:t>
            </a:r>
            <a:r>
              <a:rPr lang="ru-RU" dirty="0" smtClean="0"/>
              <a:t>, </a:t>
            </a:r>
            <a:r>
              <a:rPr lang="ru-RU" dirty="0" err="1" smtClean="0"/>
              <a:t>підштовхнули</a:t>
            </a:r>
            <a:r>
              <a:rPr lang="ru-RU" dirty="0" smtClean="0"/>
              <a:t> Тараса </a:t>
            </a:r>
            <a:r>
              <a:rPr lang="ru-RU" dirty="0" err="1" smtClean="0"/>
              <a:t>Шевченка</a:t>
            </a:r>
            <a:r>
              <a:rPr lang="ru-RU" dirty="0" smtClean="0"/>
              <a:t> до </a:t>
            </a:r>
            <a:r>
              <a:rPr lang="ru-RU" dirty="0" err="1" smtClean="0"/>
              <a:t>написання</a:t>
            </a:r>
            <a:r>
              <a:rPr lang="ru-RU" dirty="0" smtClean="0"/>
              <a:t> </a:t>
            </a:r>
            <a:r>
              <a:rPr lang="ru-RU" dirty="0" err="1" smtClean="0"/>
              <a:t>поеми</a:t>
            </a:r>
            <a:r>
              <a:rPr lang="ru-RU" dirty="0" smtClean="0"/>
              <a:t>. </a:t>
            </a:r>
            <a:r>
              <a:rPr lang="uk-UA" dirty="0" smtClean="0"/>
              <a:t>Також </a:t>
            </a:r>
            <a:r>
              <a:rPr lang="ru-RU" dirty="0" smtClean="0"/>
              <a:t>автор </a:t>
            </a:r>
            <a:r>
              <a:rPr lang="ru-RU" dirty="0" err="1" smtClean="0"/>
              <a:t>був</a:t>
            </a:r>
            <a:r>
              <a:rPr lang="ru-RU" dirty="0" smtClean="0"/>
              <a:t>  добре </a:t>
            </a:r>
            <a:r>
              <a:rPr lang="ru-RU" dirty="0" err="1" smtClean="0"/>
              <a:t>обізнаний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народними</a:t>
            </a:r>
            <a:r>
              <a:rPr lang="ru-RU" dirty="0" smtClean="0"/>
              <a:t> думами про </a:t>
            </a:r>
            <a:r>
              <a:rPr lang="ru-RU" dirty="0" err="1" smtClean="0"/>
              <a:t>Самійла</a:t>
            </a:r>
            <a:r>
              <a:rPr lang="ru-RU" dirty="0" smtClean="0"/>
              <a:t> </a:t>
            </a:r>
            <a:r>
              <a:rPr lang="ru-RU" dirty="0" err="1" smtClean="0"/>
              <a:t>Кішку</a:t>
            </a:r>
            <a:r>
              <a:rPr lang="ru-RU" dirty="0" smtClean="0"/>
              <a:t>, Марусю </a:t>
            </a:r>
            <a:r>
              <a:rPr lang="ru-RU" dirty="0" err="1" smtClean="0"/>
              <a:t>Богуславку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епізоди</a:t>
            </a:r>
            <a:r>
              <a:rPr lang="ru-RU" dirty="0" smtClean="0"/>
              <a:t> </a:t>
            </a:r>
            <a:r>
              <a:rPr lang="ru-RU" dirty="0" err="1" smtClean="0"/>
              <a:t>написані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4" name="Picture 2" descr="C:\Documents and Settings\Admin\Рабочий стол\ікт фото\фото\DSC_2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429132"/>
            <a:ext cx="2791967" cy="2184452"/>
          </a:xfrm>
          <a:prstGeom prst="rect">
            <a:avLst/>
          </a:prstGeom>
          <a:noFill/>
        </p:spPr>
      </p:pic>
      <p:pic>
        <p:nvPicPr>
          <p:cNvPr id="5" name="Picture 2" descr="C:\Users\Админ\Desktop\b5b296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71612"/>
            <a:ext cx="2384042" cy="287101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228748"/>
          </a:xfrm>
        </p:spPr>
        <p:txBody>
          <a:bodyPr>
            <a:normAutofit/>
          </a:bodyPr>
          <a:lstStyle/>
          <a:p>
            <a:r>
              <a:rPr lang="uk-UA" dirty="0" smtClean="0"/>
              <a:t>Провідний персонаж   Т. Г. Шевченка — Гамалія, ім’ям якого названо твір. Це не історична особа, однак ім’я все ж реальне, тому що серед козацької старшини </a:t>
            </a:r>
            <a:r>
              <a:rPr lang="en-US" dirty="0" smtClean="0"/>
              <a:t>XVII</a:t>
            </a:r>
            <a:r>
              <a:rPr lang="ru-RU" dirty="0" smtClean="0"/>
              <a:t>—</a:t>
            </a:r>
            <a:r>
              <a:rPr lang="en-US" dirty="0" smtClean="0"/>
              <a:t>XVIII </a:t>
            </a:r>
            <a:r>
              <a:rPr lang="uk-UA" dirty="0" smtClean="0"/>
              <a:t>ст. відомо кількох </a:t>
            </a:r>
            <a:r>
              <a:rPr lang="uk-UA" dirty="0" err="1" smtClean="0"/>
              <a:t>Гамалій</a:t>
            </a:r>
            <a:r>
              <a:rPr lang="uk-UA" dirty="0" smtClean="0"/>
              <a:t>. Згадуються вони і в "Історії </a:t>
            </a:r>
            <a:r>
              <a:rPr lang="uk-UA" dirty="0" err="1" smtClean="0"/>
              <a:t>Русів</a:t>
            </a:r>
            <a:r>
              <a:rPr lang="uk-UA" dirty="0" smtClean="0"/>
              <a:t>", але ніхто з них не брав участі у морських походах.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Picture 2" descr="C:\Users\Админ\Desktop\i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233" b="92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407</TotalTime>
  <Words>655</Words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а Робота учасниці  Всеукраїнського інтерактивного конкурсу Малої Академії Наук «МАН – Юніор Дослідник»  в номінації «Історик – Юніор» Історичне підґрунтя поеми Т.Г.Шевченка “Гамалія “</vt:lpstr>
      <vt:lpstr> Вступ</vt:lpstr>
      <vt:lpstr>Слайд 3</vt:lpstr>
      <vt:lpstr>Тема дослідження </vt:lpstr>
      <vt:lpstr>Мета  та завдання дослідження</vt:lpstr>
      <vt:lpstr>Слайд 6</vt:lpstr>
      <vt:lpstr>Історичне підґрунтя </vt:lpstr>
      <vt:lpstr>Історія написання поеми "Гамалія"</vt:lpstr>
      <vt:lpstr>Слайд 9</vt:lpstr>
      <vt:lpstr>Слайд 10</vt:lpstr>
      <vt:lpstr>Слайд 11</vt:lpstr>
      <vt:lpstr>Слайд 12</vt:lpstr>
      <vt:lpstr>Слайд 13</vt:lpstr>
      <vt:lpstr>У поемі дано зримі картини бою, показано відвагу козаків. «Гамалія» тематично наближається до народних дум про походи козаків у Крим і Туреччину, в яких оспівано мужність та хоробрість запорожців. </vt:lpstr>
      <vt:lpstr> Висновки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47</cp:revision>
  <dcterms:modified xsi:type="dcterms:W3CDTF">2014-04-09T12:22:26Z</dcterms:modified>
</cp:coreProperties>
</file>