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notesMasterIdLst>
    <p:notesMasterId r:id="rId13"/>
  </p:notesMasterIdLst>
  <p:handoutMasterIdLst>
    <p:handoutMasterId r:id="rId14"/>
  </p:handoutMasterIdLst>
  <p:sldIdLst>
    <p:sldId id="284" r:id="rId2"/>
    <p:sldId id="285" r:id="rId3"/>
    <p:sldId id="277" r:id="rId4"/>
    <p:sldId id="258" r:id="rId5"/>
    <p:sldId id="259" r:id="rId6"/>
    <p:sldId id="268" r:id="rId7"/>
    <p:sldId id="269" r:id="rId8"/>
    <p:sldId id="273" r:id="rId9"/>
    <p:sldId id="270" r:id="rId10"/>
    <p:sldId id="283" r:id="rId11"/>
    <p:sldId id="286" r:id="rId12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80808"/>
    <a:srgbClr val="008000"/>
    <a:srgbClr val="3333FF"/>
    <a:srgbClr val="FF6600"/>
    <a:srgbClr val="0000FF"/>
    <a:srgbClr val="FFFF00"/>
    <a:srgbClr val="F50B0B"/>
    <a:srgbClr val="CCFFCC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2" autoAdjust="0"/>
    <p:restoredTop sz="93081" autoAdjust="0"/>
  </p:normalViewPr>
  <p:slideViewPr>
    <p:cSldViewPr>
      <p:cViewPr varScale="1">
        <p:scale>
          <a:sx n="73" d="100"/>
          <a:sy n="73" d="100"/>
        </p:scale>
        <p:origin x="-348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9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3844C9E-073F-4FA5-A981-D39933CDC02D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11432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noProof="0" smtClean="0"/>
              <a:t>Образец текста</a:t>
            </a:r>
          </a:p>
          <a:p>
            <a:pPr lvl="1"/>
            <a:r>
              <a:rPr lang="uk-UA" noProof="0" smtClean="0"/>
              <a:t>Второй уровень</a:t>
            </a:r>
          </a:p>
          <a:p>
            <a:pPr lvl="2"/>
            <a:r>
              <a:rPr lang="uk-UA" noProof="0" smtClean="0"/>
              <a:t>Третий уровень</a:t>
            </a:r>
          </a:p>
          <a:p>
            <a:pPr lvl="3"/>
            <a:r>
              <a:rPr lang="uk-UA" noProof="0" smtClean="0"/>
              <a:t>Четвертый уровень</a:t>
            </a:r>
          </a:p>
          <a:p>
            <a:pPr lvl="4"/>
            <a:r>
              <a:rPr lang="uk-UA" noProof="0" smtClean="0"/>
              <a:t>Пятый уровень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7606D7-8AC7-4CEF-93C3-F713A4605F1B}" type="slidenum">
              <a:rPr lang="uk-UA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067465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0476DE9F-BFB9-46BB-AC81-F917FB256E9D}" type="slidenum">
              <a:rPr lang="uk-UA"/>
              <a:pPr eaLnBrk="1" hangingPunct="1"/>
              <a:t>4</a:t>
            </a:fld>
            <a:endParaRPr lang="uk-UA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8787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E1633D26-275E-4698-A8D2-90FD9DD77898}" type="slidenum">
              <a:rPr lang="uk-UA"/>
              <a:pPr eaLnBrk="1" hangingPunct="1"/>
              <a:t>10</a:t>
            </a:fld>
            <a:endParaRPr lang="uk-UA"/>
          </a:p>
        </p:txBody>
      </p:sp>
      <p:sp>
        <p:nvSpPr>
          <p:cNvPr id="32771" name="Rectangle 6"/>
          <p:cNvSpPr txBox="1">
            <a:spLocks noGrp="1" noChangeArrowheads="1"/>
          </p:cNvSpPr>
          <p:nvPr/>
        </p:nvSpPr>
        <p:spPr bwMode="auto">
          <a:xfrm>
            <a:off x="3881438" y="8686800"/>
            <a:ext cx="29749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393700" eaLnBrk="0" hangingPunct="0"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tabLst>
                <a:tab pos="635000" algn="l"/>
                <a:tab pos="1270000" algn="l"/>
                <a:tab pos="1903413" algn="l"/>
                <a:tab pos="25384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0DE2CF68-5208-4928-9DD5-26FFBD05C3B6}" type="slidenum">
              <a:rPr lang="ru-RU" sz="1200">
                <a:solidFill>
                  <a:srgbClr val="000000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 eaLnBrk="1">
                <a:lnSpc>
                  <a:spcPct val="95000"/>
                </a:lnSpc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10</a:t>
            </a:fld>
            <a:endParaRPr lang="ru-RU" sz="1200">
              <a:solidFill>
                <a:srgbClr val="000000"/>
              </a:solidFill>
              <a:latin typeface="Times New Roman" panose="020206030504050203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2588" y="695325"/>
            <a:ext cx="6091237" cy="3427413"/>
          </a:xfrm>
          <a:ln/>
        </p:spPr>
      </p:sp>
      <p:sp>
        <p:nvSpPr>
          <p:cNvPr id="3277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03701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eaLnBrk="1" hangingPunct="1"/>
            <a:endParaRPr lang="uk-UA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94732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AEA786-28E8-472E-88CB-2D2574AFD04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7465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4F7BB7-D0C8-49E2-A8B9-8C7651A07B5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2213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BD54D8-C2A4-4186-B0D7-F63C972FE1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89592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16534C-6314-4C1E-A421-C5629F70391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32362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D1F97-8CBD-4A10-85AA-E94DC0A77B3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1697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E61954-BC5B-4B93-87DB-AC15D4A15C8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141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F16DAC-BD45-4661-BA9C-75B4E82B577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2498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E275DC2-1117-4BC8-AEDD-6A1B21D4F1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79044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90B071-9D9B-44FF-8CED-C8392C4465F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4233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57C9540-05E7-4111-9B50-4805FB8B433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6009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070217-EEBC-489E-8FF3-BBA48E0F29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89669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077B3E-78E3-4135-9376-36C3705CD15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759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1F2856-AA72-4265-9B2D-03A42D1A2EB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3278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C0B7B9-8A0D-4FF3-BBBB-FB8F5EE421A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7424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596940-7252-4050-9EF9-EC6F2776BEF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3020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0232A85-44FF-4960-8FF0-A6E6CF03F9D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hyperlink" Target="http://redbook-ua.org/" TargetMode="External"/><Relationship Id="rId3" Type="http://schemas.openxmlformats.org/officeDocument/2006/relationships/image" Target="../media/image3.jpe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hyperlink" Target="http://redbook-flora.land.kiev.ua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hyperlink" Target="http://uk.wikipedia.org/wiki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Relationship Id="rId5" Type="http://schemas.openxmlformats.org/officeDocument/2006/relationships/hyperlink" Target="http://uk.wikipedia.org/wiki/%D0%A2%D0%BE%D0%BD%D0%BA%D0%BE%D0%BD%D0%BE%D0%B3%D0%BE%D0%B2%D1%96" TargetMode="Externa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3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09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24001" y="76201"/>
            <a:ext cx="929292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Комунальний позашкільний навчальний заклад </a:t>
            </a:r>
          </a:p>
          <a:p>
            <a:pPr algn="ctr"/>
            <a:r>
              <a:rPr lang="uk-UA" sz="2400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еколого-натуралістичний центр </a:t>
            </a:r>
            <a:r>
              <a:rPr lang="uk-UA" sz="2400" dirty="0" err="1" smtClean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Краснолуцької</a:t>
            </a:r>
            <a:r>
              <a:rPr lang="uk-UA" sz="2400" dirty="0" smtClean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 </a:t>
            </a:r>
            <a:r>
              <a:rPr lang="uk-UA" sz="2400" dirty="0">
                <a:ln w="0"/>
                <a:solidFill>
                  <a:srgbClr val="080808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міської ради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27089" y="6094505"/>
            <a:ext cx="42867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3600" dirty="0">
                <a:ln w="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м. Красний Луч – </a:t>
            </a:r>
            <a:r>
              <a:rPr lang="uk-UA" sz="3600" dirty="0" smtClean="0">
                <a:ln w="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201</a:t>
            </a:r>
            <a:r>
              <a:rPr lang="en-US" sz="3600" dirty="0" smtClean="0">
                <a:ln w="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4</a:t>
            </a:r>
            <a:r>
              <a:rPr lang="uk-UA" sz="3600" dirty="0" smtClean="0">
                <a:ln w="0"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itchFamily="66" charset="0"/>
              </a:rPr>
              <a:t> </a:t>
            </a:r>
            <a:endParaRPr lang="uk-UA" sz="3600" dirty="0">
              <a:ln w="0"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3051" y="1377193"/>
            <a:ext cx="7794827" cy="313932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6600" dirty="0" smtClean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pir Deco" panose="02000400000000000000" pitchFamily="2" charset="0"/>
              </a:rPr>
              <a:t>ТВОРЧИЙ ПРОЕКТ</a:t>
            </a:r>
            <a:endParaRPr lang="ru-RU" sz="6600" dirty="0" smtClean="0">
              <a:ln w="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pir Deco" panose="02000400000000000000" pitchFamily="2" charset="0"/>
            </a:endParaRPr>
          </a:p>
          <a:p>
            <a:pPr algn="ctr"/>
            <a:r>
              <a:rPr lang="ru-RU" sz="660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pir Deco" panose="02000400000000000000" pitchFamily="2" charset="0"/>
              </a:rPr>
              <a:t>К</a:t>
            </a:r>
            <a:r>
              <a:rPr lang="uk-UA" sz="6600" dirty="0" err="1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pir Deco" panose="02000400000000000000" pitchFamily="2" charset="0"/>
              </a:rPr>
              <a:t>овила</a:t>
            </a:r>
            <a:r>
              <a:rPr lang="uk-UA" sz="660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pir Deco" panose="02000400000000000000" pitchFamily="2" charset="0"/>
              </a:rPr>
              <a:t> з книги</a:t>
            </a:r>
            <a:r>
              <a:rPr lang="ru-RU" sz="660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pir Deco" panose="02000400000000000000" pitchFamily="2" charset="0"/>
              </a:rPr>
              <a:t> </a:t>
            </a:r>
            <a:endParaRPr lang="ru-RU" sz="660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pir Deco" panose="02000400000000000000" pitchFamily="2" charset="0"/>
            </a:endParaRPr>
          </a:p>
          <a:p>
            <a:pPr algn="ctr"/>
            <a:r>
              <a:rPr lang="ru-RU" sz="6600" dirty="0" err="1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pir Deco" panose="02000400000000000000" pitchFamily="2" charset="0"/>
              </a:rPr>
              <a:t>турботи</a:t>
            </a:r>
            <a:r>
              <a:rPr lang="ru-RU" sz="6600" dirty="0" smtClean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pir Deco" panose="02000400000000000000" pitchFamily="2" charset="0"/>
              </a:rPr>
              <a:t> </a:t>
            </a:r>
            <a:r>
              <a:rPr lang="ru-RU" sz="66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pir Deco" panose="02000400000000000000" pitchFamily="2" charset="0"/>
              </a:rPr>
              <a:t>та на</a:t>
            </a:r>
            <a:r>
              <a:rPr lang="uk-UA" sz="66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mpir Deco" panose="02000400000000000000" pitchFamily="2" charset="0"/>
              </a:rPr>
              <a:t>дії</a:t>
            </a:r>
            <a:endParaRPr lang="ru-RU" sz="6600" dirty="0">
              <a:ln w="0">
                <a:solidFill>
                  <a:schemeClr val="tx1"/>
                </a:solidFill>
              </a:ln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mpir Deco" panose="02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000" advTm="9475">
        <p14:vortex dir="r"/>
      </p:transition>
    </mc:Choice>
    <mc:Fallback>
      <p:transition spd="slow" advTm="947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  <p:extLst mod="1">
    <p:ext uri="{E180D4A7-C9FB-4DFB-919C-405C955672EB}">
      <p14:showEvtLst xmlns="" xmlns:p14="http://schemas.microsoft.com/office/powerpoint/2010/main">
        <p14:playEvt time="0" objId="2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4" y="4452939"/>
            <a:ext cx="2371725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825" y="3511551"/>
            <a:ext cx="1955800" cy="183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338" y="3681414"/>
            <a:ext cx="1885950" cy="202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876" y="644525"/>
            <a:ext cx="1190625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4468814"/>
            <a:ext cx="20129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0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7426" y="4065589"/>
            <a:ext cx="1882775" cy="209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9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0" y="117476"/>
            <a:ext cx="1309688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1" y="15875"/>
            <a:ext cx="1484313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739" y="5480050"/>
            <a:ext cx="1347787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1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20045">
            <a:off x="3905250" y="-77787"/>
            <a:ext cx="2014538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13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951" y="327026"/>
            <a:ext cx="1330325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Picture 1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12701"/>
            <a:ext cx="1054100" cy="123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Picture 15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3" y="5524501"/>
            <a:ext cx="1465262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Picture 16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3837" y="1562100"/>
            <a:ext cx="1520826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"/>
          <p:cNvSpPr/>
          <p:nvPr/>
        </p:nvSpPr>
        <p:spPr>
          <a:xfrm>
            <a:off x="2667000" y="2057400"/>
            <a:ext cx="7315200" cy="2210477"/>
          </a:xfrm>
          <a:custGeom>
            <a:avLst/>
            <a:gdLst>
              <a:gd name="connsiteX0" fmla="*/ 0 w 5038725"/>
              <a:gd name="connsiteY0" fmla="*/ 0 h 1122871"/>
              <a:gd name="connsiteX1" fmla="*/ 5038725 w 5038725"/>
              <a:gd name="connsiteY1" fmla="*/ 0 h 1122871"/>
              <a:gd name="connsiteX2" fmla="*/ 5038725 w 5038725"/>
              <a:gd name="connsiteY2" fmla="*/ 1122871 h 1122871"/>
              <a:gd name="connsiteX3" fmla="*/ 0 w 5038725"/>
              <a:gd name="connsiteY3" fmla="*/ 1122871 h 1122871"/>
              <a:gd name="connsiteX4" fmla="*/ 0 w 5038725"/>
              <a:gd name="connsiteY4" fmla="*/ 0 h 1122871"/>
              <a:gd name="connsiteX0" fmla="*/ 0 w 5038725"/>
              <a:gd name="connsiteY0" fmla="*/ 0 h 1122871"/>
              <a:gd name="connsiteX1" fmla="*/ 5038725 w 5038725"/>
              <a:gd name="connsiteY1" fmla="*/ 0 h 1122871"/>
              <a:gd name="connsiteX2" fmla="*/ 5038725 w 5038725"/>
              <a:gd name="connsiteY2" fmla="*/ 1122871 h 1122871"/>
              <a:gd name="connsiteX3" fmla="*/ 0 w 5038725"/>
              <a:gd name="connsiteY3" fmla="*/ 1122871 h 1122871"/>
              <a:gd name="connsiteX4" fmla="*/ 0 w 5038725"/>
              <a:gd name="connsiteY4" fmla="*/ 0 h 112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38725" h="1122871">
                <a:moveTo>
                  <a:pt x="0" y="0"/>
                </a:moveTo>
                <a:lnTo>
                  <a:pt x="5038725" y="0"/>
                </a:lnTo>
                <a:lnTo>
                  <a:pt x="5038725" y="1122871"/>
                </a:lnTo>
                <a:lnTo>
                  <a:pt x="0" y="1122871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rgbClr val="FF0000"/>
            </a:solidFill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txBody>
          <a:bodyPr wrap="square">
            <a:spAutoFit/>
          </a:bodyPr>
          <a:lstStyle/>
          <a:p>
            <a:pPr algn="ctr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uk-UA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СПИСОК ВИКОРИСТАНИХ ДЖЕРЕЛ:</a:t>
            </a:r>
          </a:p>
          <a:p>
            <a:pPr algn="just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1. Охорона труду. К: Вища школа, 2002.</a:t>
            </a:r>
          </a:p>
          <a:p>
            <a:pPr algn="just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2.Червона книга </a:t>
            </a:r>
            <a:r>
              <a:rPr lang="uk-UA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україни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. рослини  в  луганській області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  <a:hlinkClick r:id="rId18"/>
              </a:rPr>
              <a:t>http://redbook-ua.org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.</a:t>
            </a:r>
          </a:p>
          <a:p>
            <a:pPr algn="just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3.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 </a:t>
            </a:r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  <a:hlinkClick r:id="rId19"/>
              </a:rPr>
              <a:t>http://uk.wikipedia.org/wiki</a:t>
            </a: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.</a:t>
            </a:r>
          </a:p>
          <a:p>
            <a:pPr algn="just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r>
              <a:rPr lang="uk-UA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Arial" charset="0"/>
                <a:ea typeface="MS Gothic" charset="0"/>
                <a:cs typeface="MS Gothic" charset="0"/>
              </a:rPr>
              <a:t>4. </a:t>
            </a:r>
            <a:r>
              <a:rPr lang="en-US" sz="2000" u="sng" dirty="0" smtClean="0">
                <a:hlinkClick r:id="rId20"/>
              </a:rPr>
              <a:t>red</a:t>
            </a:r>
            <a:r>
              <a:rPr lang="en-US" sz="2000" b="1" u="sng" dirty="0" smtClean="0">
                <a:hlinkClick r:id="rId20"/>
              </a:rPr>
              <a:t>book</a:t>
            </a:r>
            <a:r>
              <a:rPr lang="en-US" sz="2000" u="sng" dirty="0" smtClean="0">
                <a:hlinkClick r:id="rId20"/>
              </a:rPr>
              <a:t>-flora.land.kiev.ua</a:t>
            </a:r>
            <a:endParaRPr lang="uk-UA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MS Gothic" charset="0"/>
              <a:cs typeface="MS Gothic" charset="0"/>
            </a:endParaRPr>
          </a:p>
          <a:p>
            <a:pPr algn="just" defTabSz="449263" hangingPunct="0">
              <a:lnSpc>
                <a:spcPct val="93000"/>
              </a:lnSpc>
              <a:buClr>
                <a:srgbClr val="000000"/>
              </a:buClr>
              <a:buSzPct val="100000"/>
              <a:defRPr/>
            </a:pP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Arial" charset="0"/>
              <a:ea typeface="MS Gothic" charset="0"/>
              <a:cs typeface="MS Gothic" charset="0"/>
            </a:endParaRPr>
          </a:p>
        </p:txBody>
      </p:sp>
    </p:spTree>
  </p:cSld>
  <p:clrMapOvr>
    <a:masterClrMapping/>
  </p:clrMapOvr>
  <p:transition spd="slow" advClick="0" advTm="1163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0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4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250"/>
                                        <p:tgtEl>
                                          <p:spTgt spid="44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2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50" fill="hold"/>
                                        <p:tgtEl>
                                          <p:spTgt spid="44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1719887" y="873437"/>
            <a:ext cx="8109913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6000" b="1" dirty="0" err="1" smtClean="0">
                <a:solidFill>
                  <a:srgbClr val="3333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Тананян</a:t>
            </a:r>
            <a:r>
              <a:rPr lang="uk-UA" sz="6000" b="1" dirty="0" smtClean="0">
                <a:solidFill>
                  <a:srgbClr val="3333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Діана</a:t>
            </a:r>
            <a:endParaRPr lang="uk-UA" sz="6000" b="1" dirty="0">
              <a:solidFill>
                <a:srgbClr val="3333FF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uk-UA" sz="32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(учениця </a:t>
            </a:r>
            <a:r>
              <a:rPr lang="uk-UA" sz="3200" b="1" dirty="0" smtClean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9класу </a:t>
            </a:r>
            <a:r>
              <a:rPr lang="uk-UA" sz="32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НВК № </a:t>
            </a:r>
            <a:r>
              <a:rPr lang="uk-UA" sz="3200" b="1" dirty="0" smtClean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6 </a:t>
            </a:r>
            <a:r>
              <a:rPr lang="uk-UA" sz="3200" b="1" dirty="0" err="1" smtClean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“Сузір</a:t>
            </a:r>
            <a:r>
              <a:rPr lang="en-US" sz="3200" b="1" dirty="0" smtClean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’</a:t>
            </a:r>
            <a:r>
              <a:rPr lang="uk-UA" sz="3200" b="1" dirty="0" smtClean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я”, </a:t>
            </a:r>
            <a:endParaRPr lang="uk-UA" sz="3200" b="1" dirty="0">
              <a:solidFill>
                <a:srgbClr val="008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uk-UA" sz="32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вихованка гуртка “Основи біології” </a:t>
            </a:r>
          </a:p>
          <a:p>
            <a:pPr algn="ctr" eaLnBrk="1" hangingPunct="1"/>
            <a:r>
              <a:rPr lang="uk-UA" sz="32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еколого-натуралістичного центру м. Красний Луч)</a:t>
            </a:r>
          </a:p>
        </p:txBody>
      </p:sp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2002943" y="4720465"/>
            <a:ext cx="75438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3200" b="1" dirty="0" err="1">
                <a:solidFill>
                  <a:srgbClr val="3333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Шкребтій</a:t>
            </a:r>
            <a:r>
              <a:rPr lang="uk-UA" sz="3200" b="1" dirty="0">
                <a:solidFill>
                  <a:srgbClr val="3333FF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Наталія Олександрівна, </a:t>
            </a:r>
            <a:r>
              <a:rPr lang="uk-UA" sz="32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(культорганізатор, керівник гуртка “Основи </a:t>
            </a:r>
            <a:r>
              <a:rPr lang="uk-UA" sz="3200" b="1" dirty="0" err="1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біології”</a:t>
            </a:r>
            <a:r>
              <a:rPr lang="uk-UA" sz="3200" b="1" dirty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8000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та секції МАН   ЕНЦ)</a:t>
            </a:r>
            <a:endParaRPr lang="uk-UA" sz="3200" b="1" dirty="0">
              <a:solidFill>
                <a:srgbClr val="008000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53227" y="151071"/>
            <a:ext cx="65341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solidFill>
                  <a:srgbClr val="FF0000"/>
                </a:solidFill>
                <a:latin typeface="Ampir Deco" panose="02000400000000000000" pitchFamily="2" charset="0"/>
                <a:cs typeface="Times New Roman" panose="02020603050405020304" pitchFamily="18" charset="0"/>
              </a:rPr>
              <a:t>Автор проекту: </a:t>
            </a:r>
            <a:endParaRPr lang="ru-RU" sz="5400" b="1" dirty="0">
              <a:solidFill>
                <a:srgbClr val="FF0000"/>
              </a:solidFill>
              <a:latin typeface="Ampir Deco" panose="02000400000000000000" pitchFamily="2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62200" y="3581781"/>
            <a:ext cx="765305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b="1" dirty="0">
                <a:solidFill>
                  <a:srgbClr val="FF0000"/>
                </a:solidFill>
                <a:latin typeface="Ampir Deco" panose="02000400000000000000" pitchFamily="2" charset="0"/>
                <a:cs typeface="Times New Roman" panose="02020603050405020304" pitchFamily="18" charset="0"/>
              </a:rPr>
              <a:t>Керівник проекту: </a:t>
            </a:r>
            <a:endParaRPr lang="ru-RU" sz="5400" b="1" dirty="0">
              <a:solidFill>
                <a:srgbClr val="FF0000"/>
              </a:solidFill>
              <a:latin typeface="Ampir Deco" panose="020004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 advTm="11072">
        <p14:warp dir="in"/>
      </p:transition>
    </mc:Choice>
    <mc:Fallback>
      <p:transition spd="slow" advTm="110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" grpId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143000" y="1295400"/>
            <a:ext cx="1018309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buFontTx/>
              <a:buChar char="•"/>
            </a:pPr>
            <a:r>
              <a:rPr lang="uk-UA" sz="32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визначення стану рідкісних й зникаючих рослин родини  Тонконогові (</a:t>
            </a:r>
            <a:r>
              <a:rPr lang="ru-RU" sz="32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Poaceae</a:t>
            </a:r>
            <a:r>
              <a:rPr lang="uk-UA" sz="32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), роду Ковила (</a:t>
            </a:r>
            <a:r>
              <a:rPr lang="ru-RU" sz="3200" b="1" i="1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Stipa</a:t>
            </a:r>
            <a:r>
              <a:rPr lang="uk-UA" sz="3200" b="1" i="1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)  Луганської області в історичному </a:t>
            </a:r>
            <a:r>
              <a:rPr lang="en-US" sz="32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 </a:t>
            </a:r>
            <a:r>
              <a:rPr lang="uk-UA" sz="3200" b="1" i="1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ракурсі;</a:t>
            </a:r>
            <a:endParaRPr lang="uk-UA" sz="3200" b="1" i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endParaRPr lang="ru-RU" sz="28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uk-UA" sz="3200" b="1" i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 прогнозування тенденцій сучасного та майбутнього розвитку </a:t>
            </a:r>
            <a:r>
              <a:rPr lang="uk-UA" sz="3200" b="1" i="1" dirty="0" smtClean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флори, </a:t>
            </a:r>
            <a:r>
              <a:rPr lang="uk-UA" sz="3200" b="1" i="1" dirty="0">
                <a:ln w="0"/>
                <a:solidFill>
                  <a:srgbClr val="008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ураховуючи дію природних та антропогенних чинників, шляхи їх відновлення й охорони;</a:t>
            </a:r>
          </a:p>
          <a:p>
            <a:pPr algn="just"/>
            <a:endParaRPr lang="ru-RU" sz="2800" b="1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>
              <a:buFontTx/>
              <a:buChar char="•"/>
            </a:pPr>
            <a:r>
              <a:rPr lang="uk-UA" sz="3200" b="1" i="1" dirty="0">
                <a:ln w="0"/>
                <a:solidFill>
                  <a:srgbClr val="FF66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Monotype Corsiva" panose="03010101010201010101" pitchFamily="66" charset="0"/>
                <a:cs typeface="Times New Roman" panose="02020603050405020304" pitchFamily="18" charset="0"/>
              </a:rPr>
              <a:t>залучення дітей та учнівської молоді до роботи щодо збереження формацій ковили та степових угрупувань.</a:t>
            </a:r>
            <a:endParaRPr lang="uk-UA" sz="4000" b="1" dirty="0">
              <a:ln w="0"/>
              <a:solidFill>
                <a:srgbClr val="FF66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14719" y="228601"/>
            <a:ext cx="51267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uk-UA" sz="4400" b="1" dirty="0">
                <a:ln>
                  <a:solidFill>
                    <a:schemeClr val="tx1"/>
                  </a:solidFill>
                </a:ln>
                <a:solidFill>
                  <a:srgbClr val="F50B0B"/>
                </a:solidFill>
                <a:latin typeface="Ampir Deco" panose="02000400000000000000" pitchFamily="2" charset="0"/>
                <a:cs typeface="Times New Roman" panose="02020603050405020304" pitchFamily="18" charset="0"/>
              </a:rPr>
              <a:t>Мета проекту: 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F50B0B"/>
              </a:solidFill>
              <a:latin typeface="Ampir Deco" panose="02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 advTm="14963">
        <p14:shred/>
      </p:transition>
    </mc:Choice>
    <mc:Fallback>
      <p:transition spd="slow" advTm="1496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96636" y="1219200"/>
            <a:ext cx="6096000" cy="5029200"/>
          </a:xfrm>
          <a:noFill/>
        </p:spPr>
        <p:txBody>
          <a:bodyPr/>
          <a:lstStyle/>
          <a:p>
            <a:pPr algn="just" eaLnBrk="1" hangingPunct="1">
              <a:spcBef>
                <a:spcPts val="0"/>
              </a:spcBef>
              <a:buFontTx/>
              <a:buNone/>
            </a:pPr>
            <a:r>
              <a:rPr lang="en-US" sz="2800" b="1" dirty="0"/>
              <a:t>  </a:t>
            </a:r>
            <a:r>
              <a:rPr lang="uk-UA" sz="2800" b="1" dirty="0">
                <a:solidFill>
                  <a:srgbClr val="CC0000"/>
                </a:solidFill>
              </a:rPr>
              <a:t>Червона книга України</a:t>
            </a:r>
            <a:r>
              <a:rPr lang="uk-UA" sz="2800" b="1" dirty="0"/>
              <a:t> — основний документ, в якому узагальнено матеріали про сучасний стан рідкісних і таких, що знаходяться під загрозою зникнення, видів тварин і рослин, на підставі якого розробляються наукові і практичні заходи, спрямовані на їх охорону, відтворення і раціональне використання.</a:t>
            </a:r>
          </a:p>
        </p:txBody>
      </p:sp>
      <p:pic>
        <p:nvPicPr>
          <p:cNvPr id="6147" name="Picture 5" descr="uu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636" y="1252025"/>
            <a:ext cx="3765452" cy="49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2104">
        <p15:prstTrans prst="pageCurlDouble"/>
      </p:transition>
    </mc:Choice>
    <mc:Fallback>
      <p:transition spd="slow" advTm="1210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6600" b="1" i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Ковила</a:t>
            </a:r>
            <a:endParaRPr lang="ru-RU" sz="6600" b="1" i="1" dirty="0" smtClean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195" name="Rectangle 18"/>
          <p:cNvSpPr>
            <a:spLocks noGrp="1" noChangeArrowheads="1"/>
          </p:cNvSpPr>
          <p:nvPr>
            <p:ph type="body" sz="half" idx="3"/>
          </p:nvPr>
        </p:nvSpPr>
        <p:spPr>
          <a:xfrm>
            <a:off x="4419600" y="1600200"/>
            <a:ext cx="6792914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36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   </a:t>
            </a:r>
            <a:r>
              <a:rPr lang="uk-UA" sz="3600" b="1" u="sng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Ковила </a:t>
            </a:r>
            <a:r>
              <a:rPr lang="uk-UA" sz="3600" b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(</a:t>
            </a:r>
            <a:r>
              <a:rPr lang="uk-UA" sz="3600" b="1" u="sng" dirty="0" err="1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Stipa</a:t>
            </a:r>
            <a:r>
              <a:rPr lang="uk-UA" sz="3600" b="1" u="sng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</a:rPr>
              <a:t>)</a:t>
            </a:r>
            <a:r>
              <a:rPr lang="uk-UA" sz="3600" b="1" dirty="0">
                <a:ln>
                  <a:solidFill>
                    <a:sysClr val="windowText" lastClr="000000"/>
                  </a:solidFill>
                </a:ln>
              </a:rPr>
              <a:t> </a:t>
            </a:r>
            <a:r>
              <a:rPr lang="uk-UA" sz="2800" b="1" dirty="0"/>
              <a:t>— рід однодольних рослин родини </a:t>
            </a:r>
            <a:r>
              <a:rPr lang="uk-UA" sz="2800" b="1" dirty="0" err="1"/>
              <a:t>тонконогових</a:t>
            </a:r>
            <a:r>
              <a:rPr lang="uk-UA" sz="2800" b="1" dirty="0"/>
              <a:t> (злакових).</a:t>
            </a:r>
            <a:br>
              <a:rPr lang="uk-UA" sz="2800" b="1" dirty="0"/>
            </a:br>
            <a:r>
              <a:rPr lang="ru-RU" sz="2800" b="1" dirty="0" err="1"/>
              <a:t>Багаторічні</a:t>
            </a:r>
            <a:r>
              <a:rPr lang="ru-RU" sz="2800" b="1" dirty="0"/>
              <a:t> трави з коротким </a:t>
            </a:r>
            <a:r>
              <a:rPr lang="ru-RU" sz="2800" b="1" dirty="0" err="1"/>
              <a:t>кореневищем</a:t>
            </a:r>
            <a:r>
              <a:rPr lang="ru-RU" sz="2800" b="1" dirty="0"/>
              <a:t>,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випускають</a:t>
            </a:r>
            <a:r>
              <a:rPr lang="ru-RU" sz="2800" b="1" dirty="0"/>
              <a:t> </a:t>
            </a:r>
            <a:r>
              <a:rPr lang="ru-RU" sz="2800" b="1" dirty="0" err="1"/>
              <a:t>іноді</a:t>
            </a:r>
            <a:r>
              <a:rPr lang="ru-RU" sz="2800" b="1" dirty="0"/>
              <a:t> </a:t>
            </a:r>
            <a:r>
              <a:rPr lang="ru-RU" sz="2800" b="1" dirty="0" err="1"/>
              <a:t>дуже</a:t>
            </a:r>
            <a:r>
              <a:rPr lang="ru-RU" sz="2800" b="1" dirty="0"/>
              <a:t> великий пучок </a:t>
            </a:r>
            <a:r>
              <a:rPr lang="ru-RU" sz="2800" b="1" dirty="0" err="1"/>
              <a:t>жорстких</a:t>
            </a:r>
            <a:r>
              <a:rPr lang="ru-RU" sz="2800" b="1" dirty="0"/>
              <a:t> </a:t>
            </a:r>
            <a:r>
              <a:rPr lang="ru-RU" sz="2800" b="1" dirty="0" err="1"/>
              <a:t>листя</a:t>
            </a:r>
            <a:r>
              <a:rPr lang="ru-RU" sz="2800" b="1" dirty="0"/>
              <a:t>, </a:t>
            </a:r>
            <a:r>
              <a:rPr lang="ru-RU" sz="2800" b="1" dirty="0" err="1"/>
              <a:t>згорнутих</a:t>
            </a:r>
            <a:r>
              <a:rPr lang="ru-RU" sz="2800" b="1" dirty="0"/>
              <a:t> часто в трубку і схожих на </a:t>
            </a:r>
            <a:r>
              <a:rPr lang="ru-RU" sz="2800" b="1" dirty="0" err="1"/>
              <a:t>дріт</a:t>
            </a:r>
            <a:r>
              <a:rPr lang="ru-RU" sz="2800" b="1" dirty="0"/>
              <a:t>.</a:t>
            </a:r>
            <a:endParaRPr lang="uk-UA" sz="2800" b="1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1084">
        <p15:prstTrans prst="pageCurlDouble"/>
      </p:transition>
    </mc:Choice>
    <mc:Fallback>
      <p:transition spd="slow" advTm="1108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/>
          </p:nvPr>
        </p:nvSpPr>
        <p:spPr>
          <a:xfrm>
            <a:off x="381000" y="990600"/>
            <a:ext cx="11506200" cy="4191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FF00"/>
                </a:solidFill>
              </a:rPr>
              <a:t>В </a:t>
            </a:r>
            <a:r>
              <a:rPr lang="ru-RU" b="1" dirty="0" err="1">
                <a:solidFill>
                  <a:srgbClr val="FFFF00"/>
                </a:solidFill>
              </a:rPr>
              <a:t>Луганській</a:t>
            </a:r>
            <a:r>
              <a:rPr lang="ru-RU" b="1" dirty="0">
                <a:solidFill>
                  <a:srgbClr val="FFFF00"/>
                </a:solidFill>
              </a:rPr>
              <a:t> </a:t>
            </a:r>
            <a:r>
              <a:rPr lang="ru-RU" b="1" dirty="0" err="1" smtClean="0">
                <a:solidFill>
                  <a:srgbClr val="FFFF00"/>
                </a:solidFill>
              </a:rPr>
              <a:t>області</a:t>
            </a: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uk-UA" b="1" dirty="0" smtClean="0">
                <a:solidFill>
                  <a:srgbClr val="FFFF00"/>
                </a:solidFill>
              </a:rPr>
              <a:t>понад </a:t>
            </a:r>
            <a:r>
              <a:rPr lang="uk-UA" b="1" dirty="0">
                <a:solidFill>
                  <a:srgbClr val="FFFF00"/>
                </a:solidFill>
              </a:rPr>
              <a:t>13 видів </a:t>
            </a:r>
            <a:r>
              <a:rPr lang="uk-UA" b="1" dirty="0" smtClean="0">
                <a:solidFill>
                  <a:srgbClr val="FFFF00"/>
                </a:solidFill>
              </a:rPr>
              <a:t>ковили: </a:t>
            </a:r>
          </a:p>
          <a:p>
            <a:pPr algn="ctr" eaLnBrk="1" hangingPunct="1">
              <a:buFontTx/>
              <a:buNone/>
            </a:pPr>
            <a:r>
              <a:rPr lang="uk-UA" b="1" dirty="0" smtClean="0"/>
              <a:t>ковила </a:t>
            </a:r>
            <a:r>
              <a:rPr lang="uk-UA" b="1" dirty="0"/>
              <a:t>азовська, відмінна, волосиста, </a:t>
            </a:r>
            <a:r>
              <a:rPr lang="ru-RU" b="1" dirty="0" err="1"/>
              <a:t>вузьколиста</a:t>
            </a:r>
            <a:r>
              <a:rPr lang="ru-RU" b="1" dirty="0"/>
              <a:t>, </a:t>
            </a:r>
            <a:r>
              <a:rPr lang="ru-RU" b="1" dirty="0" err="1"/>
              <a:t>дніпровська</a:t>
            </a:r>
            <a:r>
              <a:rPr lang="ru-RU" b="1" dirty="0"/>
              <a:t>, </a:t>
            </a:r>
            <a:r>
              <a:rPr lang="uk-UA" b="1" dirty="0"/>
              <a:t>донецька</a:t>
            </a:r>
            <a:r>
              <a:rPr lang="ru-RU" b="1" dirty="0"/>
              <a:t>, </a:t>
            </a:r>
            <a:r>
              <a:rPr lang="ru-RU" b="1" dirty="0" err="1"/>
              <a:t>ковила</a:t>
            </a:r>
            <a:r>
              <a:rPr lang="ru-RU" b="1" dirty="0"/>
              <a:t> </a:t>
            </a:r>
            <a:r>
              <a:rPr lang="ru-RU" b="1" dirty="0" err="1"/>
              <a:t>Залеського</a:t>
            </a:r>
            <a:r>
              <a:rPr lang="ru-RU" b="1" dirty="0"/>
              <a:t>,  </a:t>
            </a:r>
            <a:endParaRPr lang="ru-RU" b="1" dirty="0" smtClean="0"/>
          </a:p>
          <a:p>
            <a:pPr algn="ctr" eaLnBrk="1" hangingPunct="1">
              <a:buFontTx/>
              <a:buNone/>
            </a:pPr>
            <a:r>
              <a:rPr lang="ru-RU" b="1" dirty="0" err="1" smtClean="0"/>
              <a:t>ковила</a:t>
            </a:r>
            <a:r>
              <a:rPr lang="ru-RU" b="1" dirty="0" smtClean="0"/>
              <a:t> </a:t>
            </a:r>
            <a:r>
              <a:rPr lang="ru-RU" b="1" dirty="0" err="1"/>
              <a:t>Лессінга</a:t>
            </a:r>
            <a:r>
              <a:rPr lang="ru-RU" b="1" dirty="0"/>
              <a:t>, </a:t>
            </a:r>
            <a:r>
              <a:rPr lang="ru-RU" b="1" dirty="0" err="1"/>
              <a:t>найкрасивіша</a:t>
            </a:r>
            <a:r>
              <a:rPr lang="ru-RU" b="1" dirty="0"/>
              <a:t>, </a:t>
            </a:r>
            <a:r>
              <a:rPr lang="ru-RU" b="1" dirty="0" err="1"/>
              <a:t>пірчаста</a:t>
            </a:r>
            <a:r>
              <a:rPr lang="ru-RU" b="1" dirty="0"/>
              <a:t>, </a:t>
            </a:r>
            <a:r>
              <a:rPr lang="ru-RU" b="1" dirty="0" err="1"/>
              <a:t>пухнастолиста</a:t>
            </a:r>
            <a:r>
              <a:rPr lang="ru-RU" b="1" dirty="0"/>
              <a:t>, </a:t>
            </a:r>
            <a:r>
              <a:rPr lang="ru-RU" b="1" dirty="0" err="1"/>
              <a:t>українська</a:t>
            </a:r>
            <a:r>
              <a:rPr lang="ru-RU" b="1" dirty="0"/>
              <a:t>, </a:t>
            </a:r>
            <a:r>
              <a:rPr lang="ru-RU" b="1" dirty="0" err="1"/>
              <a:t>шорстка</a:t>
            </a:r>
            <a:r>
              <a:rPr lang="ru-RU" sz="3600" b="1" dirty="0" smtClean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3140">
        <p15:prstTrans prst="pageCurlDouble"/>
      </p:transition>
    </mc:Choice>
    <mc:Fallback>
      <p:transition spd="slow" advTm="1314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11" descr="aнай125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066800"/>
            <a:ext cx="4267200" cy="2498272"/>
          </a:xfrm>
          <a:noFill/>
        </p:spPr>
      </p:pic>
      <p:pic>
        <p:nvPicPr>
          <p:cNvPr id="18436" name="Picture 12" descr="aнананав-125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0" y="3505200"/>
            <a:ext cx="4953000" cy="2901950"/>
          </a:xfrm>
          <a:noFill/>
        </p:spPr>
      </p:pic>
      <p:sp>
        <p:nvSpPr>
          <p:cNvPr id="18437" name="Rectangle 13"/>
          <p:cNvSpPr>
            <a:spLocks noChangeArrowheads="1"/>
          </p:cNvSpPr>
          <p:nvPr/>
        </p:nvSpPr>
        <p:spPr bwMode="auto">
          <a:xfrm>
            <a:off x="5257800" y="1295400"/>
            <a:ext cx="62484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uk-UA" sz="2800" b="1" dirty="0" smtClean="0"/>
          </a:p>
          <a:p>
            <a:pPr eaLnBrk="1" hangingPunct="1"/>
            <a:endParaRPr lang="uk-UA" sz="2800" b="1" dirty="0" smtClean="0"/>
          </a:p>
          <a:p>
            <a:pPr eaLnBrk="1" hangingPunct="1"/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29200" y="533400"/>
            <a:ext cx="6019800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/>
              <a:t>Методи дослідження</a:t>
            </a:r>
            <a:r>
              <a:rPr lang="uk-UA" sz="3200" dirty="0" smtClean="0"/>
              <a:t> – флористичні, порівняльні </a:t>
            </a:r>
            <a:r>
              <a:rPr lang="uk-UA" sz="3200" dirty="0" err="1" smtClean="0"/>
              <a:t>еколого-географо-анатомо-морфологічні</a:t>
            </a:r>
            <a:r>
              <a:rPr lang="uk-UA" sz="3200" dirty="0" smtClean="0"/>
              <a:t>, моніторинговий, прогнозування</a:t>
            </a:r>
            <a:r>
              <a:rPr lang="uk-UA" sz="2800" dirty="0" smtClean="0"/>
              <a:t>.</a:t>
            </a:r>
          </a:p>
          <a:p>
            <a:endParaRPr lang="uk-UA" sz="2800" dirty="0" smtClean="0"/>
          </a:p>
          <a:p>
            <a:endParaRPr lang="uk-UA" sz="2800" dirty="0" smtClean="0"/>
          </a:p>
          <a:p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3152">
        <p15:prstTrans prst="pageCurlDouble"/>
      </p:transition>
    </mc:Choice>
    <mc:Fallback>
      <p:transition spd="slow" advTm="1315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8" descr="aпы124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381000"/>
            <a:ext cx="6907761" cy="3810000"/>
          </a:xfrm>
          <a:noFill/>
        </p:spPr>
      </p:pic>
      <p:pic>
        <p:nvPicPr>
          <p:cNvPr id="19460" name="Picture 9" descr="aпрп-124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47800" y="3352800"/>
            <a:ext cx="5638800" cy="3030538"/>
          </a:xfr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304800" y="1143000"/>
            <a:ext cx="65532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Об’єкт дослідження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–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 рослини родини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  <a:hlinkClick r:id="rId5" tooltip="Тонконогові"/>
              </a:rPr>
              <a:t>Тонконогові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80808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Poaceae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),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роду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Ковила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(</a:t>
            </a:r>
            <a:r>
              <a:rPr kumimoji="0" lang="ru-RU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Stipa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) 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Луганської області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sz="1400" dirty="0" smtClean="0">
              <a:solidFill>
                <a:srgbClr val="000000"/>
              </a:solidFill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3934">
        <p15:prstTrans prst="pageCurlDouble"/>
      </p:transition>
    </mc:Choice>
    <mc:Fallback>
      <p:transition spd="slow" advTm="1393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ChangeArrowheads="1"/>
          </p:cNvSpPr>
          <p:nvPr/>
        </p:nvSpPr>
        <p:spPr bwMode="auto">
          <a:xfrm>
            <a:off x="304800" y="228600"/>
            <a:ext cx="58674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uk-UA" sz="2800" b="1" i="1" dirty="0">
                <a:solidFill>
                  <a:srgbClr val="008000"/>
                </a:solidFill>
              </a:rPr>
              <a:t>Ковила прикрашає наші степи. Росте на </a:t>
            </a:r>
            <a:r>
              <a:rPr lang="ru-RU" sz="2800" b="1" i="1" dirty="0" err="1">
                <a:solidFill>
                  <a:srgbClr val="008000"/>
                </a:solidFill>
              </a:rPr>
              <a:t>кам’янистих</a:t>
            </a:r>
            <a:r>
              <a:rPr lang="ru-RU" sz="2800" b="1" i="1" dirty="0">
                <a:solidFill>
                  <a:srgbClr val="008000"/>
                </a:solidFill>
              </a:rPr>
              <a:t> </a:t>
            </a:r>
            <a:r>
              <a:rPr lang="uk-UA" sz="2800" b="1" i="1" dirty="0">
                <a:solidFill>
                  <a:srgbClr val="008000"/>
                </a:solidFill>
              </a:rPr>
              <a:t>степових</a:t>
            </a:r>
            <a:r>
              <a:rPr lang="ru-RU" sz="2800" b="1" i="1" dirty="0">
                <a:solidFill>
                  <a:srgbClr val="008000"/>
                </a:solidFill>
              </a:rPr>
              <a:t> силах, на </a:t>
            </a:r>
            <a:r>
              <a:rPr lang="ru-RU" sz="2800" b="1" i="1" dirty="0" err="1">
                <a:solidFill>
                  <a:srgbClr val="008000"/>
                </a:solidFill>
              </a:rPr>
              <a:t>розвинутих</a:t>
            </a:r>
            <a:r>
              <a:rPr lang="ru-RU" sz="2800" b="1" i="1" dirty="0">
                <a:solidFill>
                  <a:srgbClr val="008000"/>
                </a:solidFill>
              </a:rPr>
              <a:t> </a:t>
            </a:r>
            <a:r>
              <a:rPr lang="ru-RU" sz="2800" b="1" i="1" dirty="0" err="1">
                <a:solidFill>
                  <a:srgbClr val="008000"/>
                </a:solidFill>
              </a:rPr>
              <a:t>чорноземних</a:t>
            </a:r>
            <a:r>
              <a:rPr lang="ru-RU" sz="2800" b="1" i="1" dirty="0">
                <a:solidFill>
                  <a:srgbClr val="008000"/>
                </a:solidFill>
              </a:rPr>
              <a:t> </a:t>
            </a:r>
            <a:r>
              <a:rPr lang="ru-RU" sz="2800" b="1" i="1" dirty="0" err="1">
                <a:solidFill>
                  <a:srgbClr val="008000"/>
                </a:solidFill>
              </a:rPr>
              <a:t>ґрунтах</a:t>
            </a:r>
            <a:r>
              <a:rPr lang="ru-RU" sz="2800" b="1" i="1" dirty="0">
                <a:solidFill>
                  <a:srgbClr val="008000"/>
                </a:solidFill>
              </a:rPr>
              <a:t>, </a:t>
            </a:r>
            <a:r>
              <a:rPr lang="uk-UA" sz="2800" b="1" i="1" dirty="0" err="1">
                <a:solidFill>
                  <a:srgbClr val="008000"/>
                </a:solidFill>
              </a:rPr>
              <a:t>кам’янисто</a:t>
            </a:r>
            <a:r>
              <a:rPr lang="uk-UA" sz="2800" b="1" i="1" dirty="0">
                <a:solidFill>
                  <a:srgbClr val="008000"/>
                </a:solidFill>
              </a:rPr>
              <a:t>-щебенистих</a:t>
            </a:r>
            <a:r>
              <a:rPr lang="ru-RU" sz="2800" b="1" i="1" dirty="0">
                <a:solidFill>
                  <a:srgbClr val="008000"/>
                </a:solidFill>
              </a:rPr>
              <a:t> </a:t>
            </a:r>
            <a:r>
              <a:rPr lang="ru-RU" sz="2800" b="1" i="1" dirty="0" err="1">
                <a:solidFill>
                  <a:srgbClr val="008000"/>
                </a:solidFill>
              </a:rPr>
              <a:t>ґрунтах</a:t>
            </a:r>
            <a:r>
              <a:rPr lang="ru-RU" sz="2800" b="1" i="1" dirty="0">
                <a:solidFill>
                  <a:srgbClr val="008000"/>
                </a:solidFill>
              </a:rPr>
              <a:t> . </a:t>
            </a:r>
          </a:p>
          <a:p>
            <a:pPr algn="ctr" eaLnBrk="1" hangingPunct="1"/>
            <a:r>
              <a:rPr lang="uk-UA" sz="2800" b="1" i="1" dirty="0">
                <a:solidFill>
                  <a:srgbClr val="008000"/>
                </a:solidFill>
              </a:rPr>
              <a:t>Без ковили немає Луганських степів…</a:t>
            </a:r>
            <a:endParaRPr lang="ru-RU" sz="2800" b="1" i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0024">
        <p15:prstTrans prst="pageCurlDouble"/>
      </p:transition>
    </mc:Choice>
    <mc:Fallback>
      <p:transition spd="slow" advTm="1002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14" descr="пухa-12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33400"/>
            <a:ext cx="4769147" cy="2790955"/>
          </a:xfrm>
          <a:noFill/>
        </p:spPr>
      </p:pic>
      <p:pic>
        <p:nvPicPr>
          <p:cNvPr id="20484" name="Picture 15" descr="пухаa-123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971800"/>
            <a:ext cx="5257800" cy="3429000"/>
          </a:xfr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4191000" y="500033"/>
            <a:ext cx="74676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Всім і кожному треба включитись в діяльність </a:t>
            </a:r>
          </a:p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06463" algn="l"/>
              </a:tabLs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по реалізації цієї  мети: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вивчати рослини, які потребують охорони;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проводити щорічний  моніторинг стану популяцій рідких</a:t>
            </a:r>
            <a:r>
              <a:rPr lang="uk-UA" sz="2800" dirty="0" smtClean="0">
                <a:solidFill>
                  <a:srgbClr val="000000"/>
                </a:solidFill>
                <a:ea typeface="Times New Roman" pitchFamily="18" charset="0"/>
              </a:rPr>
              <a:t>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та зникаючих видів ковилів;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розробити план конкретних дій по створенню нових об’єктів ПЗФ сумісно з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Краснолучською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 місцевою громадою;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906463" algn="l"/>
              </a:tabLst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активно популяризувати природоохоронні знання серед широких верст населення, </a:t>
            </a:r>
            <a:r>
              <a:rPr kumimoji="0" lang="uk-UA" sz="28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учнівської молоді 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нашого міста.</a:t>
            </a:r>
            <a:endParaRPr kumimoji="0" lang="uk-U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 advTm="15165">
        <p15:prstTrans prst="pageCurlDouble"/>
      </p:transition>
    </mc:Choice>
    <mc:Fallback>
      <p:transition spd="slow" advTm="15165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705</TotalTime>
  <Words>395</Words>
  <Application>Microsoft Office PowerPoint</Application>
  <PresentationFormat>Произвольный</PresentationFormat>
  <Paragraphs>53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Оформление по умолчанию</vt:lpstr>
      <vt:lpstr>Слайд 1</vt:lpstr>
      <vt:lpstr>Слайд 2</vt:lpstr>
      <vt:lpstr>Слайд 3</vt:lpstr>
      <vt:lpstr>Ковила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</dc:title>
  <dc:creator>Шкребтій</dc:creator>
  <cp:lastModifiedBy>Admin</cp:lastModifiedBy>
  <cp:revision>80</cp:revision>
  <cp:lastPrinted>1601-01-01T00:00:00Z</cp:lastPrinted>
  <dcterms:created xsi:type="dcterms:W3CDTF">1601-01-01T00:00:00Z</dcterms:created>
  <dcterms:modified xsi:type="dcterms:W3CDTF">2014-04-08T17:30:06Z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