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82" r:id="rId4"/>
    <p:sldId id="269" r:id="rId5"/>
    <p:sldId id="271" r:id="rId6"/>
    <p:sldId id="270" r:id="rId7"/>
    <p:sldId id="274" r:id="rId8"/>
    <p:sldId id="276" r:id="rId9"/>
    <p:sldId id="277" r:id="rId10"/>
    <p:sldId id="275" r:id="rId11"/>
    <p:sldId id="279" r:id="rId12"/>
    <p:sldId id="280" r:id="rId13"/>
    <p:sldId id="281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0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87" d="100"/>
          <a:sy n="87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305492-67d951f66acbeb19.jpg"/>
          <p:cNvPicPr/>
          <p:nvPr/>
        </p:nvPicPr>
        <p:blipFill>
          <a:blip r:embed="rId2"/>
          <a:srcRect l="8000" t="4255" r="8800" b="42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73581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Всеукраїнський інтерактивний конкурс Малої академії наук </a:t>
            </a:r>
            <a:endParaRPr lang="ru-RU" dirty="0" smtClean="0"/>
          </a:p>
          <a:p>
            <a:pPr algn="ctr"/>
            <a:r>
              <a:rPr lang="ru-RU" dirty="0" smtClean="0"/>
              <a:t>“</a:t>
            </a:r>
            <a:r>
              <a:rPr lang="uk-UA" dirty="0" err="1" smtClean="0"/>
              <a:t>МАН-Юніор</a:t>
            </a:r>
            <a:r>
              <a:rPr lang="uk-UA" dirty="0" smtClean="0"/>
              <a:t> Дослідник</a:t>
            </a:r>
            <a:r>
              <a:rPr lang="ru-RU" dirty="0" smtClean="0"/>
              <a:t>” </a:t>
            </a:r>
            <a:r>
              <a:rPr lang="uk-UA" dirty="0" smtClean="0"/>
              <a:t>у номінації </a:t>
            </a:r>
            <a:r>
              <a:rPr lang="ru-RU" dirty="0" smtClean="0"/>
              <a:t>“</a:t>
            </a:r>
            <a:r>
              <a:rPr lang="uk-UA" dirty="0" smtClean="0"/>
              <a:t>Історик-Юніор</a:t>
            </a:r>
            <a:r>
              <a:rPr lang="ru-RU" dirty="0" smtClean="0"/>
              <a:t>”</a:t>
            </a:r>
          </a:p>
          <a:p>
            <a:pPr algn="ctr"/>
            <a:r>
              <a:rPr lang="uk-UA" dirty="0" smtClean="0"/>
              <a:t> Проект</a:t>
            </a:r>
          </a:p>
          <a:p>
            <a:pPr algn="ctr"/>
            <a:r>
              <a:rPr lang="uk-UA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“А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наліз історичного підґрунтя в поемі Т.Г. Шевченка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Єретик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lvl="8"/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Киценко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Аліни Олександрівни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8"/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учениці 10 класу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8"/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Азовської ЗОШ І-ІІІ ступенів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8"/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Якимівського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району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lvl="8"/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Запорізької області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8"/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8"/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Науковий керівник: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8"/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Сидоренко Віктор Васильович</a:t>
            </a:r>
          </a:p>
          <a:p>
            <a:pPr lvl="1" algn="ctr"/>
            <a:endParaRPr lang="ru-RU" dirty="0" smtClean="0"/>
          </a:p>
          <a:p>
            <a:pPr lvl="1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fon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285749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Вацлав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Брожик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"Ян Гус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Соборі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Констанці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(1883)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ile:Vaclav Brozik - Hu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3613154" cy="235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ile:Brozik, Vaclav - Jan Hus souzen na snemu Kostnickem r. 14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00042"/>
            <a:ext cx="167163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500042"/>
            <a:ext cx="37862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“Мовчи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чеше смілий…”-</a:t>
            </a:r>
          </a:p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Гадюкою зашипіли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єретик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єретик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сієш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розколи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Усобища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розвіваєш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Святійшої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приймаєш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!..»-«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слово!»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«Побороли! побороли!..» —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обеленіли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Автодафе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автодафе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!..» —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Гуртом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заревіли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3929066"/>
            <a:ext cx="7786742" cy="255454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1415 року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собору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Яна Гуса.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захищатися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примусили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замовчати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</a:t>
            </a:r>
          </a:p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винесення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Гус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відмо-вився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зректися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собор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передав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світській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fon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50004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Задзвонили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дзвони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повели Гуса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Голгофу у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кайданах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не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стрепенувся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pic>
        <p:nvPicPr>
          <p:cNvPr id="9" name="Picture 1" descr="C:\Documents and Settings\User\Рабочий стол\i_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2168626" cy="316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507207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 Гус,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страти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хроніки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Ріхенталя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7" y="1857364"/>
            <a:ext cx="3357586" cy="218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28662" y="4000504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 Гус,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страти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571480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«Пали! пали!..»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!..» І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димом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Праведного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вкрило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 descr="Файл:Spiezer Chronik Jan Hus 148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785926"/>
            <a:ext cx="35004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" descr="C:\Documents and Settings\User\Рабочий стол\Hus8-640x9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857365"/>
            <a:ext cx="1473163" cy="209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714876" y="5072074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Спалення Яна Гуса 1415 р. в Констанці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4357694"/>
            <a:ext cx="7929618" cy="224676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Міська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Констанци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той же день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прийняла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рішен-ня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стратити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Гуса через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спалення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призначене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міською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брамою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Готтлібена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Уже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прив'язаному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стовпа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Яну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Гусові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королівський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чиновник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востаннє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відректися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Гус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відмовився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вогнище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запалене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328612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err="1" smtClean="0"/>
              <a:t>Spiezer</a:t>
            </a:r>
            <a:r>
              <a:rPr lang="en-US" dirty="0" smtClean="0"/>
              <a:t> </a:t>
            </a:r>
            <a:r>
              <a:rPr lang="en-US" dirty="0" err="1" smtClean="0"/>
              <a:t>Chronik</a:t>
            </a:r>
            <a:r>
              <a:rPr lang="en-US" dirty="0" smtClean="0"/>
              <a:t>, 1485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400050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Спалення Яна Гуса 1415 р. в Констанці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fon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3786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Запалили... Та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Божого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не спалили,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вгадали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вилетить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Орел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із-за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хмари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гуся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розклює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тіару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uk-UA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Постривайте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над головою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Жижка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Таборова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Махнув булавою.</a:t>
            </a:r>
            <a:endParaRPr lang="ru-RU" dirty="0"/>
          </a:p>
        </p:txBody>
      </p:sp>
      <p:pic>
        <p:nvPicPr>
          <p:cNvPr id="5" name="Рисунок 4" descr="Файл:Jan Vilímek - Jan Žižka z Trocnov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42"/>
            <a:ext cx="250033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3357562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Вилимек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Портрет Яна Жижки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643314"/>
            <a:ext cx="7929618" cy="286232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Релігійні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празького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про-повідника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Яна Гуса стали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орієнтиром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незадоволених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соціаль-ною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несправедливістю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Звістка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спалення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Гуса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заворушення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землях,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призвели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запеклих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спустошливих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гуситських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воєн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прихильників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реформатора Яна Гуса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імператора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като-лицької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церкви. Одним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ліде-рів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гуситів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Ян Жижка.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:\Новая папка\0002-001-Fonvizin-Denis-Ivanovi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результаті роботи над проектом ми виявили, що </a:t>
            </a:r>
          </a:p>
          <a:p>
            <a:pPr lvl="5"/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більшість подій, описаних Т.Г. Шевченком у поемі   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“Єретик”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мали місце в історії Чехії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XV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ст.;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постаті Яна Гуса та Яна Жижки є історичними;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у поемі Шевченко допустив ряд неточностей: </a:t>
            </a:r>
          </a:p>
          <a:p>
            <a:pPr lvl="4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Ян Гус не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“роздирав”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буллу;</a:t>
            </a:r>
          </a:p>
          <a:p>
            <a:pPr lvl="4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церковний собор у Констанці зібрався для вирішення цілого ряду церковних питань, а не тільки заради покарання Яна Гуса.</a:t>
            </a:r>
          </a:p>
          <a:p>
            <a:pPr lvl="1"/>
            <a:endPara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чином, ми можемо зробити висновок, що поема </a:t>
            </a:r>
          </a:p>
          <a:p>
            <a:pPr lvl="1"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Т.Г. Шевченка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“Єретик”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має глибоке історичне підґрунтя.</a:t>
            </a:r>
          </a:p>
          <a:p>
            <a:pPr lvl="1" algn="ctr"/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може бути використана на уроках української літератури та історії в загальноосвітній  школі. </a:t>
            </a:r>
            <a:endPara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Новая папка\0002-001-Fonvizin-Denis-Ivanovi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58" y="142852"/>
            <a:ext cx="85725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Тарас Шевченко. Кобзар. - К.: Державне видавництво художньої літератури. 1961. – 616 с.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Войтович Л.,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Н.,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Овсінський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Ю.,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aevum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ВУЗів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 За ред. Л.Войтовича. -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Тріада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плюс, 2010. -502 с.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Карева В.В.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віків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1999.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http://psm.in.ua/01.aspx-583.html</a:t>
            </a:r>
            <a:endParaRPr lang="uk-UA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Балух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В.О.,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Коцур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В.П.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віків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Том 2.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Високе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пізнє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-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Чернівці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книги, 2011. — 616 с. Курс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лекцій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Поляк, А.Н. Маркова.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вузів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ред. -Г.Б. Поляка, А.Н.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Маркової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- М.: Культура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спорт, ЮНИТИ, 1997. -496с., </a:t>
            </a: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http://uch.meximas.com/vsemirnaya-istoriya-uchebnik-dlya-vuzov-pod.html</a:t>
            </a:r>
            <a:endParaRPr lang="uk-UA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Энциклопедический словарь Брокгауза и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Ефрона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Гус, Ян. В. Герье.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http://ru.wikisource.org/wiki/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ЭСБЕ/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Гус,_Ян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В.І. Яременко. Світова історія у творчій спадщині Тараса Шевченка: спроба історіософського прочитання   http://histans.com/JournALL/journal/2007/5/13.pdf</a:t>
            </a: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 Козлов. Папство в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XIV-XV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століттях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великих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соборів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http://ua-referat.com</a:t>
            </a:r>
            <a:endParaRPr lang="uk-UA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http://www.online-utility.org/image/gallery.jsp?title=Jan+Hus</a:t>
            </a: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 Гус реформатор http://pragagid.ru/jan-hus-propovednik-reformator-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nacionalnyj-geroj-chexii-14031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0002-001-Fonvizin-Denis-Ivanovi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28598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upload.wikimedia.org/wikipedia/commons/4/4b/Taras_Shevche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239603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00298" y="3786190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Метою дослідження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 порівняльний аналіз подій, що описані Т.Г. Шевченком у поемі «Єретик» з подіями, що дійсно відбувалися у Чехії.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14291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XIV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початку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ст.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яка входила до складу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Священної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Римської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товарно-грошових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гнобленням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колоністів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політичному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економічному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загострились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класові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суперечності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невдоволення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чехів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привілейована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католицька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землевласнику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Обурення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чехів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виявилося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гуситському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антифеодальному,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національно-визвольному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антикатолицькому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ідейним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натхнен-ником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Ян Гус,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Празького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857232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Тарас Шевченко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присвятив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Яну Гусу поему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Єретик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нищівній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критикуються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папа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папісти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— а самому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Гусові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надано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героїчного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мученика.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Т.Г.Шевченко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6357958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 Гус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6316" r="18421" b="5607"/>
          <a:stretch>
            <a:fillRect/>
          </a:stretch>
        </p:blipFill>
        <p:spPr bwMode="auto">
          <a:xfrm>
            <a:off x="3143240" y="3500438"/>
            <a:ext cx="3000396" cy="288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0002-001-Fonvizin-Denis-Ivanovi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14291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4000504"/>
            <a:ext cx="82868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дослідження: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проаналізувати літературу за темою дослідження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(історичну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художню);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встановити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відповідність між реальними фактами та викладенням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 у поемі;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зробити висновок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рівень достовірності викладеного Т.Г. Шевченком в поемі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“Єретик”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ru-RU" dirty="0"/>
          </a:p>
        </p:txBody>
      </p:sp>
      <p:pic>
        <p:nvPicPr>
          <p:cNvPr id="6" name="Рисунок 5" descr="C:\Documents and Settings\User\Рабочий стол\SAM_3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User\Рабочий стол\SAM_34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42"/>
            <a:ext cx="435768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:\Новая папка\0002-001-Fonvizin-Denis-Ivanovi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48577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Отак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келії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правдивий</a:t>
            </a:r>
            <a:endParaRPr lang="ru-RU" sz="26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Гус думав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розірвать</a:t>
            </a:r>
            <a:endParaRPr lang="ru-RU" sz="26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Окови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адові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!..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диво,</a:t>
            </a:r>
          </a:p>
          <a:p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Святеє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диво показать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Очам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незрящим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«Поборюсь...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мене Бог!.. да совершиться!»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Віфліємськую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каплицю</a:t>
            </a:r>
            <a:endParaRPr lang="ru-RU" sz="26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молиться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добрий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Гус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Файл:Jan Hus 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338709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3786190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Ян Гус. Портрет </a:t>
            </a:r>
            <a:r>
              <a:rPr lang="ru-RU" dirty="0" err="1" smtClean="0">
                <a:solidFill>
                  <a:schemeClr val="bg1"/>
                </a:solidFill>
              </a:rPr>
              <a:t>невідомого</a:t>
            </a:r>
            <a:r>
              <a:rPr lang="ru-RU" dirty="0" smtClean="0">
                <a:solidFill>
                  <a:schemeClr val="bg1"/>
                </a:solidFill>
              </a:rPr>
              <a:t> художника XVI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Ян Гус (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  — 6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 1415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чеський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релігійний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мислитель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реформатор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ректор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Празького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Маючи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сан священника 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проповідував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1402 року у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Віфлеємській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каплиці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Гус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послідовником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англійського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теолога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Джона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Вікліфа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випередив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Мартіна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Лютера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Жана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Кальвіна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10" y="28572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Пропов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Яна Гуса в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Віфліємській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каплиці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H:\Новая папка\0002-001-Fonvizin-Denis-Ivanovi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2"/>
            <a:ext cx="3857652" cy="549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28596" y="6072206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Проповідь Яна Гуса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571480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городян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збиралися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Віфлеємської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каплиці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Гуса. </a:t>
            </a:r>
          </a:p>
          <a:p>
            <a:pPr algn="ctr"/>
            <a:endParaRPr lang="ru-RU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трибуни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громив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жадібність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багатих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здирства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церкви,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володіла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кращими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землями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безліччю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кріпаків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 Гус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виступав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індульгенцій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воєн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завоювань</a:t>
            </a:r>
            <a:endParaRPr lang="ru-RU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:\Новая папка\fon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707" t="6250" r="3624" b="1874"/>
          <a:stretch>
            <a:fillRect/>
          </a:stretch>
        </p:blipFill>
        <p:spPr bwMode="auto">
          <a:xfrm>
            <a:off x="4643439" y="500042"/>
            <a:ext cx="378621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4348" y="357166"/>
            <a:ext cx="550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Господа Христа,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нас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розп’ятого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апостолів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святих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Павла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розрішаємо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гріхи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Святою буллою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сією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Отим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положено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конглавом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вмер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пекло просто;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 заплатить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буллу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вдвоє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ріж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брата,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Окроме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ченця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Рай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000504"/>
            <a:ext cx="8143932" cy="286232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Гуса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католицькою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церквою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посилився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того, як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виступив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оголошеного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 1412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папою 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XXIII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хрестового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походу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короля Неаполя Владислава I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Дураццо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буллі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папа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обіцяв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відпущення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гріхів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кожному,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візьме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поході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1412 року Ян Гус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розкритикував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буллу про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відпущення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назвав папу антихристом.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3714752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Папська булла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Новая папка\fon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3643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Дивіться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люде: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осьде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булла,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 читав...» —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показав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народом.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здрогнули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Гус буллу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розідрав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Віфліємської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каплиці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 до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Луна,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гогочучи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неслась.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Ченці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ховаються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Луна в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конглаві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оддалась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похилилася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тіара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34375"/>
          <a:stretch>
            <a:fillRect/>
          </a:stretch>
        </p:blipFill>
        <p:spPr bwMode="auto">
          <a:xfrm>
            <a:off x="4857752" y="500042"/>
            <a:ext cx="3571900" cy="346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4214818"/>
            <a:ext cx="7858180" cy="224676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У своїх проповідях Ян Гус критикував тодішні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Католицької церкви, і  вимагав докорінної реформи.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Закликав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повернутися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 витоків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християнської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віри.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викликало незадоволення і страх у середовищі вищого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духовенства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 історичного </a:t>
            </a:r>
            <a:r>
              <a:rPr lang="uk-U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підтверд-ження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того, що Ян Гус розірвав буллу ми не зустрічали. 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857628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Проповідь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Яна Гуса на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Kozím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hrádku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fon-2.png"/>
          <p:cNvPicPr/>
          <p:nvPr/>
        </p:nvPicPr>
        <p:blipFill>
          <a:blip r:embed="rId2"/>
          <a:srcRect t="-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Конглав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схаменувся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Зібрав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раду. Положили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Одностайне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стати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 Гуса. 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в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Констанці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ворон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скликати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стерегти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якомога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здолу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втекла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сіра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птаха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слав’янське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35769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082039" cy="274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3786190"/>
            <a:ext cx="7858180" cy="286232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XVI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Вселенський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католицької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церкви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засідав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південна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листопада 1414 до 22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1418 року.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Яна Гуса не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основною причиною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скликання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собору. 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бу-ло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вели-кого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розколу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католицької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цер-кви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До Констанца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кардиналів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400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єпископів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ба-гато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держав 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людей.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3214686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Кафедральний собор м. Констанца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fon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40" t="2633" r="2485" b="5207"/>
          <a:stretch>
            <a:fillRect/>
          </a:stretch>
        </p:blipFill>
        <p:spPr bwMode="auto">
          <a:xfrm>
            <a:off x="4643438" y="714356"/>
            <a:ext cx="392704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335756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кафедральному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соборі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Констанца.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Середньовічна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мініатюра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929066"/>
            <a:ext cx="7786742" cy="258532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той час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католицька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перебувала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глибокій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кризі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схизмі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правило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пап.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соборі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пап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позбавлено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посади.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XII —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задовольнився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кардинальським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титулом;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XXIII —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утік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собору,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арештований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позбавлений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а Бенедикта XIII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довелося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позбавити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заочно,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дістатися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Авіньоні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(де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Папу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Римського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Мартіна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28604"/>
            <a:ext cx="3429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Задзвонили у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Констанці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Рано в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дзвони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Збиралися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кардинали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Гладкі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бугаї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загороду,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прелатів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лава.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три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баронство,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вінчані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Зібралися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Іуди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суд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нечестивий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 Христа.</a:t>
            </a:r>
          </a:p>
          <a:p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\fon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3929066"/>
            <a:ext cx="7786742" cy="255454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1414 р. Гуса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ви-кликано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церковний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собор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Сподіваючись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відкритому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диспуті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захистити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погляди,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вагань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вирушив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28 листопада 1414 р. Гуса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викликано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допит перед папою та кардиналами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нетрива-лої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дискусії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опонентами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імператора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Сигізмун-да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заарештовано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ув'язнено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2" descr="Ян Гус пишет последнее послание чехам из тюрьмы в Констанце"/>
          <p:cNvPicPr>
            <a:picLocks noChangeAspect="1" noChangeArrowheads="1"/>
          </p:cNvPicPr>
          <p:nvPr/>
        </p:nvPicPr>
        <p:blipFill>
          <a:blip r:embed="rId3"/>
          <a:srcRect l="12891"/>
          <a:stretch>
            <a:fillRect/>
          </a:stretch>
        </p:blipFill>
        <p:spPr bwMode="auto">
          <a:xfrm>
            <a:off x="4714876" y="571480"/>
            <a:ext cx="3800685" cy="295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342900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 Гус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останнє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послання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чехам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язниці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Констанц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71480"/>
            <a:ext cx="3571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глухо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гомонять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цесаря,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Вячеслава,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той собор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тисячоглавий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Уголос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лають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Не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хотять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Пускать в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Констанц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Гуса!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 Бог! жива душа моя!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боюся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докажу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отим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зміям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вирву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несите жало!..»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1514</Words>
  <PresentationFormat>Экран (4:3)</PresentationFormat>
  <Paragraphs>203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User_2</cp:lastModifiedBy>
  <cp:revision>96</cp:revision>
  <dcterms:modified xsi:type="dcterms:W3CDTF">2014-04-07T08:17:55Z</dcterms:modified>
</cp:coreProperties>
</file>