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314" r:id="rId2"/>
    <p:sldId id="303" r:id="rId3"/>
    <p:sldId id="301" r:id="rId4"/>
    <p:sldId id="286" r:id="rId5"/>
    <p:sldId id="298" r:id="rId6"/>
    <p:sldId id="290" r:id="rId7"/>
    <p:sldId id="284" r:id="rId8"/>
    <p:sldId id="275" r:id="rId9"/>
    <p:sldId id="276" r:id="rId10"/>
    <p:sldId id="278" r:id="rId11"/>
    <p:sldId id="291" r:id="rId12"/>
    <p:sldId id="282" r:id="rId13"/>
    <p:sldId id="287" r:id="rId14"/>
    <p:sldId id="305" r:id="rId15"/>
    <p:sldId id="315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51003"/>
    <a:srgbClr val="669900"/>
    <a:srgbClr val="003300"/>
    <a:srgbClr val="008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404" autoAdjust="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uk-UA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A4FB8EE7-5532-4458-AE11-BD92970D3AE8}" type="datetimeFigureOut">
              <a:rPr lang="uk-UA"/>
              <a:pPr>
                <a:defRPr/>
              </a:pPr>
              <a:t>06.04.2014</a:t>
            </a:fld>
            <a:endParaRPr lang="uk-UA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uk-UA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uk-UA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uk-UA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58B41452-C4B1-46AF-8D9E-C28BA8E0DEA6}" type="slidenum">
              <a:rPr lang="uk-UA"/>
              <a:pPr>
                <a:defRPr/>
              </a:pPr>
              <a:t>‹#›</a:t>
            </a:fld>
            <a:endParaRPr lang="uk-U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 dirty="0" smtClean="0"/>
          </a:p>
        </p:txBody>
      </p:sp>
      <p:sp>
        <p:nvSpPr>
          <p:cNvPr id="2765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7C8C25B-F7D5-4830-9EAA-0803C9DE388D}" type="slidenum">
              <a:rPr lang="uk-UA" smtClean="0"/>
              <a:pPr/>
              <a:t>13</a:t>
            </a:fld>
            <a:endParaRPr lang="uk-UA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984964-1622-44DA-8640-FD331A2A8135}" type="datetimeFigureOut">
              <a:rPr lang="ru-RU"/>
              <a:pPr>
                <a:defRPr/>
              </a:pPr>
              <a:t>06.04.2014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46EC79-6ADA-408D-B26B-CEE2C6987E7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A830AB-3782-4391-9CBF-749F94896C9A}" type="datetimeFigureOut">
              <a:rPr lang="ru-RU"/>
              <a:pPr>
                <a:defRPr/>
              </a:pPr>
              <a:t>06.04.2014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5380AD-8FF0-4701-B1EE-F8525C26ADA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2E8784-9FBA-4E14-B7E8-EAB324C0969D}" type="datetimeFigureOut">
              <a:rPr lang="ru-RU"/>
              <a:pPr>
                <a:defRPr/>
              </a:pPr>
              <a:t>06.04.2014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6D9B0C-C0F4-4DFA-88C2-9B4CF2FD912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C3A4C7-3BA8-47D1-B682-1925F5D35636}" type="datetimeFigureOut">
              <a:rPr lang="ru-RU"/>
              <a:pPr>
                <a:defRPr/>
              </a:pPr>
              <a:t>06.04.2014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003EF6-8E41-4347-9A63-CA008F3A07E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718C42-94EF-4E7C-9E90-99AC1BC19F49}" type="datetimeFigureOut">
              <a:rPr lang="ru-RU"/>
              <a:pPr>
                <a:defRPr/>
              </a:pPr>
              <a:t>06.04.2014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BE2482-5F1C-4C52-9B74-5006AAD32E1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C4413D-2678-497C-B3AC-485513D8A666}" type="datetimeFigureOut">
              <a:rPr lang="ru-RU"/>
              <a:pPr>
                <a:defRPr/>
              </a:pPr>
              <a:t>06.04.2014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3D3B4E-ED32-453F-AD4A-765E5971F70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511CE9-E18C-49E8-BF3D-6FFEC8AE43D0}" type="datetimeFigureOut">
              <a:rPr lang="ru-RU"/>
              <a:pPr>
                <a:defRPr/>
              </a:pPr>
              <a:t>06.04.2014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FE174B-315A-4F83-B631-E2BB5DAA2A1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178D22-2EE3-4D66-B866-CC4BAC09FEF9}" type="datetimeFigureOut">
              <a:rPr lang="ru-RU"/>
              <a:pPr>
                <a:defRPr/>
              </a:pPr>
              <a:t>06.04.2014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0B4B96-900E-40A5-93E1-D7C76D95CC9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EBE9C2-1025-4964-A870-01FBE3111841}" type="datetimeFigureOut">
              <a:rPr lang="ru-RU"/>
              <a:pPr>
                <a:defRPr/>
              </a:pPr>
              <a:t>06.04.2014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AE3FB9-FA4A-4672-B929-B915D567B81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D262C5-C9F3-464C-ADDF-3B8F851D6991}" type="datetimeFigureOut">
              <a:rPr lang="ru-RU"/>
              <a:pPr>
                <a:defRPr/>
              </a:pPr>
              <a:t>06.04.2014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DA726B-8B7A-4BFF-B2A5-D7D37244C4E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7D57C8-34A8-4362-86EE-EFABE9FC9597}" type="datetimeFigureOut">
              <a:rPr lang="ru-RU"/>
              <a:pPr>
                <a:defRPr/>
              </a:pPr>
              <a:t>06.04.2014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7AF2A5-1FF5-400C-910C-9B480D802A6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CEF799D-7C62-4965-8C82-28AB3B1FB7E5}" type="datetimeFigureOut">
              <a:rPr lang="ru-RU"/>
              <a:pPr>
                <a:defRPr/>
              </a:pPr>
              <a:t>06.04.2014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75FEF49-C4FA-48C1-80D3-5CD017F4569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uk-UA" dirty="0" smtClean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Picture 2" descr="C:\Documents and Settings\Admin\Рабочий стол\для Катруси\img0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836712"/>
            <a:ext cx="4536504" cy="56895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rgbClr val="FF0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4340" name="Rectangle 5"/>
          <p:cNvSpPr>
            <a:spLocks noChangeArrowheads="1"/>
          </p:cNvSpPr>
          <p:nvPr/>
        </p:nvSpPr>
        <p:spPr bwMode="auto">
          <a:xfrm>
            <a:off x="611188" y="188913"/>
            <a:ext cx="770413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uk-UA" sz="2000" b="1" i="1" dirty="0">
                <a:latin typeface="Times New Roman" pitchFamily="18" charset="0"/>
                <a:cs typeface="Times New Roman" pitchFamily="18" charset="0"/>
              </a:rPr>
              <a:t>Всеукраїнський інтерактивний конкурс “МАН-Юніор Дослідник. Номінація –Історик”. 2014</a:t>
            </a:r>
          </a:p>
        </p:txBody>
      </p:sp>
      <p:sp>
        <p:nvSpPr>
          <p:cNvPr id="14341" name="Rectangle 6"/>
          <p:cNvSpPr>
            <a:spLocks noChangeArrowheads="1"/>
          </p:cNvSpPr>
          <p:nvPr/>
        </p:nvSpPr>
        <p:spPr bwMode="auto">
          <a:xfrm>
            <a:off x="5003800" y="981075"/>
            <a:ext cx="4140200" cy="5478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800" b="1" dirty="0">
                <a:latin typeface="Times New Roman" pitchFamily="18" charset="0"/>
                <a:cs typeface="Times New Roman" pitchFamily="18" charset="0"/>
              </a:rPr>
              <a:t>Проект на тему: </a:t>
            </a:r>
            <a:r>
              <a:rPr lang="uk-UA" dirty="0"/>
              <a:t/>
            </a:r>
            <a:br>
              <a:rPr lang="uk-UA" dirty="0"/>
            </a:br>
            <a:r>
              <a:rPr lang="uk-UA" sz="2400" dirty="0">
                <a:solidFill>
                  <a:srgbClr val="669900"/>
                </a:solidFill>
              </a:rPr>
              <a:t>“ </a:t>
            </a:r>
            <a:r>
              <a:rPr lang="uk-UA" sz="3200" b="1" i="1" dirty="0">
                <a:solidFill>
                  <a:srgbClr val="669900"/>
                </a:solidFill>
                <a:latin typeface="Times New Roman" pitchFamily="18" charset="0"/>
                <a:cs typeface="Times New Roman" pitchFamily="18" charset="0"/>
              </a:rPr>
              <a:t>По</a:t>
            </a:r>
            <a:r>
              <a:rPr lang="ru-RU" sz="3200" b="1" i="1" dirty="0">
                <a:solidFill>
                  <a:srgbClr val="669900"/>
                </a:solidFill>
                <a:latin typeface="Times New Roman" pitchFamily="18" charset="0"/>
                <a:cs typeface="Times New Roman" pitchFamily="18" charset="0"/>
              </a:rPr>
              <a:t>этом можешь ты не быть, но гражданином быть обязан.»</a:t>
            </a:r>
            <a:r>
              <a:rPr lang="ru-RU" sz="2400" b="1" i="1" dirty="0">
                <a:solidFill>
                  <a:srgbClr val="4F6228"/>
                </a:solidFill>
              </a:rPr>
              <a:t/>
            </a:r>
            <a:br>
              <a:rPr lang="ru-RU" sz="2400" b="1" i="1" dirty="0">
                <a:solidFill>
                  <a:srgbClr val="4F6228"/>
                </a:solidFill>
              </a:rPr>
            </a:br>
            <a:r>
              <a:rPr lang="ru-RU" sz="2400" dirty="0">
                <a:solidFill>
                  <a:srgbClr val="E46C0A"/>
                </a:solidFill>
              </a:rPr>
              <a:t> </a:t>
            </a:r>
            <a:r>
              <a:rPr lang="ru-RU" sz="2000" b="1" dirty="0">
                <a:solidFill>
                  <a:srgbClr val="E46C0A"/>
                </a:solidFill>
                <a:latin typeface="Times New Roman" pitchFamily="18" charset="0"/>
                <a:cs typeface="Times New Roman" pitchFamily="18" charset="0"/>
              </a:rPr>
              <a:t>( Історичне підгрунтя поеми Т.Г.Шевченка «Сліпий».)</a:t>
            </a:r>
            <a:br>
              <a:rPr lang="ru-RU" sz="2000" b="1" dirty="0">
                <a:solidFill>
                  <a:srgbClr val="E46C0A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E46C0A"/>
                </a:solidFill>
              </a:rPr>
              <a:t/>
            </a:r>
            <a:br>
              <a:rPr lang="ru-RU" sz="2400" b="1" dirty="0">
                <a:solidFill>
                  <a:srgbClr val="E46C0A"/>
                </a:solidFill>
              </a:rPr>
            </a:br>
            <a:r>
              <a:rPr lang="ru-RU" dirty="0"/>
              <a:t/>
            </a:r>
            <a:br>
              <a:rPr lang="ru-RU" dirty="0"/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Виконала:  учениця 9-Б класу </a:t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                    Приазовської ЗОШ №2</a:t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                    Бакшина Катерина      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                    Андріївна</a:t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Вчитель:    Луценко Олена Іванівна</a:t>
            </a:r>
            <a:endParaRPr lang="uk-UA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" presetID="8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Rot by="-21600000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29" presetClass="entr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4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4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" dur="2000"/>
                                        <p:tgtEl>
                                          <p:spTgt spid="14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43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43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2000"/>
                                        <p:tgtEl>
                                          <p:spTgt spid="143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8" presetClass="emph" presetSubtype="0" fill="hold" grpId="2" nodeType="after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26" dur="1000" fill="hold"/>
                                        <p:tgtEl>
                                          <p:spTgt spid="14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9000"/>
                            </p:stCondLst>
                            <p:childTnLst>
                              <p:par>
                                <p:cTn id="28" presetID="8" presetClass="emph" presetSubtype="0" fill="hold" grpId="2" nodeType="after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29" dur="1000" fill="hold"/>
                                        <p:tgtEl>
                                          <p:spTgt spid="143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1" grpId="1" build="allAtOnce" bldLvl="2"/>
      <p:bldP spid="14341" grpId="2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3554" name="Заголовок 1"/>
          <p:cNvSpPr>
            <a:spLocks noGrp="1"/>
          </p:cNvSpPr>
          <p:nvPr>
            <p:ph type="ctrTitle"/>
          </p:nvPr>
        </p:nvSpPr>
        <p:spPr>
          <a:xfrm>
            <a:off x="5364163" y="0"/>
            <a:ext cx="2736850" cy="3284538"/>
          </a:xfrm>
        </p:spPr>
        <p:txBody>
          <a:bodyPr/>
          <a:lstStyle/>
          <a:p>
            <a:pPr algn="l" eaLnBrk="1" hangingPunct="1"/>
            <a:r>
              <a:rPr lang="uk-UA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Тільки три чайки, слава Богу,</a:t>
            </a:r>
            <a:br>
              <a:rPr lang="uk-UA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Отамана курінного,</a:t>
            </a:r>
            <a:br>
              <a:rPr lang="uk-UA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Сироти Степана молодого,</a:t>
            </a:r>
            <a:br>
              <a:rPr lang="uk-UA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Синє море не втопило,</a:t>
            </a:r>
            <a:br>
              <a:rPr lang="uk-UA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 в турецьку землю агарянську,</a:t>
            </a:r>
            <a:br>
              <a:rPr lang="uk-UA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Без весел кормиг прибило.</a:t>
            </a:r>
            <a:br>
              <a:rPr lang="uk-UA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Тоді сироту Степана,</a:t>
            </a:r>
            <a:br>
              <a:rPr lang="uk-UA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Козака лейстрового,</a:t>
            </a:r>
            <a:br>
              <a:rPr lang="uk-UA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Отамана молодого,</a:t>
            </a:r>
            <a:br>
              <a:rPr lang="uk-UA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Турки-яничари ловили…</a:t>
            </a:r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1371600" y="3213100"/>
            <a:ext cx="6400800" cy="3644900"/>
          </a:xfrm>
        </p:spPr>
        <p:txBody>
          <a:bodyPr rtlCol="0">
            <a:normAutofit lnSpcReduction="10000"/>
          </a:bodyPr>
          <a:lstStyle/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Найбільшої повагою на Січі користувалася посада курінного отамана. Хто не був раніше на посаді курінного отамана, не міг бути обраним на посаду кошового. Під час походу призначався наказний курінний отаман, а обраний залишався в Січі.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Отже, якщо Степан був курінним отаманом, він повинен був залишитися вдома.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Після 1654 року назва «рєестровий козак» поступово вийшла з ужитку і замінилася «городові», а з 1735р. – «виборні» козаки. Реєстрове військо ділилося на полки і сотні,  на відміну від війська Запорізької Січі, яке ділилося на курені.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Отже, Степан не міг бути «леєстровим курінним отаманом</a:t>
            </a:r>
            <a:r>
              <a:rPr lang="ru-RU" sz="1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uk-UA" sz="20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6" name="Picture 2" descr="C:\Documents and Settings\Admin\Рабочий стол\для Катруси\img0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148263" cy="3168650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39" presetClass="entr" presetSubtype="0" ac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500"/>
                            </p:stCondLst>
                            <p:childTnLst>
                              <p:par>
                                <p:cTn id="27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500"/>
                            </p:stCondLst>
                            <p:childTnLst>
                              <p:par>
                                <p:cTn id="31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500"/>
                            </p:stCondLst>
                            <p:childTnLst>
                              <p:par>
                                <p:cTn id="35" presetID="32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6" dur="3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37" dur="3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8" dur="3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3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  <p:bldP spid="8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4932363" y="404813"/>
            <a:ext cx="2952750" cy="2736850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uk-UA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 на тихому Дунаї </a:t>
            </a:r>
            <a:br>
              <a:rPr lang="uk-UA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Нас перебігають товариші - запорожці</a:t>
            </a:r>
            <a:br>
              <a:rPr lang="uk-UA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 в Січ завертають.</a:t>
            </a:r>
            <a:endParaRPr lang="uk-UA" sz="28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79" name="Подзаголовок 5"/>
          <p:cNvSpPr>
            <a:spLocks noGrp="1"/>
          </p:cNvSpPr>
          <p:nvPr>
            <p:ph type="subTitle" idx="1"/>
          </p:nvPr>
        </p:nvSpPr>
        <p:spPr>
          <a:xfrm>
            <a:off x="1371600" y="3357563"/>
            <a:ext cx="6400800" cy="3240087"/>
          </a:xfrm>
        </p:spPr>
        <p:txBody>
          <a:bodyPr/>
          <a:lstStyle/>
          <a:p>
            <a:pPr algn="l" eaLnBrk="1" hangingPunct="1"/>
            <a:r>
              <a:rPr lang="uk-UA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uk-UA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деться </a:t>
            </a:r>
            <a:r>
              <a:rPr lang="uk-UA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 Задунайську Січ. Після ліквідації Запорозької Січі(</a:t>
            </a:r>
            <a:r>
              <a:rPr lang="uk-UA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1775</a:t>
            </a:r>
            <a:r>
              <a:rPr lang="uk-UA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частина козаків утворила в турецьких володіннях у Добруджі Задунайську </a:t>
            </a:r>
            <a:r>
              <a:rPr lang="uk-UA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Січ </a:t>
            </a:r>
            <a:r>
              <a:rPr lang="uk-UA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uk-UA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1776 -1828</a:t>
            </a:r>
            <a:r>
              <a:rPr lang="uk-UA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). </a:t>
            </a:r>
          </a:p>
          <a:p>
            <a:pPr algn="l" eaLnBrk="1" hangingPunct="1"/>
            <a:r>
              <a:rPr lang="uk-UA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Задунайська Січ була майже копією Запорізької, хіба що до традиційних господарських занять козаків (хліборобство, скотарство, рибальство, мисливство, ремесло) додалося й виноградарство. </a:t>
            </a:r>
            <a:r>
              <a:rPr lang="uk-UA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Хоча </a:t>
            </a:r>
            <a:r>
              <a:rPr lang="uk-UA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 Задунайській Січі керівні позиції належали старшині, але там не було кріпацтва.</a:t>
            </a:r>
          </a:p>
        </p:txBody>
      </p:sp>
      <p:pic>
        <p:nvPicPr>
          <p:cNvPr id="24580" name="Picture 2" descr="F:\Екатерина)\050e0d78437a3e5fadafe6df08c51c3a8e4a5d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650" y="404813"/>
            <a:ext cx="4032250" cy="2736850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58" presetClass="entr" presetSubtype="0" ac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0"/>
                            </p:stCondLst>
                            <p:childTnLst>
                              <p:par>
                                <p:cTn id="26" presetID="58" presetClass="entr" presetSubtype="0" ac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4579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2" name="Заголовок 1"/>
          <p:cNvSpPr>
            <a:spLocks noGrp="1"/>
          </p:cNvSpPr>
          <p:nvPr>
            <p:ph type="ctrTitle"/>
          </p:nvPr>
        </p:nvSpPr>
        <p:spPr>
          <a:xfrm>
            <a:off x="4787900" y="0"/>
            <a:ext cx="3670300" cy="2781300"/>
          </a:xfrm>
        </p:spPr>
        <p:txBody>
          <a:bodyPr/>
          <a:lstStyle/>
          <a:p>
            <a:pPr eaLnBrk="1" hangingPunct="1"/>
            <a:r>
              <a:rPr lang="uk-UA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Як цариця по Києву</a:t>
            </a:r>
            <a:br>
              <a:rPr lang="uk-UA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 Нечосом ходила</a:t>
            </a:r>
            <a:br>
              <a:rPr lang="uk-UA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uk-UA" sz="24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одзаголовок 10"/>
          <p:cNvSpPr>
            <a:spLocks noGrp="1"/>
          </p:cNvSpPr>
          <p:nvPr>
            <p:ph type="subTitle" idx="1"/>
          </p:nvPr>
        </p:nvSpPr>
        <p:spPr>
          <a:xfrm>
            <a:off x="1258888" y="5157788"/>
            <a:ext cx="6626225" cy="1439862"/>
          </a:xfrm>
        </p:spPr>
        <p:txBody>
          <a:bodyPr rtlCol="0">
            <a:normAutofit fontScale="77500" lnSpcReduction="20000"/>
          </a:bodyPr>
          <a:lstStyle/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Т.Г.Шевченко. Портрет Г.А. Потьомкіна.</a:t>
            </a:r>
            <a:endParaRPr lang="uk-UA" sz="14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uk-UA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Нечос – призвісько генерал-фельдмаршала Г.О.Потьомкіна (1739-1791), під яким він </a:t>
            </a:r>
            <a:r>
              <a:rPr lang="uk-UA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uk-UA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1772 </a:t>
            </a:r>
            <a:r>
              <a:rPr lang="uk-UA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році записався до Запорозького Коша</a:t>
            </a:r>
            <a:r>
              <a:rPr lang="uk-U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Призвисько« Нечос» отримав із-за свого величезного перуки. </a:t>
            </a:r>
            <a:endParaRPr lang="uk-UA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4" name="Picture 3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476375" y="3429000"/>
            <a:ext cx="1511300" cy="1584325"/>
          </a:xfrm>
          <a:ln w="38100">
            <a:solidFill>
              <a:srgbClr val="C00000"/>
            </a:solidFill>
          </a:ln>
        </p:spPr>
      </p:pic>
      <p:sp>
        <p:nvSpPr>
          <p:cNvPr id="25605" name="Прямоугольник 5"/>
          <p:cNvSpPr>
            <a:spLocks noChangeArrowheads="1"/>
          </p:cNvSpPr>
          <p:nvPr/>
        </p:nvSpPr>
        <p:spPr bwMode="auto">
          <a:xfrm>
            <a:off x="5219700" y="1268413"/>
            <a:ext cx="288131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 Межигорського Спаса </a:t>
            </a:r>
            <a:br>
              <a:rPr lang="uk-UA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Вночі запалила.</a:t>
            </a:r>
            <a:endParaRPr lang="uk-UA" sz="2400" dirty="0">
              <a:latin typeface="Calibri" pitchFamily="34" charset="0"/>
            </a:endParaRPr>
          </a:p>
        </p:txBody>
      </p:sp>
      <p:pic>
        <p:nvPicPr>
          <p:cNvPr id="2560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088" y="188913"/>
            <a:ext cx="3384550" cy="3024187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</p:spPr>
      </p:pic>
      <p:sp>
        <p:nvSpPr>
          <p:cNvPr id="25607" name="Прямоугольник 7"/>
          <p:cNvSpPr>
            <a:spLocks noChangeArrowheads="1"/>
          </p:cNvSpPr>
          <p:nvPr/>
        </p:nvSpPr>
        <p:spPr bwMode="auto">
          <a:xfrm>
            <a:off x="4284663" y="2565400"/>
            <a:ext cx="403225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dirty="0">
                <a:latin typeface="Times New Roman" pitchFamily="18" charset="0"/>
                <a:cs typeface="Times New Roman" pitchFamily="18" charset="0"/>
              </a:rPr>
              <a:t>Весна </a:t>
            </a:r>
            <a:r>
              <a:rPr lang="uk-UA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1787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 — імператриця Катерина ІІ під час перебування у Києві побажала відвідати монастир. Але за нез'ясованих обставин тієї ж ночі він згорів. Водночас доказів такої версії подій немає. Існує також припущення, що пожежу влаштували старі запорожці, які доживали там віку.</a:t>
            </a:r>
            <a:endParaRPr lang="uk-UA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8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8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500"/>
                            </p:stCondLst>
                            <p:childTnLst>
                              <p:par>
                                <p:cTn id="20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500"/>
                            </p:stCondLst>
                            <p:childTnLst>
                              <p:par>
                                <p:cTn id="24" presetID="15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9000"/>
                            </p:stCondLst>
                            <p:childTnLst>
                              <p:par>
                                <p:cTn id="31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1000"/>
                            </p:stCondLst>
                            <p:childTnLst>
                              <p:par>
                                <p:cTn id="39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/>
      <p:bldP spid="11" grpId="0" build="p"/>
      <p:bldP spid="25605" grpId="0"/>
      <p:bldP spid="2560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6375" y="4076700"/>
            <a:ext cx="6480175" cy="2160588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14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Гравюра з малюнка худ. Хатфільда.</a:t>
            </a:r>
            <a:br>
              <a:rPr lang="ru-RU" sz="14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Відплиття Катерини ІІ з Києва.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Під час подорожі Катерини ІІ до Криму в </a:t>
            </a:r>
            <a:r>
              <a:rPr lang="ru-RU" sz="27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1787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році, вона зупинялася у Києві. Від Києва до Криму цариця зі своїм чисельним почтом пливла по Дніпру.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endParaRPr lang="uk-UA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6013" y="404813"/>
            <a:ext cx="4032250" cy="2952750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</p:spPr>
      </p:pic>
      <p:sp>
        <p:nvSpPr>
          <p:cNvPr id="26628" name="Прямоугольник 5"/>
          <p:cNvSpPr>
            <a:spLocks noChangeArrowheads="1"/>
          </p:cNvSpPr>
          <p:nvPr/>
        </p:nvSpPr>
        <p:spPr bwMode="auto">
          <a:xfrm>
            <a:off x="5292725" y="404813"/>
            <a:ext cx="2735263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 по Дніпру у золотій</a:t>
            </a:r>
          </a:p>
          <a:p>
            <a:r>
              <a:rPr lang="uk-UA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Галері гуляла</a:t>
            </a:r>
          </a:p>
          <a:p>
            <a:r>
              <a:rPr lang="uk-UA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пожар той поглядала,</a:t>
            </a:r>
          </a:p>
          <a:p>
            <a:r>
              <a:rPr lang="uk-UA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Нишком усміхалась</a:t>
            </a:r>
            <a:endParaRPr lang="uk-UA" sz="28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4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32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0" dur="2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21" dur="2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2" dur="2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500"/>
                            </p:stCondLst>
                            <p:childTnLst>
                              <p:par>
                                <p:cTn id="30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000"/>
                            </p:stCondLst>
                            <p:childTnLst>
                              <p:par>
                                <p:cTn id="34" presetID="32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5" dur="2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36" dur="2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7" dur="2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2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662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-180975" y="0"/>
            <a:ext cx="9324975" cy="6858000"/>
          </a:xfrm>
        </p:spPr>
      </p:pic>
      <p:sp>
        <p:nvSpPr>
          <p:cNvPr id="28674" name="Заголовок 4"/>
          <p:cNvSpPr>
            <a:spLocks noGrp="1"/>
          </p:cNvSpPr>
          <p:nvPr>
            <p:ph type="title"/>
          </p:nvPr>
        </p:nvSpPr>
        <p:spPr>
          <a:xfrm>
            <a:off x="1331913" y="3789363"/>
            <a:ext cx="6624637" cy="2808287"/>
          </a:xfrm>
        </p:spPr>
        <p:txBody>
          <a:bodyPr/>
          <a:lstStyle/>
          <a:p>
            <a:pPr algn="l" eaLnBrk="1" hangingPunct="1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Кирило Григорович Розумовський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- український військовий, політичний і державний діяч. Останній гетьман Війська Запорозького, голова козацької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держави на Лівобережній  Україні 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(1750–1764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 секрет, що Катерина ІІ не любила Кирила Розумовського за його гордість та інколи занадто гострий язик.</a:t>
            </a:r>
            <a:endParaRPr lang="en-US" sz="24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350" y="260350"/>
            <a:ext cx="2736850" cy="3455988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</p:spPr>
      </p:pic>
      <p:sp>
        <p:nvSpPr>
          <p:cNvPr id="28676" name="Прямоугольник 6"/>
          <p:cNvSpPr>
            <a:spLocks noChangeArrowheads="1"/>
          </p:cNvSpPr>
          <p:nvPr/>
        </p:nvSpPr>
        <p:spPr bwMode="auto">
          <a:xfrm>
            <a:off x="4716463" y="333375"/>
            <a:ext cx="2951162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Як Кирило з старшинами</a:t>
            </a:r>
          </a:p>
          <a:p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Пудром осипались</a:t>
            </a:r>
          </a:p>
          <a:p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 в цариці, мов собаки,</a:t>
            </a:r>
          </a:p>
          <a:p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Патинки лизали.</a:t>
            </a:r>
            <a:endParaRPr lang="uk-UA" sz="28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150"/>
                            </p:stCondLst>
                            <p:childTnLst>
                              <p:par>
                                <p:cTn id="18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1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/>
      <p:bldP spid="2867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 smtClean="0"/>
          </a:p>
        </p:txBody>
      </p:sp>
      <p:pic>
        <p:nvPicPr>
          <p:cNvPr id="30722" name="Picture 2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30724" name="Picture 2" descr="F:\Екатерина)\IMG_069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32656"/>
            <a:ext cx="3491880" cy="3456384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</p:spPr>
      </p:pic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1142976" y="5786454"/>
            <a:ext cx="705643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uk-UA" sz="4000" b="1" i="1" dirty="0">
                <a:solidFill>
                  <a:srgbClr val="002060"/>
                </a:solidFill>
              </a:rPr>
              <a:t>    </a:t>
            </a:r>
            <a:r>
              <a:rPr lang="uk-UA" sz="4400" b="1" i="1" dirty="0">
                <a:solidFill>
                  <a:srgbClr val="B51003"/>
                </a:solidFill>
                <a:latin typeface="Times New Roman" pitchFamily="18" charset="0"/>
                <a:cs typeface="Times New Roman" pitchFamily="18" charset="0"/>
              </a:rPr>
              <a:t>ДЯКУЮ ЗА УВАГУ!!!</a:t>
            </a:r>
          </a:p>
        </p:txBody>
      </p:sp>
      <p:pic>
        <p:nvPicPr>
          <p:cNvPr id="1026" name="Picture 2" descr="D:\9 клас\IMG_187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1988840"/>
            <a:ext cx="3707904" cy="386278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</p:pic>
      <p:pic>
        <p:nvPicPr>
          <p:cNvPr id="1027" name="Picture 3" descr="D:\9 клас\IMG_171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27784" y="1052736"/>
            <a:ext cx="3500462" cy="3600400"/>
          </a:xfrm>
          <a:prstGeom prst="rect">
            <a:avLst/>
          </a:prstGeom>
          <a:noFill/>
          <a:ln w="38100">
            <a:solidFill>
              <a:srgbClr val="B51003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9000"/>
                            </p:stCondLst>
                            <p:childTnLst>
                              <p:par>
                                <p:cTn id="20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Заголовок 7"/>
          <p:cNvSpPr>
            <a:spLocks noGrp="1"/>
          </p:cNvSpPr>
          <p:nvPr>
            <p:ph type="title"/>
          </p:nvPr>
        </p:nvSpPr>
        <p:spPr>
          <a:xfrm>
            <a:off x="4500563" y="404813"/>
            <a:ext cx="3527425" cy="4824412"/>
          </a:xfrm>
        </p:spPr>
        <p:txBody>
          <a:bodyPr/>
          <a:lstStyle/>
          <a:p>
            <a:pPr algn="l" eaLnBrk="1" hangingPunct="1"/>
            <a:r>
              <a:rPr lang="uk-UA" sz="24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4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4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4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4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4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400" b="1" i="1" u="sng" dirty="0" smtClean="0">
                <a:latin typeface="Times New Roman" pitchFamily="18" charset="0"/>
                <a:cs typeface="Times New Roman" pitchFamily="18" charset="0"/>
              </a:rPr>
              <a:t>МЕТА ПРОЕКТУ:</a:t>
            </a:r>
            <a:br>
              <a:rPr lang="uk-UA" sz="2400" b="1" i="1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400" b="1" i="1" u="sng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400" b="1" i="1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000" b="1" i="1" dirty="0" smtClean="0">
                <a:solidFill>
                  <a:srgbClr val="B51003"/>
                </a:solidFill>
                <a:latin typeface="Times New Roman" pitchFamily="18" charset="0"/>
                <a:cs typeface="Times New Roman" pitchFamily="18" charset="0"/>
              </a:rPr>
              <a:t>- Співставити події описані Т.Г.Шевченко в поемі “Сліпий” та порівняти їх з історичними фактами, пов′язаними з цими подіями;</a:t>
            </a:r>
            <a:br>
              <a:rPr lang="uk-UA" sz="2000" b="1" i="1" dirty="0" smtClean="0">
                <a:solidFill>
                  <a:srgbClr val="B5100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000" b="1" i="1" dirty="0" smtClean="0">
                <a:solidFill>
                  <a:srgbClr val="B51003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000" b="1" i="1" dirty="0" smtClean="0">
                <a:solidFill>
                  <a:srgbClr val="B5100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000" b="1" i="1" dirty="0" smtClean="0">
                <a:solidFill>
                  <a:srgbClr val="B51003"/>
                </a:solidFill>
                <a:latin typeface="Times New Roman" pitchFamily="18" charset="0"/>
                <a:cs typeface="Times New Roman" pitchFamily="18" charset="0"/>
              </a:rPr>
              <a:t>- За допомогою малюнків Т.Шевченка та виконаних власноруч відобразити соціальні явища життя того періоду;</a:t>
            </a:r>
            <a:br>
              <a:rPr lang="uk-UA" sz="2000" b="1" i="1" dirty="0" smtClean="0">
                <a:solidFill>
                  <a:srgbClr val="B5100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000" b="1" i="1" dirty="0" smtClean="0">
                <a:solidFill>
                  <a:srgbClr val="B51003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000" b="1" i="1" dirty="0" smtClean="0">
                <a:solidFill>
                  <a:srgbClr val="B5100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000" b="1" i="1" dirty="0" smtClean="0">
                <a:solidFill>
                  <a:srgbClr val="B51003"/>
                </a:solidFill>
                <a:latin typeface="Times New Roman" pitchFamily="18" charset="0"/>
                <a:cs typeface="Times New Roman" pitchFamily="18" charset="0"/>
              </a:rPr>
              <a:t>- Зацікавитися творчістю, виховувати патріотизм, громадянську свідомість та активну </a:t>
            </a:r>
            <a:r>
              <a:rPr lang="uk-UA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життєву позицію.</a:t>
            </a:r>
          </a:p>
        </p:txBody>
      </p:sp>
      <p:pic>
        <p:nvPicPr>
          <p:cNvPr id="15363" name="Picture 2" descr="http://hutsul.museum/upload/iblock/045/ayhzlocjetduijjv%20crwmoxhh3%20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813" y="260350"/>
            <a:ext cx="2232025" cy="2736850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</p:spPr>
      </p:pic>
      <p:sp>
        <p:nvSpPr>
          <p:cNvPr id="15364" name="Прямоугольник 4"/>
          <p:cNvSpPr>
            <a:spLocks noChangeArrowheads="1"/>
          </p:cNvSpPr>
          <p:nvPr/>
        </p:nvSpPr>
        <p:spPr bwMode="auto">
          <a:xfrm>
            <a:off x="1476375" y="3141663"/>
            <a:ext cx="2951163" cy="338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b="1" i="1" u="sng" dirty="0">
                <a:latin typeface="Times New Roman" pitchFamily="18" charset="0"/>
                <a:cs typeface="Times New Roman" pitchFamily="18" charset="0"/>
              </a:rPr>
              <a:t>ЕПІГРАФ ПРОЕКТУ:</a:t>
            </a:r>
            <a:br>
              <a:rPr lang="uk-UA" b="1" i="1" u="sng" dirty="0">
                <a:latin typeface="Times New Roman" pitchFamily="18" charset="0"/>
                <a:cs typeface="Times New Roman" pitchFamily="18" charset="0"/>
              </a:rPr>
            </a:br>
            <a:endParaRPr lang="uk-UA" b="1" i="1" u="sng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 читайте</a:t>
            </a:r>
            <a:br>
              <a:rPr lang="uk-UA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Од слова до слова,</a:t>
            </a:r>
            <a:br>
              <a:rPr lang="uk-UA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 минайте ані титли,</a:t>
            </a:r>
            <a:br>
              <a:rPr lang="uk-UA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Ніже тієї коми,</a:t>
            </a:r>
            <a:br>
              <a:rPr lang="uk-UA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Все розберіть…та й спитайте</a:t>
            </a:r>
            <a:br>
              <a:rPr lang="uk-UA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Тоді себе: що ми?</a:t>
            </a:r>
            <a:br>
              <a:rPr lang="uk-UA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Чиї сини?яких батьків?</a:t>
            </a:r>
            <a:br>
              <a:rPr lang="uk-UA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Ким? За що закуті?</a:t>
            </a:r>
            <a:r>
              <a:rPr lang="uk-UA" b="1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b="1" i="1" dirty="0">
                <a:latin typeface="Times New Roman" pitchFamily="18" charset="0"/>
                <a:cs typeface="Times New Roman" pitchFamily="18" charset="0"/>
              </a:rPr>
            </a:br>
            <a:r>
              <a:rPr lang="uk-UA" b="1" i="1" dirty="0"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uk-UA" i="1" dirty="0">
                <a:latin typeface="Times New Roman" pitchFamily="18" charset="0"/>
                <a:cs typeface="Times New Roman" pitchFamily="18" charset="0"/>
              </a:rPr>
              <a:t>Т.Г.Шевченко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55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5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9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  <p:bldP spid="1536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4572000" y="260350"/>
            <a:ext cx="3744913" cy="3340100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uk-UA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Веде коня за поводи</a:t>
            </a:r>
            <a:br>
              <a:rPr lang="uk-UA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 плаче Ярина.</a:t>
            </a:r>
            <a:br>
              <a:rPr lang="uk-UA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Старий батько іде рядом,</a:t>
            </a:r>
            <a:br>
              <a:rPr lang="uk-UA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Наставляє сина.</a:t>
            </a:r>
            <a:br>
              <a:rPr lang="uk-UA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 коли хочеш, сину, знать,</a:t>
            </a:r>
            <a:br>
              <a:rPr lang="uk-UA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 лучше лихом торговать,</a:t>
            </a:r>
            <a:br>
              <a:rPr lang="uk-UA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Іди ти в Січ, як бог поможе,</a:t>
            </a:r>
            <a:br>
              <a:rPr lang="uk-UA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Там наїсишся всіх хлібів.</a:t>
            </a:r>
            <a:endParaRPr lang="uk-UA" sz="2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7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116013" y="3860800"/>
            <a:ext cx="6656387" cy="2592388"/>
          </a:xfrm>
        </p:spPr>
        <p:txBody>
          <a:bodyPr/>
          <a:lstStyle/>
          <a:p>
            <a:pPr eaLnBrk="1" hangingPunct="1"/>
            <a:r>
              <a:rPr lang="uk-UA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Остання Запорізька Січ існувала з </a:t>
            </a:r>
            <a:r>
              <a:rPr lang="uk-UA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1734</a:t>
            </a:r>
            <a:r>
              <a:rPr lang="uk-UA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по </a:t>
            </a:r>
            <a:r>
              <a:rPr lang="uk-UA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1775 рр..</a:t>
            </a:r>
          </a:p>
          <a:p>
            <a:pPr eaLnBrk="1" hangingPunct="1"/>
            <a:r>
              <a:rPr lang="uk-UA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Підпільненська Січ</a:t>
            </a:r>
            <a:r>
              <a:rPr lang="uk-UA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uk-UA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(Нова Січ)</a:t>
            </a:r>
            <a:r>
              <a:rPr lang="uk-UA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— адміністративний і військовий центр запорозького козацтва в цей період. Січ розташовувалася на великому півострові, що омивався рікою  Підпільною(притока Дніпра).</a:t>
            </a:r>
            <a:endParaRPr lang="uk-UA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uk-UA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Отже, Степан повинен був піти з дому в цей період.</a:t>
            </a:r>
          </a:p>
        </p:txBody>
      </p:sp>
      <p:pic>
        <p:nvPicPr>
          <p:cNvPr id="16388" name="Picture 2" descr="C:\Documents and Settings\Admin\Мои документы\Мои результаты сканирования\2014-03 (мар)\сканирование00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260350"/>
            <a:ext cx="4392612" cy="3240088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48" presetClass="entr" presetSubtype="0" accel="5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20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0"/>
                            </p:stCondLst>
                            <p:childTnLst>
                              <p:par>
                                <p:cTn id="23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20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0"/>
                            </p:stCondLst>
                            <p:childTnLst>
                              <p:par>
                                <p:cTn id="27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20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638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4859338" y="188913"/>
            <a:ext cx="2952750" cy="2879725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uk-UA" sz="2000" b="1" dirty="0" smtClean="0"/>
              <a:t/>
            </a:r>
            <a:br>
              <a:rPr lang="uk-UA" sz="2000" b="1" dirty="0" smtClean="0"/>
            </a:br>
            <a:r>
              <a:rPr lang="uk-UA" sz="2000" b="1" i="1" dirty="0" smtClean="0">
                <a:solidFill>
                  <a:srgbClr val="0070C0"/>
                </a:solidFill>
              </a:rPr>
              <a:t/>
            </a:r>
            <a:br>
              <a:rPr lang="uk-UA" sz="2000" b="1" i="1" dirty="0" smtClean="0">
                <a:solidFill>
                  <a:srgbClr val="0070C0"/>
                </a:solidFill>
              </a:rPr>
            </a:br>
            <a:r>
              <a:rPr lang="uk-UA" sz="2000" b="1" i="1" dirty="0" smtClean="0">
                <a:solidFill>
                  <a:srgbClr val="002060"/>
                </a:solidFill>
              </a:rPr>
              <a:t>“ </a:t>
            </a:r>
            <a:r>
              <a:rPr lang="uk-UA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Тепер,  кажуть, Головатий </a:t>
            </a:r>
            <a:br>
              <a:rPr lang="uk-UA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Останки збирає</a:t>
            </a:r>
            <a:br>
              <a:rPr lang="uk-UA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 на Кубань підмовляє,</a:t>
            </a:r>
            <a:br>
              <a:rPr lang="uk-UA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Черкаса лякає..”</a:t>
            </a:r>
            <a:endParaRPr lang="uk-UA" sz="2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1" name="Подзаголовок 7"/>
          <p:cNvSpPr>
            <a:spLocks noGrp="1"/>
          </p:cNvSpPr>
          <p:nvPr>
            <p:ph type="subTitle" idx="1"/>
          </p:nvPr>
        </p:nvSpPr>
        <p:spPr>
          <a:xfrm>
            <a:off x="1371600" y="3573463"/>
            <a:ext cx="6400800" cy="3024187"/>
          </a:xfrm>
        </p:spPr>
        <p:txBody>
          <a:bodyPr/>
          <a:lstStyle/>
          <a:p>
            <a:pPr eaLnBrk="1" hangingPunct="1"/>
            <a:endParaRPr lang="uk-UA" sz="2800" b="1" dirty="0" smtClean="0">
              <a:solidFill>
                <a:schemeClr val="tx1"/>
              </a:solidFill>
            </a:endParaRPr>
          </a:p>
          <a:p>
            <a:pPr eaLnBrk="1" hangingPunct="1"/>
            <a:endParaRPr lang="uk-UA" sz="2800" b="1" dirty="0" smtClean="0">
              <a:solidFill>
                <a:schemeClr val="tx1"/>
              </a:solidFill>
            </a:endParaRPr>
          </a:p>
          <a:p>
            <a:pPr eaLnBrk="1" hangingPunct="1"/>
            <a:endParaRPr lang="uk-UA" sz="2800" b="1" dirty="0" smtClean="0">
              <a:solidFill>
                <a:schemeClr val="tx1"/>
              </a:solidFill>
            </a:endParaRPr>
          </a:p>
          <a:p>
            <a:pPr eaLnBrk="1" hangingPunct="1"/>
            <a:endParaRPr lang="uk-UA" sz="2800" b="1" dirty="0" smtClean="0">
              <a:solidFill>
                <a:schemeClr val="tx1"/>
              </a:solidFill>
            </a:endParaRPr>
          </a:p>
          <a:p>
            <a:pPr eaLnBrk="1" hangingPunct="1"/>
            <a:endParaRPr lang="uk-UA" sz="2800" b="1" dirty="0" smtClean="0">
              <a:solidFill>
                <a:schemeClr val="tx1"/>
              </a:solidFill>
            </a:endParaRPr>
          </a:p>
          <a:p>
            <a:pPr eaLnBrk="1" hangingPunct="1"/>
            <a:endParaRPr lang="uk-UA" sz="2800" b="1" dirty="0" smtClean="0">
              <a:solidFill>
                <a:schemeClr val="tx1"/>
              </a:solidFill>
            </a:endParaRPr>
          </a:p>
          <a:p>
            <a:pPr eaLnBrk="1" hangingPunct="1"/>
            <a:endParaRPr lang="uk-UA" sz="2800" b="1" dirty="0" smtClean="0">
              <a:solidFill>
                <a:schemeClr val="tx1"/>
              </a:solidFill>
            </a:endParaRPr>
          </a:p>
        </p:txBody>
      </p:sp>
      <p:sp>
        <p:nvSpPr>
          <p:cNvPr id="17412" name="Прямоугольник 8"/>
          <p:cNvSpPr>
            <a:spLocks noChangeArrowheads="1"/>
          </p:cNvSpPr>
          <p:nvPr/>
        </p:nvSpPr>
        <p:spPr bwMode="auto">
          <a:xfrm>
            <a:off x="1258888" y="3284538"/>
            <a:ext cx="7129462" cy="394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Головатий Антон Андрійович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(1744—28. 01. 1797) — один із фундаторів та кошовий отаман Чорноморського козацького війська. В 1788 році створено так зване Військо вірних козаків, перейменоване в тому ж році на Чорноморське козацьке військо. У селі Слободзеї, в Молавії, на лівому березі Дністра, воно організувало свій перший адміністративний центр. У 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1792 р</a:t>
            </a:r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з ініціативи А.Головатого частина війська переселилася на Кубань.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Таким чином, під час повернення Степана додому був</a:t>
            </a:r>
          </a:p>
          <a:p>
            <a:r>
              <a:rPr lang="ru-RU" sz="2000" b="1" i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</a:p>
          <a:p>
            <a:pPr algn="ctr"/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1791 рік</a:t>
            </a:r>
          </a:p>
          <a:p>
            <a:endParaRPr lang="uk-UA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150" y="260350"/>
            <a:ext cx="2736850" cy="295275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1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1000"/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1000"/>
                                        <p:tgtEl>
                                          <p:spTgt spid="174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1000"/>
                                        <p:tgtEl>
                                          <p:spTgt spid="174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1000"/>
                                        <p:tgtEl>
                                          <p:spTgt spid="174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741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51500" y="333375"/>
            <a:ext cx="2449513" cy="2232025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uk-UA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Минають дні, минає літо,</a:t>
            </a:r>
            <a:br>
              <a:rPr lang="uk-UA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Настала осінь, шелестить</a:t>
            </a:r>
            <a:br>
              <a:rPr lang="uk-UA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Пожовкле листя;</a:t>
            </a:r>
            <a:endParaRPr lang="uk-UA" sz="2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5" name="Picture 2" descr="C:\Documents and Settings\Admin\Рабочий стол\для Катруси\img0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650" y="188913"/>
            <a:ext cx="4537075" cy="2808287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18436" name="Picture 2" descr="C:\Documents and Settings\Admin\Рабочий стол\для Катруси\img01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650" y="3141663"/>
            <a:ext cx="4537075" cy="2663825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</p:spPr>
      </p:pic>
      <p:sp>
        <p:nvSpPr>
          <p:cNvPr id="18437" name="Прямоугольник 5"/>
          <p:cNvSpPr>
            <a:spLocks noChangeArrowheads="1"/>
          </p:cNvSpPr>
          <p:nvPr/>
        </p:nvSpPr>
        <p:spPr bwMode="auto">
          <a:xfrm>
            <a:off x="5651500" y="3068638"/>
            <a:ext cx="2305050" cy="255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Уже третій, і четвертий,</a:t>
            </a:r>
            <a:br>
              <a:rPr lang="uk-UA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 п'ятий минає –</a:t>
            </a:r>
            <a:br>
              <a:rPr lang="uk-UA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 малий рік. А Степана </a:t>
            </a:r>
            <a:br>
              <a:rPr lang="uk-UA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Немає, немає …</a:t>
            </a:r>
            <a:br>
              <a:rPr lang="uk-UA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Сидять собі та сумують.</a:t>
            </a:r>
            <a:endParaRPr lang="uk-UA" sz="2000" dirty="0">
              <a:latin typeface="Calibri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11188" y="5949950"/>
            <a:ext cx="7848600" cy="6461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П'ять років не було Степана, значить відправився він на Січ у 1785 році. На цей час Запорізької Січі не було вже 10 років</a:t>
            </a:r>
            <a:r>
              <a:rPr lang="uk-UA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0"/>
                            </p:stCondLst>
                            <p:childTnLst>
                              <p:par>
                                <p:cTn id="18" presetID="43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8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500"/>
                            </p:stCondLst>
                            <p:childTnLst>
                              <p:par>
                                <p:cTn id="26" presetID="24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000"/>
                            </p:stCondLst>
                            <p:childTnLst>
                              <p:par>
                                <p:cTn id="30" presetID="3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8437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9458" name="Заголовок 5"/>
          <p:cNvSpPr>
            <a:spLocks noGrp="1"/>
          </p:cNvSpPr>
          <p:nvPr>
            <p:ph type="ctrTitle"/>
          </p:nvPr>
        </p:nvSpPr>
        <p:spPr>
          <a:xfrm>
            <a:off x="5076825" y="476250"/>
            <a:ext cx="3024188" cy="2520950"/>
          </a:xfrm>
        </p:spPr>
        <p:txBody>
          <a:bodyPr/>
          <a:lstStyle/>
          <a:p>
            <a:pPr algn="l" eaLnBrk="1" hangingPunct="1"/>
            <a:r>
              <a:rPr lang="uk-UA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 Києві великому</a:t>
            </a:r>
            <a:br>
              <a:rPr lang="uk-UA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Всіх святих благала;</a:t>
            </a:r>
            <a:br>
              <a:rPr lang="uk-UA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 Межигорського Спаса</a:t>
            </a:r>
            <a:br>
              <a:rPr lang="uk-UA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Тричі причащалась.</a:t>
            </a:r>
          </a:p>
        </p:txBody>
      </p:sp>
      <p:sp>
        <p:nvSpPr>
          <p:cNvPr id="19459" name="Подзаголовок 6"/>
          <p:cNvSpPr>
            <a:spLocks noGrp="1"/>
          </p:cNvSpPr>
          <p:nvPr>
            <p:ph type="subTitle" idx="1"/>
          </p:nvPr>
        </p:nvSpPr>
        <p:spPr>
          <a:xfrm>
            <a:off x="1371600" y="3284538"/>
            <a:ext cx="6400800" cy="3573462"/>
          </a:xfrm>
        </p:spPr>
        <p:txBody>
          <a:bodyPr/>
          <a:lstStyle/>
          <a:p>
            <a:pPr algn="l" eaLnBrk="1" hangingPunct="1"/>
            <a:r>
              <a:rPr lang="uk-U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Мається на увазі церква  при   Межигірському Спаса - Преображенському  монастирі . В </a:t>
            </a:r>
            <a:r>
              <a:rPr lang="uk-UA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1786 </a:t>
            </a:r>
            <a:r>
              <a:rPr lang="uk-UA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році - після ліквідації Запорозької Січі (</a:t>
            </a:r>
            <a:r>
              <a:rPr lang="uk-UA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1775)</a:t>
            </a:r>
            <a:r>
              <a:rPr lang="uk-UA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російська влада закрила монастир, величезні монастирські багатства були конфісковані Російською імперією.</a:t>
            </a:r>
          </a:p>
          <a:p>
            <a:pPr algn="l" eaLnBrk="1" hangingPunct="1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26 листопада 1844 року Тарас Шевченко написав у листі до Я. Г. Кухаренка: «Був я уторік на Україні — був у Межигорского Спаса…»</a:t>
            </a:r>
          </a:p>
          <a:p>
            <a:pPr eaLnBrk="1" hangingPunct="1"/>
            <a:r>
              <a:rPr lang="uk-UA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Тоді (1843) і було зроблено поетом цей малюнок.</a:t>
            </a:r>
            <a:endParaRPr lang="ru-RU" sz="24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uk-UA" sz="24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60" name="Picture 2" descr="F:\Mezhyhirskyi_Monastery_by_Shevchenko,_184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650" y="333375"/>
            <a:ext cx="4176713" cy="2879725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" presetID="25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20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500"/>
                            </p:stCondLst>
                            <p:childTnLst>
                              <p:par>
                                <p:cTn id="26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200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9000"/>
                            </p:stCondLst>
                            <p:childTnLst>
                              <p:par>
                                <p:cTn id="30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200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  <p:bldP spid="1945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96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2" name="Заголовок 6"/>
          <p:cNvSpPr>
            <a:spLocks noGrp="1"/>
          </p:cNvSpPr>
          <p:nvPr>
            <p:ph type="ctrTitle"/>
          </p:nvPr>
        </p:nvSpPr>
        <p:spPr>
          <a:xfrm>
            <a:off x="4859338" y="0"/>
            <a:ext cx="3673475" cy="2708275"/>
          </a:xfrm>
        </p:spPr>
        <p:txBody>
          <a:bodyPr/>
          <a:lstStyle/>
          <a:p>
            <a:pPr algn="l" eaLnBrk="1" hangingPunct="1"/>
            <a:r>
              <a:rPr lang="uk-UA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 Почаєві святому</a:t>
            </a:r>
            <a:br>
              <a:rPr lang="uk-UA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Ридала, молилась,</a:t>
            </a:r>
            <a:br>
              <a:rPr lang="uk-UA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Щоб Степан той, тая доля,</a:t>
            </a:r>
            <a:br>
              <a:rPr lang="uk-UA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Їй хоча приснилась!</a:t>
            </a:r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1187450" y="4581525"/>
            <a:ext cx="6840538" cy="2276475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uk-UA" sz="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</a:p>
          <a:p>
            <a:pPr eaLnBrk="1" hangingPunct="1">
              <a:lnSpc>
                <a:spcPct val="80000"/>
              </a:lnSpc>
            </a:pPr>
            <a:endParaRPr lang="uk-UA" sz="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eaLnBrk="1" hangingPunct="1">
              <a:lnSpc>
                <a:spcPct val="80000"/>
              </a:lnSpc>
            </a:pPr>
            <a:r>
              <a:rPr lang="uk-UA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vi-VN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Свя́то-Успе́нська Поча́ївська ла́вра</a:t>
            </a:r>
            <a:r>
              <a:rPr lang="uk-UA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  н</a:t>
            </a:r>
            <a:r>
              <a:rPr lang="vi-VN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айбільша православна святиня Волині, друга,</a:t>
            </a:r>
            <a:r>
              <a:rPr lang="uk-UA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після Києво-Печерської лаври</a:t>
            </a:r>
            <a:r>
              <a:rPr lang="uk-UA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uk-UA" sz="1600" dirty="0" smtClean="0">
              <a:solidFill>
                <a:srgbClr val="4F6228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eaLnBrk="1" hangingPunct="1">
              <a:lnSpc>
                <a:spcPct val="80000"/>
              </a:lnSpc>
            </a:pPr>
            <a:r>
              <a:rPr lang="uk-UA" sz="1600" dirty="0" smtClean="0">
                <a:solidFill>
                  <a:srgbClr val="4F622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Це  чотири акварельних малюнки, виконаних Шевченком під час поїздки до Почаєва, де художник перебував за дорученням Археографічної комісії 10—20 жовтня 1846 року.</a:t>
            </a:r>
          </a:p>
          <a:p>
            <a:pPr algn="l" eaLnBrk="1" hangingPunct="1">
              <a:lnSpc>
                <a:spcPct val="80000"/>
              </a:lnSpc>
            </a:pPr>
            <a:r>
              <a:rPr lang="uk-UA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 1720 по 1831 р. Почаєвська лавра  була уніатська.</a:t>
            </a:r>
          </a:p>
          <a:p>
            <a:pPr algn="l" eaLnBrk="1" hangingPunct="1">
              <a:lnSpc>
                <a:spcPct val="80000"/>
              </a:lnSpc>
            </a:pPr>
            <a:endParaRPr lang="uk-UA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eaLnBrk="1" hangingPunct="1">
              <a:lnSpc>
                <a:spcPct val="80000"/>
              </a:lnSpc>
            </a:pPr>
            <a:r>
              <a:rPr lang="uk-UA" sz="16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</a:p>
        </p:txBody>
      </p:sp>
      <p:pic>
        <p:nvPicPr>
          <p:cNvPr id="20484" name="Picture 3" descr="F:\82057009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188913"/>
            <a:ext cx="4392613" cy="2447925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</p:spPr>
      </p:pic>
      <p:sp>
        <p:nvSpPr>
          <p:cNvPr id="20485" name="Прямоугольник 8"/>
          <p:cNvSpPr>
            <a:spLocks noChangeArrowheads="1"/>
          </p:cNvSpPr>
          <p:nvPr/>
        </p:nvSpPr>
        <p:spPr bwMode="auto">
          <a:xfrm>
            <a:off x="900113" y="6199188"/>
            <a:ext cx="71278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uk-UA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Отже, Ярина не могла його відвідувати</a:t>
            </a:r>
            <a:r>
              <a:rPr lang="uk-UA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uk-UA" dirty="0">
              <a:latin typeface="Calibri" pitchFamily="34" charset="0"/>
            </a:endParaRPr>
          </a:p>
        </p:txBody>
      </p:sp>
      <p:pic>
        <p:nvPicPr>
          <p:cNvPr id="20486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250825" y="2781300"/>
            <a:ext cx="2701925" cy="1800225"/>
          </a:xfrm>
          <a:ln w="38100">
            <a:solidFill>
              <a:srgbClr val="C00000"/>
            </a:solidFill>
          </a:ln>
        </p:spPr>
      </p:pic>
      <p:pic>
        <p:nvPicPr>
          <p:cNvPr id="2048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4888" y="2781300"/>
            <a:ext cx="2881312" cy="1800225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20488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19475" y="2781300"/>
            <a:ext cx="2374900" cy="1800225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2" presetClass="entr" presetSubtype="9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500"/>
                            </p:stCondLst>
                            <p:childTnLst>
                              <p:par>
                                <p:cTn id="22" presetID="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90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1500"/>
                            </p:stCondLst>
                            <p:childTnLst>
                              <p:par>
                                <p:cTn id="32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3000"/>
                            </p:stCondLst>
                            <p:childTnLst>
                              <p:par>
                                <p:cTn id="36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4500"/>
                            </p:stCondLst>
                            <p:childTnLst>
                              <p:par>
                                <p:cTn id="40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6000"/>
                            </p:stCondLst>
                            <p:childTnLst>
                              <p:par>
                                <p:cTn id="44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7500"/>
                            </p:stCondLst>
                            <p:childTnLst>
                              <p:par>
                                <p:cTn id="48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1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9000"/>
                            </p:stCondLst>
                            <p:childTnLst>
                              <p:par>
                                <p:cTn id="52" presetID="29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6" dur="20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  <p:bldP spid="8" grpId="0" build="p"/>
      <p:bldP spid="2048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1403350" y="5373688"/>
            <a:ext cx="3673475" cy="647700"/>
          </a:xfrm>
        </p:spPr>
        <p:txBody>
          <a:bodyPr/>
          <a:lstStyle/>
          <a:p>
            <a:pPr eaLnBrk="1" hangingPunct="1"/>
            <a:r>
              <a:rPr lang="uk-UA" sz="12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Т.Г. Шевченко. Сліпий  (Невольник ).1843 р.</a:t>
            </a:r>
          </a:p>
        </p:txBody>
      </p:sp>
      <p:sp>
        <p:nvSpPr>
          <p:cNvPr id="21507" name="Прямоугольник 3"/>
          <p:cNvSpPr>
            <a:spLocks noChangeArrowheads="1"/>
          </p:cNvSpPr>
          <p:nvPr/>
        </p:nvSpPr>
        <p:spPr bwMode="auto">
          <a:xfrm>
            <a:off x="5292725" y="1700213"/>
            <a:ext cx="2879725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Слухають - щось грає</a:t>
            </a:r>
            <a:br>
              <a:rPr lang="uk-UA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 ворітьми, мов на кобзі,</a:t>
            </a:r>
            <a:br>
              <a:rPr lang="uk-UA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 тихо співає.</a:t>
            </a:r>
            <a:endParaRPr lang="uk-UA" sz="2400" dirty="0">
              <a:latin typeface="Calibri" pitchFamily="34" charset="0"/>
            </a:endParaRPr>
          </a:p>
        </p:txBody>
      </p:sp>
      <p:pic>
        <p:nvPicPr>
          <p:cNvPr id="21508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403350" y="260350"/>
            <a:ext cx="3673475" cy="5184775"/>
          </a:xfrm>
          <a:ln w="38100"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34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3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  <p:bldP spid="2150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2530" name="Заголовок 5"/>
          <p:cNvSpPr>
            <a:spLocks noGrp="1"/>
          </p:cNvSpPr>
          <p:nvPr>
            <p:ph type="ctrTitle"/>
          </p:nvPr>
        </p:nvSpPr>
        <p:spPr>
          <a:xfrm>
            <a:off x="5580063" y="260350"/>
            <a:ext cx="2376487" cy="3889375"/>
          </a:xfrm>
        </p:spPr>
        <p:txBody>
          <a:bodyPr/>
          <a:lstStyle/>
          <a:p>
            <a:pPr eaLnBrk="1" hangingPunct="1"/>
            <a:r>
              <a:rPr lang="uk-UA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“У неділю вранці-рано</a:t>
            </a:r>
            <a:br>
              <a:rPr lang="uk-UA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Синє море грало,</a:t>
            </a:r>
            <a:br>
              <a:rPr lang="uk-UA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Товариство кошового</a:t>
            </a:r>
            <a:br>
              <a:rPr lang="uk-UA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раді прохало:</a:t>
            </a:r>
            <a:br>
              <a:rPr lang="uk-UA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Благослови, отамане,</a:t>
            </a:r>
            <a:br>
              <a:rPr lang="uk-UA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Чайки поспускати</a:t>
            </a:r>
            <a:br>
              <a:rPr lang="uk-UA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 за Тендер погуляти,</a:t>
            </a:r>
            <a:br>
              <a:rPr lang="uk-UA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Турка пошукати.”</a:t>
            </a: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1331913" y="4292600"/>
            <a:ext cx="6400800" cy="2232025"/>
          </a:xfrm>
        </p:spPr>
        <p:txBody>
          <a:bodyPr rtlCol="0">
            <a:normAutofit fontScale="77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sz="21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“ </a:t>
            </a:r>
            <a:r>
              <a:rPr lang="uk-UA" sz="21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Коли у них виникає намір піти у море, то, не маючи дозволу у короля, вони беруть його у старшого, скликаючи Раду і проводять вибори отамана, котрий очолить їх у цьому поході .”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sz="21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</a:t>
            </a:r>
            <a:r>
              <a:rPr lang="uk-UA" sz="21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Гійом де Боплан “З опису України”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uk-UA" sz="1600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Морські походи запорожців тривали в Х</a:t>
            </a: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uk-UA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І-Х</a:t>
            </a: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uk-UA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ІІ ст..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uk-UA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sz="2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Шевченко переніс морські походи  в друг. пол. Х</a:t>
            </a:r>
            <a:r>
              <a:rPr lang="en-US" sz="2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uk-UA" sz="2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ІІІ ст..</a:t>
            </a:r>
          </a:p>
        </p:txBody>
      </p:sp>
      <p:pic>
        <p:nvPicPr>
          <p:cNvPr id="22532" name="Picture 2" descr="C:\Documents and Settings\Admin\Рабочий стол\для Катруси\img0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404813"/>
            <a:ext cx="5219700" cy="3529012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1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000"/>
                            </p:stCondLst>
                            <p:childTnLst>
                              <p:par>
                                <p:cTn id="28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  <p:bldP spid="7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931</TotalTime>
  <Words>720</Words>
  <Application>Microsoft Office PowerPoint</Application>
  <PresentationFormat>Экран (4:3)</PresentationFormat>
  <Paragraphs>73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   МЕТА ПРОЕКТУ:  - Співставити події описані Т.Г.Шевченко в поемі “Сліпий” та порівняти їх з історичними фактами, пов′язаними з цими подіями;  - За допомогою малюнків Т.Шевченка та виконаних власноруч відобразити соціальні явища життя того періоду;  - Зацікавитися творчістю, виховувати патріотизм, громадянську свідомість та активну життєву позицію.</vt:lpstr>
      <vt:lpstr>Веде коня за поводи Та плаче Ярина. Старий батько іде рядом, Наставляє сина.  А коли хочеш, сину, знать, Де лучше лихом торговать, Іди ти в Січ, як бог поможе, Там наїсишся всіх хлібів.</vt:lpstr>
      <vt:lpstr>  “ Тепер,  кажуть, Головатий  Останки збирає Та на Кубань підмовляє, Черкаса лякає..”</vt:lpstr>
      <vt:lpstr>Минають дні, минає літо, Настала осінь, шелестить Пожовкле листя;</vt:lpstr>
      <vt:lpstr>У Києві великому Всіх святих благала; У Межигорського Спаса Тричі причащалась.</vt:lpstr>
      <vt:lpstr> У Почаєві святому Ридала, молилась, Щоб Степан той, тая доля, Їй хоча приснилась!</vt:lpstr>
      <vt:lpstr>Т.Г. Шевченко. Сліпий  (Невольник ).1843 р.</vt:lpstr>
      <vt:lpstr>“У неділю вранці-рано Синє море грало, Товариство кошового На раді прохало: Благослови, отамане, Чайки поспускати Та за Тендер погуляти, Турка пошукати.”</vt:lpstr>
      <vt:lpstr>Тільки три чайки, слава Богу, Отамана курінного, Сироти Степана молодого, Синє море не втопило, А в турецьку землю агарянську, Без весел кормиг прибило. Тоді сироту Степана, Козака лейстрового, Отамана молодого, Турки-яничари ловили…</vt:lpstr>
      <vt:lpstr>І на тихому Дунаї  Нас перебігають товариші - запорожці І в Січ завертають.</vt:lpstr>
      <vt:lpstr>Як цариця по Києву З Нечосом ходила   </vt:lpstr>
      <vt:lpstr>       Гравюра з малюнка худ. Хатфільда. Відплиття Катерини ІІ з Києва.    Під час подорожі Катерини ІІ до Криму в 1787 році, вона зупинялася у Києві. Від Києва до Криму цариця зі своїм чисельним почтом пливла по Дніпру.         </vt:lpstr>
      <vt:lpstr>Кирило Григорович Розумовський - український військовий, політичний і державний діяч. Останній гетьман Війська Запорозького, голова козацької держави на Лівобережній  Україні (1750–1764).   Не секрет, що Катерина ІІ не любила Кирила Розумовського за його гордість та інколи занадто гострий язик.</vt:lpstr>
      <vt:lpstr>Слайд 15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Поэтом можешь ты не быть, но гражданином быть обязан! </dc:title>
  <dc:creator>Admin</dc:creator>
  <cp:lastModifiedBy>User</cp:lastModifiedBy>
  <cp:revision>157</cp:revision>
  <dcterms:created xsi:type="dcterms:W3CDTF">2014-03-03T13:50:37Z</dcterms:created>
  <dcterms:modified xsi:type="dcterms:W3CDTF">2014-04-06T16:48:03Z</dcterms:modified>
</cp:coreProperties>
</file>