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70" d="100"/>
          <a:sy n="70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1374-78A5-4B2E-88D5-E0917EFCC46A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0EDD53-45BA-48A2-9918-5C0002E5CA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1374-78A5-4B2E-88D5-E0917EFCC46A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DD53-45BA-48A2-9918-5C0002E5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1374-78A5-4B2E-88D5-E0917EFCC46A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DD53-45BA-48A2-9918-5C0002E5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1374-78A5-4B2E-88D5-E0917EFCC46A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DD53-45BA-48A2-9918-5C0002E5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1374-78A5-4B2E-88D5-E0917EFCC46A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DD53-45BA-48A2-9918-5C0002E5CA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1374-78A5-4B2E-88D5-E0917EFCC46A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DD53-45BA-48A2-9918-5C0002E5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1374-78A5-4B2E-88D5-E0917EFCC46A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DD53-45BA-48A2-9918-5C0002E5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1374-78A5-4B2E-88D5-E0917EFCC46A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DD53-45BA-48A2-9918-5C0002E5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1374-78A5-4B2E-88D5-E0917EFCC46A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DD53-45BA-48A2-9918-5C0002E5C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1374-78A5-4B2E-88D5-E0917EFCC46A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DD53-45BA-48A2-9918-5C0002E5CA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1374-78A5-4B2E-88D5-E0917EFCC46A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DD53-45BA-48A2-9918-5C0002E5CA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9CD1374-78A5-4B2E-88D5-E0917EFCC46A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B0EDD53-45BA-48A2-9918-5C0002E5CA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580.imageshack.us/img580/8861/groovywallpapers118fo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071902" y="2857496"/>
            <a:ext cx="50720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Ти нам залишив прагнення високі,</a:t>
            </a:r>
            <a:endParaRPr kumimoji="0" lang="ru-RU" sz="2000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Шляхи священні, по яких іти</a:t>
            </a:r>
            <a:endParaRPr kumimoji="0" lang="ru-RU" sz="2000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Твого сумління й мужності уроки</a:t>
            </a:r>
            <a:endParaRPr kumimoji="0" lang="ru-RU" sz="2000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Ми </a:t>
            </a:r>
            <a:r>
              <a:rPr kumimoji="0" lang="uk-UA" sz="2000" b="1" i="1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бережем</a:t>
            </a:r>
            <a:r>
              <a:rPr kumimoji="0" lang="uk-UA" sz="20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і </a:t>
            </a:r>
            <a:r>
              <a:rPr kumimoji="0" lang="uk-UA" sz="2000" b="1" i="1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будем</a:t>
            </a:r>
            <a:r>
              <a:rPr kumimoji="0" lang="uk-UA" sz="20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берегти.</a:t>
            </a:r>
          </a:p>
          <a:p>
            <a:r>
              <a:rPr lang="uk-UA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	</a:t>
            </a:r>
            <a:r>
              <a:rPr lang="uk-UA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		</a:t>
            </a:r>
            <a:r>
              <a:rPr lang="uk-UA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uk-UA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 </a:t>
            </a:r>
            <a:r>
              <a:rPr lang="uk-UA" sz="2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Палієнко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30" name="Picture 6" descr="http://cbs.km.ua/uploads/images/444/Literatura/shevchen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2357454" cy="3795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786050" y="285728"/>
            <a:ext cx="585378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Історичне підґ</a:t>
            </a:r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рунтя творчості Т.Г.Шевченка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3754" y="5930099"/>
            <a:ext cx="4450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Підготувала учениця 10А класу</a:t>
            </a:r>
          </a:p>
          <a:p>
            <a:pPr algn="ctr"/>
            <a:r>
              <a:rPr lang="uk-UA" b="1" dirty="0" smtClean="0"/>
              <a:t>Первомайської ЗОШ І – ІІІ ст. №1 </a:t>
            </a:r>
          </a:p>
          <a:p>
            <a:pPr algn="ctr"/>
            <a:r>
              <a:rPr lang="uk-UA" b="1" dirty="0" err="1" smtClean="0"/>
              <a:t>Петрищенко</a:t>
            </a:r>
            <a:r>
              <a:rPr lang="uk-UA" b="1" dirty="0" smtClean="0"/>
              <a:t> </a:t>
            </a:r>
            <a:r>
              <a:rPr lang="uk-UA" b="1" dirty="0" err="1" smtClean="0"/>
              <a:t>Крістіна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Досліджуючи 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творчість </a:t>
            </a: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Т.Г.Шевченка, автор переконаний 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тому, що сюжети творів є відображення реальних історичних подій.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Творчість 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геніального борця за свободу, незалежність українського народу, нагадує нам: ми - народ незалежної України, маємо пам’ятати, якою ціною здобута незалежність.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Національна ідея сучасного українського народу - національна єдність, міцна, сильна, єдина, розвинута держава - Україна!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8989388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NgRtDHyoXm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1934" y="285728"/>
            <a:ext cx="4797717" cy="3197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20" y="285728"/>
            <a:ext cx="35466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Робота над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проектом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" y="3754760"/>
            <a:ext cx="1718673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rkRCILr_g7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456" y="2256863"/>
            <a:ext cx="3557407" cy="348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qwwogpveW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2396" y="3841676"/>
            <a:ext cx="5311603" cy="2983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7200" dirty="0" smtClean="0"/>
              <a:t>Дякую за увагу!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856245999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etc.usf.edu/presentations/backgrounds/misc/misc_17/81702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00"/>
            <a:ext cx="9144000" cy="6861300"/>
          </a:xfrm>
          <a:prstGeom prst="rect">
            <a:avLst/>
          </a:prstGeom>
          <a:noFill/>
        </p:spPr>
      </p:pic>
      <p:pic>
        <p:nvPicPr>
          <p:cNvPr id="8" name="Содержимое 7" descr="83426829_ornament_1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-2719389" y="2719388"/>
            <a:ext cx="6858002" cy="1419225"/>
          </a:xfrm>
        </p:spPr>
      </p:pic>
      <p:sp>
        <p:nvSpPr>
          <p:cNvPr id="7" name="TextBox 6"/>
          <p:cNvSpPr txBox="1"/>
          <p:nvPr/>
        </p:nvSpPr>
        <p:spPr>
          <a:xfrm>
            <a:off x="4143372" y="1071546"/>
            <a:ext cx="50006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Тарас Григорович Шевченко – геніальний український поет,художник,мислитель,ідеї якого одухотворяють і кличуть до свободи. Він любив свій народ і боровся за волю народу! Тараса завжди цікавила історія. Поет пишався минулим свого народу. Майже всі твори Кобзаря пронизані мотивами протесту проти насильства та прагненням до визволення. 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344" name="Picture 8" descr="http://school.xvatit.com/images/4/4c/19-08-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42852"/>
            <a:ext cx="2714644" cy="34429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etc.usf.edu/presentations/backgrounds/misc/misc_17/81702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00"/>
            <a:ext cx="9144000" cy="6861300"/>
          </a:xfrm>
          <a:prstGeom prst="rect">
            <a:avLst/>
          </a:prstGeom>
          <a:noFill/>
        </p:spPr>
      </p:pic>
      <p:pic>
        <p:nvPicPr>
          <p:cNvPr id="5" name="Содержимое 7" descr="83426829_ornament_1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719389" y="2719388"/>
            <a:ext cx="6858002" cy="14192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57356" y="214290"/>
            <a:ext cx="678244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Твори </a:t>
            </a:r>
            <a:r>
              <a:rPr lang="uk-UA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Кобзаря</a:t>
            </a:r>
            <a:r>
              <a:rPr lang="uk-UA" sz="2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на історичну тематику різноманітні за своїм змістом,у них поет оспівував героїчну боротьбу українського народу проти польської шляхти, турецьких і московських поневолювачів,возвеличував боротьбу за свободу і спонукав поневолений народ піднятися з колін.</a:t>
            </a:r>
            <a:endParaRPr lang="ru-RU" sz="2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4" name="Picture 4" descr="http://school.xvatit.com/images/0/06/H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571876"/>
            <a:ext cx="2428892" cy="3065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http://www.vkorzinku.ru/i/1_/taras-shevchenko-izbrannyie-proizvedeniya-id3318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3071810"/>
            <a:ext cx="1857375" cy="293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://school.xvatit.com/images/0/0a/H133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048000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1838р.- поема </a:t>
            </a:r>
            <a:r>
              <a:rPr lang="uk-UA" b="1" dirty="0" err="1" smtClean="0"/>
              <a:t>“Тарасова</a:t>
            </a:r>
            <a:r>
              <a:rPr lang="uk-UA" b="1" dirty="0" smtClean="0"/>
              <a:t> </a:t>
            </a:r>
            <a:r>
              <a:rPr lang="uk-UA" b="1" dirty="0" err="1" smtClean="0"/>
              <a:t>ніч”</a:t>
            </a:r>
            <a:r>
              <a:rPr lang="uk-UA" b="1" dirty="0" smtClean="0"/>
              <a:t> описує події ночі розгрому армії польського гетьмана </a:t>
            </a:r>
            <a:r>
              <a:rPr lang="uk-UA" b="1" dirty="0" err="1" smtClean="0"/>
              <a:t>Конецпольського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1630р.-повстання на чолі з Тарасом </a:t>
            </a:r>
            <a:r>
              <a:rPr lang="uk-UA" b="1" dirty="0" err="1"/>
              <a:t>Ф</a:t>
            </a:r>
            <a:r>
              <a:rPr lang="uk-UA" b="1" dirty="0" err="1" smtClean="0"/>
              <a:t>едовровичем</a:t>
            </a:r>
            <a:r>
              <a:rPr lang="uk-UA" b="1" dirty="0" smtClean="0"/>
              <a:t>(</a:t>
            </a:r>
            <a:r>
              <a:rPr lang="uk-UA" b="1" dirty="0" err="1" smtClean="0"/>
              <a:t>Трясило</a:t>
            </a:r>
            <a:r>
              <a:rPr lang="uk-UA" b="1" dirty="0" smtClean="0"/>
              <a:t>). Повстання охопило Брацлавщину, Волинь і </a:t>
            </a:r>
            <a:r>
              <a:rPr lang="uk-UA" b="1" dirty="0" err="1" smtClean="0"/>
              <a:t>Галиччину</a:t>
            </a:r>
            <a:r>
              <a:rPr lang="uk-UA" b="1" dirty="0" smtClean="0"/>
              <a:t>,тривало протягом 3-х тижнів.</a:t>
            </a:r>
          </a:p>
          <a:p>
            <a:r>
              <a:rPr lang="uk-UA" b="1" dirty="0" smtClean="0"/>
              <a:t>28 травня козаки вночі увірвалися до Польського табору і знищили </a:t>
            </a:r>
            <a:r>
              <a:rPr lang="uk-UA" b="1" dirty="0" err="1" smtClean="0"/>
              <a:t>“золоту</a:t>
            </a:r>
            <a:r>
              <a:rPr lang="uk-UA" b="1" dirty="0" smtClean="0"/>
              <a:t> </a:t>
            </a:r>
            <a:r>
              <a:rPr lang="uk-UA" b="1" dirty="0" err="1" smtClean="0"/>
              <a:t>орду”-</a:t>
            </a:r>
            <a:r>
              <a:rPr lang="uk-UA" b="1" dirty="0" smtClean="0"/>
              <a:t> добірний польський загін із 150 шляхтичів самих знатних родів</a:t>
            </a:r>
            <a:r>
              <a:rPr lang="uk-UA" dirty="0" smtClean="0"/>
              <a:t>. </a:t>
            </a:r>
            <a:endParaRPr lang="ru-RU" dirty="0"/>
          </a:p>
        </p:txBody>
      </p:sp>
      <p:pic>
        <p:nvPicPr>
          <p:cNvPr id="4" name="Picture 4" descr="http://s55.radikal.ru/i147/0906/9b/fc88f1dd6a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4429156" cy="3453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http://s55.radikal.ru/i147/0906/9b/fc88f1dd6a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716" y="0"/>
            <a:ext cx="3347284" cy="26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0"/>
            <a:ext cx="45720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Лягло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сонце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горою,</a:t>
            </a:r>
          </a:p>
          <a:p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Зірки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засіяли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козаки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 та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хмара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Ляхів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обступали.</a:t>
            </a:r>
          </a:p>
          <a:p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став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місяць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неба,</a:t>
            </a:r>
          </a:p>
          <a:p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Ревнула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гармата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Прокинулись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ляшки-панки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— </a:t>
            </a:r>
          </a:p>
          <a:p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Нікуди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втікати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  <a:p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Прокинулись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ляшки-панки</a:t>
            </a:r>
            <a:endParaRPr lang="ru-RU" sz="2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повставали.</a:t>
            </a:r>
          </a:p>
          <a:p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Зійшло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сонце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—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ляшки-панки</a:t>
            </a:r>
            <a:endParaRPr lang="ru-RU" sz="2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Покотом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лежали.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5786454"/>
            <a:ext cx="4000528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Тарас Шевченко возвеличує гетьмана </a:t>
            </a:r>
            <a:r>
              <a:rPr lang="uk-UA" b="1" dirty="0" err="1" smtClean="0"/>
              <a:t>Трясила</a:t>
            </a:r>
            <a:r>
              <a:rPr lang="uk-UA" b="1" dirty="0" smtClean="0"/>
              <a:t> і його перемогу над польською шляхтою.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142852"/>
            <a:ext cx="885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Відомі українські повстання проти ляхів надихнули нашого Кобзаря до написання однієї з найкращих і найвідоміших поем – </a:t>
            </a:r>
            <a:r>
              <a:rPr lang="uk-UA" b="1" dirty="0" err="1" smtClean="0"/>
              <a:t>“Гайдамаки”</a:t>
            </a:r>
            <a:r>
              <a:rPr lang="uk-UA" b="1" dirty="0" smtClean="0"/>
              <a:t>. В основу поеми покладено події 1768 р., які відомі під назвою Коліївщина.</a:t>
            </a:r>
            <a:endParaRPr lang="ru-RU" b="1" dirty="0"/>
          </a:p>
        </p:txBody>
      </p:sp>
      <p:pic>
        <p:nvPicPr>
          <p:cNvPr id="17412" name="Picture 4" descr="http://school.xvatit.com/images/e/ee/Dcc18854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857364"/>
            <a:ext cx="3429024" cy="3383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http://artefakt.in.ua/images/stories/Blog/news1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43294"/>
            <a:ext cx="2815635" cy="3414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4" name="AutoShape 6" descr="http://maidanua.org/wp-content/uploads/2013/06/1016607_540111682702491_1637674126_n.jpg"/>
          <p:cNvSpPr>
            <a:spLocks noChangeAspect="1" noChangeArrowheads="1"/>
          </p:cNvSpPr>
          <p:nvPr/>
        </p:nvSpPr>
        <p:spPr bwMode="auto">
          <a:xfrm>
            <a:off x="155575" y="-2376488"/>
            <a:ext cx="3133725" cy="495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://maidanua.org/wp-content/uploads/2013/06/1016607_540111682702491_1637674126_n.jpg"/>
          <p:cNvSpPr>
            <a:spLocks noChangeAspect="1" noChangeArrowheads="1"/>
          </p:cNvSpPr>
          <p:nvPr/>
        </p:nvSpPr>
        <p:spPr bwMode="auto">
          <a:xfrm>
            <a:off x="155575" y="-2376488"/>
            <a:ext cx="3133725" cy="495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1285860"/>
            <a:ext cx="329712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Сини </a:t>
            </a:r>
            <a:r>
              <a:rPr kumimoji="0" lang="ru-RU" sz="20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мої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, гайдамаки!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Світ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широкий, воля —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Ідіть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, сини, погуляйте,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Пошукайте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</a:t>
            </a:r>
            <a:r>
              <a:rPr kumimoji="0" lang="ru-RU" sz="20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долі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Сини </a:t>
            </a:r>
            <a:r>
              <a:rPr kumimoji="0" lang="ru-RU" sz="20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мої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</a:t>
            </a:r>
            <a:r>
              <a:rPr kumimoji="0" lang="ru-RU" sz="20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невеликі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Нерозумні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</a:t>
            </a:r>
            <a:r>
              <a:rPr kumimoji="0" lang="ru-RU" sz="20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діти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Хто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вас </a:t>
            </a:r>
            <a:r>
              <a:rPr kumimoji="0" lang="ru-RU" sz="20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щиро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без </a:t>
            </a:r>
            <a:r>
              <a:rPr kumimoji="0" lang="ru-RU" sz="20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матері</a:t>
            </a:r>
            <a:endParaRPr kumimoji="0" lang="ru-RU" sz="2000" b="1" i="0" u="none" strike="noStrike" cap="none" spc="0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Привітає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в </a:t>
            </a:r>
            <a:r>
              <a:rPr kumimoji="0" lang="ru-RU" sz="20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світі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Сини </a:t>
            </a:r>
            <a:r>
              <a:rPr kumimoji="0" lang="ru-RU" sz="20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мої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! </a:t>
            </a:r>
            <a:r>
              <a:rPr kumimoji="0" lang="ru-RU" sz="20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орли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</a:t>
            </a:r>
            <a:r>
              <a:rPr kumimoji="0" lang="ru-RU" sz="20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мої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Летіть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в </a:t>
            </a:r>
            <a:r>
              <a:rPr kumimoji="0" lang="ru-RU" sz="20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Україну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—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Хоч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</a:t>
            </a:r>
            <a:r>
              <a:rPr kumimoji="0" lang="ru-RU" sz="20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і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лихо </a:t>
            </a:r>
            <a:r>
              <a:rPr kumimoji="0" lang="ru-RU" sz="20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зострінеться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Так не на </a:t>
            </a:r>
            <a:r>
              <a:rPr kumimoji="0" lang="ru-RU" sz="20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чужині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85728"/>
            <a:ext cx="92869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Коліївщина – селянсько-козацьке повстання проти кріпосницького, релігійного та національного гніту шляхетської Польщі. Очолювали це повстання Максим Залізняк та Іван Гонта.</a:t>
            </a:r>
          </a:p>
          <a:p>
            <a:endParaRPr lang="uk-UA" sz="2000" b="1" dirty="0" smtClean="0"/>
          </a:p>
          <a:p>
            <a:r>
              <a:rPr lang="uk-UA" sz="2000" b="1" dirty="0" smtClean="0"/>
              <a:t>1768р. </a:t>
            </a:r>
            <a:r>
              <a:rPr lang="uk-UA" sz="2000" b="1" dirty="0"/>
              <a:t>б</a:t>
            </a:r>
            <a:r>
              <a:rPr lang="uk-UA" sz="2000" b="1" dirty="0" smtClean="0"/>
              <a:t>уло створено Барську конфедерацію – військово-політичне об'єднання польської шляхти, спрямоване проти короля Станіслава Потоцького та Російської імперії. </a:t>
            </a:r>
          </a:p>
          <a:p>
            <a:r>
              <a:rPr lang="uk-UA" sz="2000" b="1" dirty="0" smtClean="0"/>
              <a:t>Конфедерати стали катувати і грабувати українське населення, руйнувати православні церкви і монастирі на Київщині, Поділлі та Волині. Це стало безпосереднім приводом до розгортання гайдамацького повстання.</a:t>
            </a:r>
          </a:p>
          <a:p>
            <a:endParaRPr lang="uk-UA" sz="2000" b="1" dirty="0" smtClean="0"/>
          </a:p>
          <a:p>
            <a:r>
              <a:rPr lang="uk-UA" sz="2000" b="1" dirty="0" smtClean="0"/>
              <a:t>Гайдамаки для Шевченка – це нескорені, волелюбні патріоти.</a:t>
            </a:r>
            <a:endParaRPr lang="ru-RU" sz="2000" b="1" dirty="0"/>
          </a:p>
        </p:txBody>
      </p:sp>
      <p:pic>
        <p:nvPicPr>
          <p:cNvPr id="19460" name="Picture 4" descr="http://snip.dyvy.info/wp-content/uploads/2012/12/kolij1-1-205x1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390773"/>
            <a:ext cx="5500694" cy="246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4282" y="4429132"/>
            <a:ext cx="34290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Сини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мої</a:t>
            </a:r>
            <a:r>
              <a:rPr lang="ru-RU" sz="2400" b="1" i="1" dirty="0" smtClean="0">
                <a:solidFill>
                  <a:srgbClr val="FF0000"/>
                </a:solidFill>
              </a:rPr>
              <a:t>, Гайдамаки!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err="1" smtClean="0">
                <a:solidFill>
                  <a:srgbClr val="FF0000"/>
                </a:solidFill>
              </a:rPr>
              <a:t>Світ</a:t>
            </a:r>
            <a:r>
              <a:rPr lang="ru-RU" sz="2400" b="1" i="1" dirty="0" smtClean="0">
                <a:solidFill>
                  <a:srgbClr val="FF0000"/>
                </a:solidFill>
              </a:rPr>
              <a:t> широкий, воля, —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err="1" smtClean="0">
                <a:solidFill>
                  <a:srgbClr val="FF0000"/>
                </a:solidFill>
              </a:rPr>
              <a:t>Ідіть</a:t>
            </a:r>
            <a:r>
              <a:rPr lang="ru-RU" sz="2400" b="1" i="1" dirty="0" smtClean="0">
                <a:solidFill>
                  <a:srgbClr val="FF0000"/>
                </a:solidFill>
              </a:rPr>
              <a:t>, сини, погуляйте,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err="1" smtClean="0">
                <a:solidFill>
                  <a:srgbClr val="FF0000"/>
                </a:solidFill>
              </a:rPr>
              <a:t>Пошукайте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долі</a:t>
            </a:r>
            <a:r>
              <a:rPr lang="ru-RU" sz="2400" b="1" i="1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 1843 </a:t>
            </a:r>
            <a:r>
              <a:rPr lang="ru-RU" b="1" dirty="0" err="1" smtClean="0"/>
              <a:t>і</a:t>
            </a:r>
            <a:r>
              <a:rPr lang="ru-RU" b="1" dirty="0" smtClean="0"/>
              <a:t> 1845 </a:t>
            </a:r>
            <a:r>
              <a:rPr lang="ru-RU" b="1" dirty="0" err="1" smtClean="0"/>
              <a:t>рр</a:t>
            </a:r>
            <a:r>
              <a:rPr lang="ru-RU" b="1" dirty="0" smtClean="0"/>
              <a:t>.  Тарас Шевченко </a:t>
            </a:r>
            <a:r>
              <a:rPr lang="ru-RU" b="1" dirty="0" err="1" smtClean="0"/>
              <a:t>побував</a:t>
            </a:r>
            <a:r>
              <a:rPr lang="ru-RU" b="1" dirty="0" smtClean="0"/>
              <a:t> у </a:t>
            </a:r>
            <a:r>
              <a:rPr lang="ru-RU" b="1" dirty="0" err="1" smtClean="0"/>
              <a:t>Чигирині</a:t>
            </a:r>
            <a:r>
              <a:rPr lang="ru-RU" b="1" dirty="0" smtClean="0"/>
              <a:t>.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зробив</a:t>
            </a:r>
            <a:r>
              <a:rPr lang="ru-RU" b="1" dirty="0" smtClean="0"/>
              <a:t> тут </a:t>
            </a:r>
            <a:r>
              <a:rPr lang="ru-RU" b="1" dirty="0" err="1" smtClean="0"/>
              <a:t>кілька</a:t>
            </a:r>
            <a:r>
              <a:rPr lang="ru-RU" b="1" dirty="0" smtClean="0"/>
              <a:t> </a:t>
            </a:r>
            <a:r>
              <a:rPr lang="ru-RU" b="1" dirty="0" err="1" smtClean="0"/>
              <a:t>малюнків</a:t>
            </a:r>
            <a:r>
              <a:rPr lang="ru-RU" b="1" dirty="0" smtClean="0"/>
              <a:t> на </a:t>
            </a:r>
            <a:r>
              <a:rPr lang="ru-RU" b="1" dirty="0" err="1" smtClean="0"/>
              <a:t>місцеві</a:t>
            </a:r>
            <a:r>
              <a:rPr lang="ru-RU" b="1" dirty="0" smtClean="0"/>
              <a:t> теми. Широко </a:t>
            </a:r>
            <a:r>
              <a:rPr lang="ru-RU" b="1" dirty="0" err="1" smtClean="0"/>
              <a:t>відомий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офорт «Дари в </a:t>
            </a:r>
            <a:r>
              <a:rPr lang="ru-RU" b="1" dirty="0" err="1" smtClean="0"/>
              <a:t>Чигирині</a:t>
            </a:r>
            <a:r>
              <a:rPr lang="ru-RU" b="1" dirty="0" smtClean="0"/>
              <a:t>», </a:t>
            </a:r>
            <a:r>
              <a:rPr lang="ru-RU" b="1" dirty="0" err="1" smtClean="0"/>
              <a:t>присвячений</a:t>
            </a:r>
            <a:r>
              <a:rPr lang="ru-RU" b="1" dirty="0" smtClean="0"/>
              <a:t> </a:t>
            </a:r>
            <a:r>
              <a:rPr lang="ru-RU" b="1" dirty="0" err="1" smtClean="0"/>
              <a:t>козацькій</a:t>
            </a:r>
            <a:r>
              <a:rPr lang="ru-RU" b="1" dirty="0" smtClean="0"/>
              <a:t> </a:t>
            </a:r>
            <a:r>
              <a:rPr lang="ru-RU" b="1" dirty="0" err="1" smtClean="0"/>
              <a:t>раді</a:t>
            </a:r>
            <a:r>
              <a:rPr lang="ru-RU" b="1" dirty="0" smtClean="0"/>
              <a:t> 1649 року, твори «Чигирин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Суботівського</a:t>
            </a:r>
            <a:r>
              <a:rPr lang="ru-RU" b="1" dirty="0" smtClean="0"/>
              <a:t> шляху», «</a:t>
            </a:r>
            <a:r>
              <a:rPr lang="ru-RU" b="1" dirty="0" err="1" smtClean="0"/>
              <a:t>Чигиринський</a:t>
            </a:r>
            <a:r>
              <a:rPr lang="ru-RU" b="1" dirty="0" smtClean="0"/>
              <a:t> </a:t>
            </a:r>
            <a:r>
              <a:rPr lang="ru-RU" b="1" dirty="0" err="1" smtClean="0"/>
              <a:t>дівочий</a:t>
            </a:r>
            <a:r>
              <a:rPr lang="ru-RU" b="1" dirty="0" smtClean="0"/>
              <a:t> </a:t>
            </a:r>
            <a:r>
              <a:rPr lang="ru-RU" b="1" dirty="0" err="1" smtClean="0"/>
              <a:t>монастир</a:t>
            </a:r>
            <a:r>
              <a:rPr lang="ru-RU" b="1" dirty="0" smtClean="0"/>
              <a:t>».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посвятив Чигирину </a:t>
            </a:r>
            <a:r>
              <a:rPr lang="ru-RU" b="1" dirty="0" err="1" smtClean="0"/>
              <a:t>багато</a:t>
            </a:r>
            <a:r>
              <a:rPr lang="ru-RU" b="1" dirty="0" smtClean="0"/>
              <a:t> </a:t>
            </a:r>
            <a:r>
              <a:rPr lang="ru-RU" b="1" dirty="0" err="1" smtClean="0"/>
              <a:t>рядків</a:t>
            </a:r>
            <a:r>
              <a:rPr lang="ru-RU" b="1" dirty="0" smtClean="0"/>
              <a:t> </a:t>
            </a:r>
            <a:r>
              <a:rPr lang="ru-RU" b="1" dirty="0" err="1" smtClean="0"/>
              <a:t>своєї</a:t>
            </a:r>
            <a:r>
              <a:rPr lang="ru-RU" b="1" dirty="0" smtClean="0"/>
              <a:t> </a:t>
            </a:r>
            <a:r>
              <a:rPr lang="ru-RU" b="1" dirty="0" err="1" smtClean="0"/>
              <a:t>поезії</a:t>
            </a:r>
            <a:r>
              <a:rPr lang="ru-RU" b="1" dirty="0" smtClean="0"/>
              <a:t>, </a:t>
            </a:r>
            <a:r>
              <a:rPr lang="ru-RU" b="1" dirty="0" err="1" smtClean="0"/>
              <a:t>зокрема</a:t>
            </a:r>
            <a:r>
              <a:rPr lang="ru-RU" b="1" dirty="0" smtClean="0"/>
              <a:t> «</a:t>
            </a:r>
            <a:r>
              <a:rPr lang="ru-RU" b="1" dirty="0" err="1" smtClean="0"/>
              <a:t>Розриту</a:t>
            </a:r>
            <a:r>
              <a:rPr lang="ru-RU" b="1" dirty="0" smtClean="0"/>
              <a:t> могилу», «Чигирине, Чигирине», «</a:t>
            </a:r>
            <a:r>
              <a:rPr lang="ru-RU" b="1" dirty="0" err="1" smtClean="0"/>
              <a:t>Холодний</a:t>
            </a:r>
            <a:r>
              <a:rPr lang="ru-RU" b="1" dirty="0" smtClean="0"/>
              <a:t> Яр», «За </a:t>
            </a:r>
            <a:r>
              <a:rPr lang="ru-RU" b="1" dirty="0" err="1" smtClean="0"/>
              <a:t>що</a:t>
            </a:r>
            <a:r>
              <a:rPr lang="ru-RU" b="1" dirty="0" smtClean="0"/>
              <a:t> ми любимо Богдана». </a:t>
            </a:r>
            <a:r>
              <a:rPr lang="ru-RU" b="1" dirty="0" err="1" smtClean="0"/>
              <a:t>Багато</a:t>
            </a:r>
            <a:r>
              <a:rPr lang="ru-RU" b="1" dirty="0" smtClean="0"/>
              <a:t> </a:t>
            </a:r>
            <a:r>
              <a:rPr lang="ru-RU" b="1" dirty="0" err="1" smtClean="0"/>
              <a:t>уваги</a:t>
            </a:r>
            <a:r>
              <a:rPr lang="ru-RU" b="1" dirty="0" smtClean="0"/>
              <a:t> </a:t>
            </a:r>
            <a:r>
              <a:rPr lang="ru-RU" b="1" dirty="0" err="1" smtClean="0"/>
              <a:t>приділену</a:t>
            </a:r>
            <a:r>
              <a:rPr lang="ru-RU" b="1" dirty="0" smtClean="0"/>
              <a:t> </a:t>
            </a:r>
            <a:r>
              <a:rPr lang="ru-RU" b="1" dirty="0" err="1" smtClean="0"/>
              <a:t>місту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в </a:t>
            </a:r>
            <a:r>
              <a:rPr lang="ru-RU" b="1" dirty="0" err="1" smtClean="0"/>
              <a:t>знаменитій</a:t>
            </a:r>
            <a:r>
              <a:rPr lang="ru-RU" b="1" dirty="0" smtClean="0"/>
              <a:t> </a:t>
            </a:r>
            <a:r>
              <a:rPr lang="ru-RU" b="1" dirty="0" err="1" smtClean="0"/>
              <a:t>поемі</a:t>
            </a:r>
            <a:r>
              <a:rPr lang="ru-RU" b="1" dirty="0" smtClean="0"/>
              <a:t> «Гайдамаки».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1555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0332" y="1857364"/>
            <a:ext cx="614366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Гетьмани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гетьмани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якби-то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встали,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Встали, подивились на той Чигирин,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будували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де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панували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Заплакали б тяжко,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 не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пізнали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Козацької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слави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убогих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руїн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000636"/>
            <a:ext cx="30003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/>
              <a:t>Чигирине, Чигирине,</a:t>
            </a:r>
            <a:r>
              <a:rPr lang="ru-RU" sz="2400" b="1" dirty="0" smtClean="0"/>
              <a:t> </a:t>
            </a:r>
            <a:r>
              <a:rPr lang="ru-RU" sz="2400" b="1" i="1" dirty="0" smtClean="0"/>
              <a:t>Все на </a:t>
            </a:r>
            <a:r>
              <a:rPr lang="ru-RU" sz="2400" b="1" i="1" dirty="0" err="1" smtClean="0"/>
              <a:t>світі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гине</a:t>
            </a:r>
            <a:r>
              <a:rPr lang="ru-RU" sz="2400" b="1" i="1" dirty="0" smtClean="0"/>
              <a:t>,</a:t>
            </a:r>
            <a:r>
              <a:rPr lang="ru-RU" sz="2400" b="1" dirty="0" smtClean="0"/>
              <a:t> </a:t>
            </a:r>
            <a:r>
              <a:rPr lang="ru-RU" sz="2400" b="1" i="1" dirty="0" smtClean="0"/>
              <a:t>І святая твоя слава,</a:t>
            </a:r>
            <a:r>
              <a:rPr lang="ru-RU" sz="2400" b="1" dirty="0" smtClean="0"/>
              <a:t> </a:t>
            </a:r>
            <a:r>
              <a:rPr lang="ru-RU" sz="2400" b="1" i="1" dirty="0" smtClean="0"/>
              <a:t>Як </a:t>
            </a:r>
            <a:r>
              <a:rPr lang="ru-RU" sz="2400" b="1" i="1" dirty="0" err="1" smtClean="0"/>
              <a:t>пилина</a:t>
            </a:r>
            <a:r>
              <a:rPr lang="ru-RU" sz="2400" b="1" i="1" dirty="0" smtClean="0"/>
              <a:t>, лине…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4" name="Picture 4" descr="http://upload.wikimedia.org/wikipedia/uk/thumb/c/cd/Shevch32.jpg/250px-Shevch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2633131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://upload.wikimedia.org/wikipedia/uk/thumb/b/bf/%D0%A7%D0%B8%D0%B3%D0%B8%D1%80%D0%B8%D0%BD-%D0%A1%D1%83%D0%B1%D0%BE%D1%82%D1%96%D0%B2%D1%81%D1%8C%D0%BA%D0%B8%D0%B9-%D1%88%D0%BB%D1%8F%D1%85.jpg/250px-%D0%A7%D0%B8%D0%B3%D0%B8%D1%80%D0%B8%D0%BD-%D0%A1%D1%83%D0%B1%D0%BE%D1%82%D1%96%D0%B2%D1%81%D1%8C%D0%BA%D0%B8%D0%B9-%D1%88%D0%BB%D1%8F%D1%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357562"/>
            <a:ext cx="2381250" cy="153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>
                <a:srgbClr val="F07F09"/>
              </a:buClr>
            </a:pPr>
            <a:r>
              <a:rPr lang="uk-UA" sz="1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 ХІХ столітті український народ був позбавлений не лише своєї державності та можливості державотворення, а й елементарної волі на своїй землі, що, зокрема, яскраво простежується в творчості Т. Г. Шевченка.</a:t>
            </a:r>
            <a:endParaRPr lang="ru-RU" sz="18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Розкриваючи сюжети героїчної боротьби українського народу проти іноземних поневолювачів в минулому в своїх творах, Т.Г.Шевченко закликав народ повстати проти власних експлуататорів, які впродовж віків гнобили народ.</a:t>
            </a:r>
            <a:endParaRPr lang="ru-RU" sz="18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Розкриваючи </a:t>
            </a:r>
            <a:r>
              <a:rPr lang="uk-UA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основну ідею національного визволення, Т.Г.Шевченко закликав до боротьби за ідею національної єдності, за національне визволення, за українську державність.</a:t>
            </a:r>
            <a:endParaRPr lang="ru-RU" sz="18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3515111"/>
      </p:ext>
    </p:extLst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185</TotalTime>
  <Words>734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</vt:lpstr>
      <vt:lpstr>Висновки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</cp:lastModifiedBy>
  <cp:revision>22</cp:revision>
  <dcterms:created xsi:type="dcterms:W3CDTF">2014-03-10T10:34:36Z</dcterms:created>
  <dcterms:modified xsi:type="dcterms:W3CDTF">2014-04-10T05:44:48Z</dcterms:modified>
</cp:coreProperties>
</file>