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72" r:id="rId3"/>
    <p:sldId id="258" r:id="rId4"/>
    <p:sldId id="256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3645024"/>
            <a:ext cx="3763144" cy="1222375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2656"/>
            <a:ext cx="4555232" cy="914400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latin typeface="Arial" charset="0"/>
              </a:rPr>
              <a:t>Всеукраїнський інтерактивний конкурс</a:t>
            </a:r>
            <a:br>
              <a:rPr lang="uk-UA" b="1" i="1" dirty="0">
                <a:latin typeface="Arial" charset="0"/>
              </a:rPr>
            </a:br>
            <a:r>
              <a:rPr lang="uk-UA" b="1" i="1" dirty="0">
                <a:latin typeface="Arial" charset="0"/>
              </a:rPr>
              <a:t>“МАН-ЮНІОР ДОСЛІДНИК”</a:t>
            </a:r>
            <a:endParaRPr lang="ru-RU" dirty="0"/>
          </a:p>
        </p:txBody>
      </p:sp>
      <p:pic>
        <p:nvPicPr>
          <p:cNvPr id="2050" name="Picture 2" descr="E:\шевченко\8bf3ad1-sheva-avto-1841-pershyj.jpg.pagespeed.ce.c9TILms_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4667250" cy="5819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628800"/>
            <a:ext cx="4355976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dirty="0" smtClean="0"/>
              <a:t>Номінація: “ІСТОРИК”</a:t>
            </a:r>
          </a:p>
          <a:p>
            <a:pPr>
              <a:lnSpc>
                <a:spcPct val="90000"/>
              </a:lnSpc>
            </a:pPr>
            <a:endParaRPr lang="uk-UA" sz="2400" b="1" dirty="0" smtClean="0"/>
          </a:p>
          <a:p>
            <a:pPr algn="ctr">
              <a:lnSpc>
                <a:spcPct val="90000"/>
              </a:lnSpc>
            </a:pPr>
            <a:r>
              <a:rPr lang="uk-UA" sz="2800" b="1" dirty="0" smtClean="0">
                <a:latin typeface="Bookman Old Style" pitchFamily="18" charset="0"/>
              </a:rPr>
              <a:t>Історичне підґрунтя творчості Т.Г.Шевченка </a:t>
            </a:r>
            <a:endParaRPr lang="uk-UA" sz="2800" b="1" dirty="0" smtClean="0">
              <a:latin typeface="Bookman Old Style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800" b="1" dirty="0" smtClean="0">
                <a:latin typeface="Bookman Old Style" pitchFamily="18" charset="0"/>
              </a:rPr>
              <a:t>(</a:t>
            </a:r>
            <a:r>
              <a:rPr lang="uk-UA" sz="2800" b="1" dirty="0" smtClean="0">
                <a:latin typeface="Bookman Old Style" pitchFamily="18" charset="0"/>
              </a:rPr>
              <a:t>на прикладі поеми «Тарасова ніч»)</a:t>
            </a:r>
            <a:endParaRPr lang="uk-UA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0"/>
            <a:ext cx="3851920" cy="28529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три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три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ночі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Б’ється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Трясило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 Лимана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Трубайла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Трупом поле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крилось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Ізнемігся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козаченько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Тяжко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зажурився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Конецпольський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звеселився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883553"/>
            <a:ext cx="7848872" cy="3497775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latin typeface="Bookman Old Style" pitchFamily="18" charset="0"/>
              </a:rPr>
              <a:t>У березні 1630 року Тарас </a:t>
            </a:r>
            <a:r>
              <a:rPr lang="uk-UA" dirty="0" err="1" smtClean="0">
                <a:latin typeface="Bookman Old Style" pitchFamily="18" charset="0"/>
              </a:rPr>
              <a:t>Трясило</a:t>
            </a:r>
            <a:r>
              <a:rPr lang="uk-UA" dirty="0" smtClean="0">
                <a:latin typeface="Bookman Old Style" pitchFamily="18" charset="0"/>
              </a:rPr>
              <a:t> починає велику визвольну боротьбу. Він рушає спочатку до Черкас, потім до Корсуня.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dirty="0" err="1" smtClean="0">
                <a:latin typeface="Bookman Old Style" pitchFamily="18" charset="0"/>
              </a:rPr>
              <a:t>Трясило</a:t>
            </a:r>
            <a:r>
              <a:rPr lang="uk-UA" dirty="0" smtClean="0">
                <a:latin typeface="Bookman Old Style" pitchFamily="18" charset="0"/>
              </a:rPr>
              <a:t> завдає великого удару польській армії. До нього приєднуються реєстровці, з якими він вирушає до Переяслава. Польський уряд вирішує відправити </a:t>
            </a:r>
            <a:r>
              <a:rPr lang="uk-UA" dirty="0">
                <a:latin typeface="Bookman Old Style" pitchFamily="18" charset="0"/>
              </a:rPr>
              <a:t>своє коронне </a:t>
            </a:r>
            <a:r>
              <a:rPr lang="uk-UA" dirty="0" smtClean="0">
                <a:latin typeface="Bookman Old Style" pitchFamily="18" charset="0"/>
              </a:rPr>
              <a:t>військо у, так званий,  «каральний похід», яке очолює коронний гетьман Станіслав </a:t>
            </a:r>
            <a:r>
              <a:rPr lang="uk-UA" dirty="0" err="1" smtClean="0">
                <a:latin typeface="Bookman Old Style" pitchFamily="18" charset="0"/>
              </a:rPr>
              <a:t>Конецпольський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4" name="Picture 2" descr="E:\шевченко\Konetspolsky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" y="0"/>
            <a:ext cx="2307604" cy="28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шевченко\2c7db4b02c748830ce44986034f18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18" y="-1"/>
            <a:ext cx="2905066" cy="28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0112" y="0"/>
            <a:ext cx="3563888" cy="3933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Лягло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горою,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засіяли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як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Ляхів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обступали.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Як став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неба,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Ревнула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гармата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Прокинулись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ляшки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-панки —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Нікуди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втікати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Прокинулись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ляшки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-панки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 й не повставали.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Зійшло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ляшки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-панки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Покотом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лежали.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5256584" cy="612068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100" spc="-50" dirty="0" smtClean="0">
                <a:latin typeface="Bookman Old Style" pitchFamily="18" charset="0"/>
              </a:rPr>
              <a:t>Найважливіша битва відбулася під Переяславом. Найкровопролитнішим був бій 20 травня 1630 року, названий «</a:t>
            </a:r>
            <a:r>
              <a:rPr lang="uk-UA" sz="2100" b="1" spc="-50" dirty="0" smtClean="0">
                <a:latin typeface="Bookman Old Style" pitchFamily="18" charset="0"/>
              </a:rPr>
              <a:t>Тарасовою ніччю».  </a:t>
            </a:r>
            <a:r>
              <a:rPr lang="uk-UA" sz="2100" spc="-50" dirty="0" smtClean="0">
                <a:latin typeface="Bookman Old Style" pitchFamily="18" charset="0"/>
              </a:rPr>
              <a:t>Козаки знищили представників найшляхетніших польських родів.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100" spc="-50" dirty="0" smtClean="0">
                <a:latin typeface="Bookman Old Style" pitchFamily="18" charset="0"/>
              </a:rPr>
              <a:t>Козаки вщент розгромили добірне шляхетське військо  С.</a:t>
            </a:r>
            <a:r>
              <a:rPr lang="uk-UA" sz="2100" spc="-50" dirty="0" err="1" smtClean="0">
                <a:latin typeface="Bookman Old Style" pitchFamily="18" charset="0"/>
              </a:rPr>
              <a:t>Конецпольського</a:t>
            </a:r>
            <a:r>
              <a:rPr lang="uk-UA" sz="2100" spc="-50" dirty="0" smtClean="0">
                <a:latin typeface="Bookman Old Style" pitchFamily="18" charset="0"/>
              </a:rPr>
              <a:t>, який змушений був піти на переговори. Після них козаки отримали право самі обирати собі гетьмана. Проте суперечності між реєстровими козаками та запорожцями не припинилися, а навпаки – загострилися.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100" spc="-50" dirty="0" smtClean="0">
                <a:latin typeface="Bookman Old Style" pitchFamily="18" charset="0"/>
              </a:rPr>
              <a:t>Польська влада примушувала реєстровців придушувати в зародку повстання запорожців</a:t>
            </a:r>
            <a:r>
              <a:rPr lang="uk-UA" sz="2100" dirty="0" smtClean="0"/>
              <a:t>.</a:t>
            </a:r>
            <a:endParaRPr lang="ru-RU" sz="2100" dirty="0"/>
          </a:p>
        </p:txBody>
      </p:sp>
      <p:pic>
        <p:nvPicPr>
          <p:cNvPr id="5122" name="Picture 2" descr="E:\шевченко\koza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419872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3074" y="10547"/>
            <a:ext cx="3980926" cy="29143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Червоною</a:t>
            </a:r>
            <a:r>
              <a:rPr lang="ru-RU" dirty="0"/>
              <a:t> гадюкою</a:t>
            </a:r>
          </a:p>
          <a:p>
            <a:pPr marL="0" indent="0">
              <a:buNone/>
            </a:pPr>
            <a:r>
              <a:rPr lang="ru-RU" dirty="0" err="1"/>
              <a:t>Несе</a:t>
            </a:r>
            <a:r>
              <a:rPr lang="ru-RU" dirty="0"/>
              <a:t> Альта </a:t>
            </a:r>
            <a:r>
              <a:rPr lang="ru-RU" dirty="0" err="1"/>
              <a:t>вісті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летіли</a:t>
            </a:r>
            <a:r>
              <a:rPr lang="ru-RU" dirty="0"/>
              <a:t> </a:t>
            </a:r>
            <a:r>
              <a:rPr lang="ru-RU" dirty="0" err="1"/>
              <a:t>круки</a:t>
            </a:r>
            <a:r>
              <a:rPr lang="ru-RU" dirty="0"/>
              <a:t> з поля</a:t>
            </a:r>
          </a:p>
          <a:p>
            <a:pPr marL="0" indent="0">
              <a:buNone/>
            </a:pPr>
            <a:r>
              <a:rPr lang="ru-RU" dirty="0" err="1"/>
              <a:t>Ляшків-панків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Налетіли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круки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Вельможних</a:t>
            </a:r>
            <a:r>
              <a:rPr lang="ru-RU" dirty="0"/>
              <a:t> </a:t>
            </a:r>
            <a:r>
              <a:rPr lang="ru-RU" dirty="0" err="1"/>
              <a:t>будити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Зібралося</a:t>
            </a:r>
            <a:r>
              <a:rPr lang="ru-RU" dirty="0"/>
              <a:t> </a:t>
            </a:r>
            <a:r>
              <a:rPr lang="ru-RU" dirty="0" err="1"/>
              <a:t>козачество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Богу </a:t>
            </a:r>
            <a:r>
              <a:rPr lang="ru-RU" dirty="0" err="1"/>
              <a:t>помолитись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Закрякали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круки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Виймаючи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429000"/>
            <a:ext cx="8424936" cy="3168352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buNone/>
            </a:pPr>
            <a:r>
              <a:rPr lang="uk-UA" sz="3600" dirty="0">
                <a:latin typeface="Bookman Old Style" pitchFamily="18" charset="0"/>
              </a:rPr>
              <a:t>Польське військо зазнало значних втрат. Жертв було настільки багато, що, за словами Т.Шевченка, річка Альта стала червоною.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098" name="Picture 2" descr="E:\шевченко\Koniecpolski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6" y="15230"/>
            <a:ext cx="3150146" cy="33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0"/>
            <a:ext cx="4283968" cy="21809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Згада</a:t>
            </a:r>
            <a:r>
              <a:rPr lang="ru-RU" dirty="0"/>
              <a:t> </a:t>
            </a:r>
            <a:r>
              <a:rPr lang="ru-RU" dirty="0" err="1"/>
              <a:t>козак</a:t>
            </a:r>
            <a:r>
              <a:rPr lang="ru-RU" dirty="0"/>
              <a:t> </a:t>
            </a:r>
            <a:r>
              <a:rPr lang="ru-RU" dirty="0" err="1"/>
              <a:t>Гетьманщину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Згада</a:t>
            </a:r>
            <a:r>
              <a:rPr lang="ru-RU" dirty="0"/>
              <a:t> та й </a:t>
            </a:r>
            <a:r>
              <a:rPr lang="ru-RU" dirty="0" err="1"/>
              <a:t>заплаче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 err="1"/>
              <a:t>Було</a:t>
            </a:r>
            <a:r>
              <a:rPr lang="ru-RU" dirty="0"/>
              <a:t> колись, </a:t>
            </a:r>
            <a:r>
              <a:rPr lang="ru-RU" dirty="0" err="1"/>
              <a:t>панували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Та </a:t>
            </a:r>
            <a:r>
              <a:rPr lang="ru-RU" dirty="0" err="1"/>
              <a:t>більше</a:t>
            </a:r>
            <a:r>
              <a:rPr lang="ru-RU" dirty="0"/>
              <a:t> не будем!..</a:t>
            </a:r>
          </a:p>
          <a:p>
            <a:pPr marL="0" indent="0">
              <a:buNone/>
            </a:pPr>
            <a:r>
              <a:rPr lang="ru-RU" dirty="0" err="1"/>
              <a:t>Тії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Повік</a:t>
            </a:r>
            <a:r>
              <a:rPr lang="ru-RU" dirty="0"/>
              <a:t> не забудем!..»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956" y="2924944"/>
            <a:ext cx="8812088" cy="3600400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uk-UA" dirty="0" smtClean="0">
                <a:latin typeface="Bookman Old Style" pitchFamily="18" charset="0"/>
              </a:rPr>
              <a:t>Головним результатом повстання запорозьких  козаків стала Переяславська угода:</a:t>
            </a:r>
          </a:p>
          <a:p>
            <a:pPr indent="457200">
              <a:spcBef>
                <a:spcPts val="0"/>
              </a:spcBef>
            </a:pPr>
            <a:r>
              <a:rPr lang="uk-UA" dirty="0" smtClean="0">
                <a:latin typeface="Bookman Old Style" pitchFamily="18" charset="0"/>
              </a:rPr>
              <a:t>Козацький реєстр розміром в 8 тисяч;</a:t>
            </a:r>
          </a:p>
          <a:p>
            <a:pPr indent="457200">
              <a:spcBef>
                <a:spcPts val="0"/>
              </a:spcBef>
            </a:pPr>
            <a:r>
              <a:rPr lang="uk-UA" dirty="0" smtClean="0">
                <a:latin typeface="Bookman Old Style" pitchFamily="18" charset="0"/>
              </a:rPr>
              <a:t>Хто не увійшов у реєстр мусив повернутися до маєтків своїх власників;</a:t>
            </a:r>
          </a:p>
          <a:p>
            <a:pPr indent="457200">
              <a:spcBef>
                <a:spcPts val="0"/>
              </a:spcBef>
            </a:pPr>
            <a:r>
              <a:rPr lang="uk-UA" dirty="0" smtClean="0">
                <a:latin typeface="Bookman Old Style" pitchFamily="18" charset="0"/>
              </a:rPr>
              <a:t>1 тисяча </a:t>
            </a:r>
            <a:r>
              <a:rPr lang="uk-UA" dirty="0" smtClean="0">
                <a:latin typeface="Bookman Old Style" pitchFamily="18" charset="0"/>
              </a:rPr>
              <a:t>реєстрових козаків </a:t>
            </a:r>
            <a:r>
              <a:rPr lang="uk-UA" dirty="0" smtClean="0">
                <a:latin typeface="Bookman Old Style" pitchFamily="18" charset="0"/>
              </a:rPr>
              <a:t>мусила постійно перебувати на Запоріжжі.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2" descr="E:\шевченко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1585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>висновок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668072" cy="4724400"/>
          </a:xfrm>
        </p:spPr>
        <p:txBody>
          <a:bodyPr>
            <a:normAutofit lnSpcReduction="1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uk-UA" dirty="0" smtClean="0">
                <a:latin typeface="Bookman Old Style" pitchFamily="18" charset="0"/>
              </a:rPr>
              <a:t>Можемо відзначити, що Т. Шевченко при написанні поеми «Тарасова ніч» використав історію козаччини,  а саме, період боротьби запорозьких козаків проти польського поневолення.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uk-UA" smtClean="0">
                <a:latin typeface="Bookman Old Style" pitchFamily="18" charset="0"/>
              </a:rPr>
              <a:t>В цілому </a:t>
            </a:r>
            <a:r>
              <a:rPr lang="uk-UA" dirty="0" smtClean="0">
                <a:latin typeface="Bookman Old Style" pitchFamily="18" charset="0"/>
              </a:rPr>
              <a:t>в поемі достовірно передаються історичні факти, і автор допускається лише однієї неточності.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uk-UA" dirty="0" smtClean="0">
                <a:latin typeface="Bookman Old Style" pitchFamily="18" charset="0"/>
              </a:rPr>
              <a:t>Тарас Шевченко торкається передумов повстань, докладно зупиняється на визвольній боротьбі під проводом Тараса Федоровича (</a:t>
            </a:r>
            <a:r>
              <a:rPr lang="uk-UA" dirty="0" err="1" smtClean="0">
                <a:latin typeface="Bookman Old Style" pitchFamily="18" charset="0"/>
              </a:rPr>
              <a:t>Трясила</a:t>
            </a:r>
            <a:r>
              <a:rPr lang="uk-UA" dirty="0" smtClean="0">
                <a:latin typeface="Bookman Old Style" pitchFamily="18" charset="0"/>
              </a:rPr>
              <a:t>).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536504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u="sng" dirty="0" smtClean="0">
                <a:latin typeface="Bookman Old Style" pitchFamily="18" charset="0"/>
              </a:rPr>
              <a:t>Автор</a:t>
            </a:r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– </a:t>
            </a:r>
            <a:r>
              <a:rPr lang="uk-UA" b="1" i="1" dirty="0" smtClean="0">
                <a:latin typeface="Bookman Old Style" pitchFamily="18" charset="0"/>
              </a:rPr>
              <a:t>Павлюк Дмитро Іванович</a:t>
            </a:r>
            <a:r>
              <a:rPr lang="uk-UA" dirty="0" smtClean="0">
                <a:latin typeface="Bookman Old Style" pitchFamily="18" charset="0"/>
              </a:rPr>
              <a:t>, </a:t>
            </a:r>
          </a:p>
          <a:p>
            <a:pPr marL="0" indent="0">
              <a:buNone/>
            </a:pPr>
            <a:r>
              <a:rPr lang="uk-UA" dirty="0" smtClean="0">
                <a:latin typeface="Bookman Old Style" pitchFamily="18" charset="0"/>
              </a:rPr>
              <a:t>учень 7-В класу Херсонської загальноосвітньої школи І- ІІІ ступенів №32 Херсонської міської ради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98376" y="4345732"/>
            <a:ext cx="8712968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u="sng" dirty="0" smtClean="0">
                <a:latin typeface="Bookman Old Style" pitchFamily="18" charset="0"/>
              </a:rPr>
              <a:t>Керівник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b="1" i="1" dirty="0" smtClean="0">
                <a:latin typeface="Bookman Old Style" pitchFamily="18" charset="0"/>
              </a:rPr>
              <a:t>– </a:t>
            </a:r>
            <a:r>
              <a:rPr lang="uk-UA" b="1" i="1" dirty="0" err="1" smtClean="0">
                <a:latin typeface="Bookman Old Style" pitchFamily="18" charset="0"/>
              </a:rPr>
              <a:t>Сєдін</a:t>
            </a:r>
            <a:r>
              <a:rPr lang="uk-UA" b="1" i="1" dirty="0" smtClean="0">
                <a:latin typeface="Bookman Old Style" pitchFamily="18" charset="0"/>
              </a:rPr>
              <a:t> Олена Олександрівна</a:t>
            </a:r>
            <a:r>
              <a:rPr lang="uk-UA" dirty="0" smtClean="0">
                <a:latin typeface="Bookman Old Style" pitchFamily="18" charset="0"/>
              </a:rPr>
              <a:t>, </a:t>
            </a:r>
          </a:p>
          <a:p>
            <a:pPr marL="0" indent="0">
              <a:buNone/>
            </a:pPr>
            <a:r>
              <a:rPr lang="uk-UA" dirty="0" smtClean="0">
                <a:latin typeface="Bookman Old Style" pitchFamily="18" charset="0"/>
              </a:rPr>
              <a:t>вчитель історії Херсонської </a:t>
            </a:r>
            <a:r>
              <a:rPr lang="uk-UA" dirty="0">
                <a:latin typeface="Bookman Old Style" pitchFamily="18" charset="0"/>
              </a:rPr>
              <a:t>загальноосвітньої школи І- ІІІ ступенів №32 Херсонської міської ради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0" name="Picture 2" descr="E:\шевченко\DSCN07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2" b="12993"/>
          <a:stretch/>
        </p:blipFill>
        <p:spPr bwMode="auto">
          <a:xfrm>
            <a:off x="4435511" y="46906"/>
            <a:ext cx="4691350" cy="4174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88640"/>
            <a:ext cx="8568953" cy="6192688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endParaRPr lang="ru-RU" dirty="0" smtClean="0"/>
          </a:p>
          <a:p>
            <a:pPr indent="457200" algn="just">
              <a:spcBef>
                <a:spcPts val="0"/>
              </a:spcBef>
            </a:pPr>
            <a:r>
              <a:rPr lang="uk-UA" sz="2200" b="1" dirty="0">
                <a:latin typeface="Bookman Old Style" pitchFamily="18" charset="0"/>
              </a:rPr>
              <a:t>Метою</a:t>
            </a:r>
            <a:r>
              <a:rPr lang="uk-UA" sz="2200" dirty="0">
                <a:latin typeface="Bookman Old Style" pitchFamily="18" charset="0"/>
              </a:rPr>
              <a:t> нашого дослідження є вивчення історичних фактів, які стали основою для написання поеми</a:t>
            </a:r>
            <a:r>
              <a:rPr lang="uk-UA" sz="2200" dirty="0" smtClean="0">
                <a:latin typeface="Bookman Old Style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uk-UA" sz="2200" dirty="0">
                <a:latin typeface="Bookman Old Style" pitchFamily="18" charset="0"/>
              </a:rPr>
              <a:t>Загалом  описана в поемі ситуація охоплює другу половину  Х</a:t>
            </a:r>
            <a:r>
              <a:rPr lang="en-US" sz="2200" dirty="0">
                <a:latin typeface="Bookman Old Style" pitchFamily="18" charset="0"/>
              </a:rPr>
              <a:t>V</a:t>
            </a:r>
            <a:r>
              <a:rPr lang="uk-UA" sz="2200" dirty="0">
                <a:latin typeface="Bookman Old Style" pitchFamily="18" charset="0"/>
              </a:rPr>
              <a:t>І – першу  половину Х</a:t>
            </a:r>
            <a:r>
              <a:rPr lang="en-US" sz="2200" dirty="0">
                <a:latin typeface="Bookman Old Style" pitchFamily="18" charset="0"/>
              </a:rPr>
              <a:t>V</a:t>
            </a:r>
            <a:r>
              <a:rPr lang="uk-UA" sz="2200" dirty="0">
                <a:latin typeface="Bookman Old Style" pitchFamily="18" charset="0"/>
              </a:rPr>
              <a:t>І </a:t>
            </a:r>
            <a:r>
              <a:rPr lang="uk-UA" sz="2200" dirty="0" err="1">
                <a:latin typeface="Bookman Old Style" pitchFamily="18" charset="0"/>
              </a:rPr>
              <a:t>І</a:t>
            </a:r>
            <a:r>
              <a:rPr lang="uk-UA" sz="2200" dirty="0">
                <a:latin typeface="Bookman Old Style" pitchFamily="18" charset="0"/>
              </a:rPr>
              <a:t> століття.</a:t>
            </a:r>
          </a:p>
          <a:p>
            <a:pPr indent="457200" algn="just">
              <a:spcBef>
                <a:spcPts val="0"/>
              </a:spcBef>
            </a:pPr>
            <a:r>
              <a:rPr lang="ru-RU" sz="2200" b="1" dirty="0" smtClean="0">
                <a:latin typeface="Bookman Old Style" pitchFamily="18" charset="0"/>
              </a:rPr>
              <a:t>В </a:t>
            </a:r>
            <a:r>
              <a:rPr lang="ru-RU" sz="2200" b="1" dirty="0" err="1">
                <a:latin typeface="Bookman Old Style" pitchFamily="18" charset="0"/>
              </a:rPr>
              <a:t>основі</a:t>
            </a:r>
            <a:r>
              <a:rPr lang="ru-RU" sz="2200" b="1" dirty="0">
                <a:latin typeface="Bookman Old Style" pitchFamily="18" charset="0"/>
              </a:rPr>
              <a:t> </a:t>
            </a:r>
            <a:r>
              <a:rPr lang="ru-RU" sz="2200" b="1" dirty="0" err="1">
                <a:latin typeface="Bookman Old Style" pitchFamily="18" charset="0"/>
              </a:rPr>
              <a:t>поеми</a:t>
            </a:r>
            <a:r>
              <a:rPr lang="ru-RU" sz="2200" b="1" dirty="0">
                <a:latin typeface="Bookman Old Style" pitchFamily="18" charset="0"/>
              </a:rPr>
              <a:t> </a:t>
            </a:r>
            <a:r>
              <a:rPr lang="ru-RU" sz="2200" dirty="0">
                <a:latin typeface="Bookman Old Style" pitchFamily="18" charset="0"/>
              </a:rPr>
              <a:t>— </a:t>
            </a:r>
            <a:r>
              <a:rPr lang="ru-RU" sz="2200" dirty="0" err="1">
                <a:latin typeface="Bookman Old Style" pitchFamily="18" charset="0"/>
              </a:rPr>
              <a:t>історична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подія</a:t>
            </a:r>
            <a:r>
              <a:rPr lang="ru-RU" sz="2200" dirty="0">
                <a:latin typeface="Bookman Old Style" pitchFamily="18" charset="0"/>
              </a:rPr>
              <a:t>: </a:t>
            </a:r>
            <a:r>
              <a:rPr lang="ru-RU" sz="2200" dirty="0" err="1">
                <a:latin typeface="Bookman Old Style" pitchFamily="18" charset="0"/>
              </a:rPr>
              <a:t>розгром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повсталими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козаками</a:t>
            </a:r>
            <a:r>
              <a:rPr lang="ru-RU" sz="2200" dirty="0">
                <a:latin typeface="Bookman Old Style" pitchFamily="18" charset="0"/>
              </a:rPr>
              <a:t> на </a:t>
            </a:r>
            <a:r>
              <a:rPr lang="ru-RU" sz="2200" dirty="0" err="1">
                <a:latin typeface="Bookman Old Style" pitchFamily="18" charset="0"/>
              </a:rPr>
              <a:t>чолі</a:t>
            </a:r>
            <a:r>
              <a:rPr lang="ru-RU" sz="2200" dirty="0">
                <a:latin typeface="Bookman Old Style" pitchFamily="18" charset="0"/>
              </a:rPr>
              <a:t> з Тарасом </a:t>
            </a:r>
            <a:r>
              <a:rPr lang="ru-RU" sz="2200" dirty="0" smtClean="0">
                <a:latin typeface="Bookman Old Style" pitchFamily="18" charset="0"/>
              </a:rPr>
              <a:t>Федоровичем </a:t>
            </a:r>
            <a:r>
              <a:rPr lang="ru-RU" sz="2200" dirty="0">
                <a:latin typeface="Bookman Old Style" pitchFamily="18" charset="0"/>
              </a:rPr>
              <a:t> </a:t>
            </a:r>
            <a:r>
              <a:rPr lang="ru-RU" sz="2200" dirty="0" err="1">
                <a:latin typeface="Bookman Old Style" pitchFamily="18" charset="0"/>
              </a:rPr>
              <a:t>польського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війська</a:t>
            </a:r>
            <a:r>
              <a:rPr lang="ru-RU" sz="2200" dirty="0">
                <a:latin typeface="Bookman Old Style" pitchFamily="18" charset="0"/>
              </a:rPr>
              <a:t> коронного </a:t>
            </a:r>
            <a:r>
              <a:rPr lang="ru-RU" sz="2200" dirty="0" err="1">
                <a:latin typeface="Bookman Old Style" pitchFamily="18" charset="0"/>
              </a:rPr>
              <a:t>гетьмана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smtClean="0">
                <a:latin typeface="Bookman Old Style" pitchFamily="18" charset="0"/>
              </a:rPr>
              <a:t>    С</a:t>
            </a:r>
            <a:r>
              <a:rPr lang="ru-RU" sz="2200" dirty="0">
                <a:latin typeface="Bookman Old Style" pitchFamily="18" charset="0"/>
              </a:rPr>
              <a:t>. </a:t>
            </a:r>
            <a:r>
              <a:rPr lang="ru-RU" sz="2200" dirty="0" err="1">
                <a:latin typeface="Bookman Old Style" pitchFamily="18" charset="0"/>
              </a:rPr>
              <a:t>Конецпольського</a:t>
            </a:r>
            <a:r>
              <a:rPr lang="ru-RU" sz="2200" dirty="0">
                <a:latin typeface="Bookman Old Style" pitchFamily="18" charset="0"/>
              </a:rPr>
              <a:t>. </a:t>
            </a:r>
            <a:endParaRPr lang="ru-RU" sz="2200" dirty="0" smtClean="0">
              <a:latin typeface="Bookman Old Style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2200" dirty="0" smtClean="0">
                <a:latin typeface="Bookman Old Style" pitchFamily="18" charset="0"/>
              </a:rPr>
              <a:t>М</a:t>
            </a:r>
            <a:r>
              <a:rPr lang="uk-UA" sz="2200" dirty="0" err="1" smtClean="0">
                <a:latin typeface="Bookman Old Style" pitchFamily="18" charset="0"/>
              </a:rPr>
              <a:t>ожемо</a:t>
            </a:r>
            <a:r>
              <a:rPr lang="uk-UA" sz="2200" dirty="0" smtClean="0">
                <a:latin typeface="Bookman Old Style" pitchFamily="18" charset="0"/>
              </a:rPr>
              <a:t> допустити, що н</a:t>
            </a:r>
            <a:r>
              <a:rPr lang="ru-RU" sz="2200" dirty="0" smtClean="0">
                <a:latin typeface="Bookman Old Style" pitchFamily="18" charset="0"/>
              </a:rPr>
              <a:t>а </a:t>
            </a:r>
            <a:r>
              <a:rPr lang="ru-RU" sz="2200" dirty="0">
                <a:latin typeface="Bookman Old Style" pitchFamily="18" charset="0"/>
              </a:rPr>
              <a:t>час </a:t>
            </a:r>
            <a:r>
              <a:rPr lang="ru-RU" sz="2200" dirty="0" err="1">
                <a:latin typeface="Bookman Old Style" pitchFamily="18" charset="0"/>
              </a:rPr>
              <a:t>написання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поеми</a:t>
            </a:r>
            <a:r>
              <a:rPr lang="ru-RU" sz="2200" dirty="0">
                <a:latin typeface="Bookman Old Style" pitchFamily="18" charset="0"/>
              </a:rPr>
              <a:t> «Тарасова </a:t>
            </a:r>
            <a:r>
              <a:rPr lang="ru-RU" sz="2200" dirty="0" err="1">
                <a:latin typeface="Bookman Old Style" pitchFamily="18" charset="0"/>
              </a:rPr>
              <a:t>ніч</a:t>
            </a:r>
            <a:r>
              <a:rPr lang="ru-RU" sz="2200" dirty="0">
                <a:latin typeface="Bookman Old Style" pitchFamily="18" charset="0"/>
              </a:rPr>
              <a:t>» Шевченко, </a:t>
            </a:r>
            <a:r>
              <a:rPr lang="ru-RU" sz="2200" dirty="0" err="1">
                <a:latin typeface="Bookman Old Style" pitchFamily="18" charset="0"/>
              </a:rPr>
              <a:t>напевне</a:t>
            </a:r>
            <a:r>
              <a:rPr lang="ru-RU" sz="2200" dirty="0">
                <a:latin typeface="Bookman Old Style" pitchFamily="18" charset="0"/>
              </a:rPr>
              <a:t>, читав і «Историю </a:t>
            </a:r>
            <a:r>
              <a:rPr lang="ru-RU" sz="2200" dirty="0" err="1">
                <a:latin typeface="Bookman Old Style" pitchFamily="18" charset="0"/>
              </a:rPr>
              <a:t>Р</a:t>
            </a:r>
            <a:r>
              <a:rPr lang="ru-RU" sz="2200" dirty="0" err="1" smtClean="0">
                <a:latin typeface="Bookman Old Style" pitchFamily="18" charset="0"/>
              </a:rPr>
              <a:t>усов</a:t>
            </a:r>
            <a:r>
              <a:rPr lang="ru-RU" sz="2200" dirty="0">
                <a:latin typeface="Bookman Old Style" pitchFamily="18" charset="0"/>
              </a:rPr>
              <a:t>» (</a:t>
            </a:r>
            <a:r>
              <a:rPr lang="ru-RU" sz="2200" dirty="0" err="1">
                <a:latin typeface="Bookman Old Style" pitchFamily="18" charset="0"/>
              </a:rPr>
              <a:t>поширювалась</a:t>
            </a:r>
            <a:r>
              <a:rPr lang="ru-RU" sz="2200" dirty="0">
                <a:latin typeface="Bookman Old Style" pitchFamily="18" charset="0"/>
              </a:rPr>
              <a:t> у </a:t>
            </a:r>
            <a:r>
              <a:rPr lang="ru-RU" sz="2200" dirty="0" err="1">
                <a:latin typeface="Bookman Old Style" pitchFamily="18" charset="0"/>
              </a:rPr>
              <a:t>рукописних</a:t>
            </a:r>
            <a:r>
              <a:rPr lang="ru-RU" sz="2200" dirty="0">
                <a:latin typeface="Bookman Old Style" pitchFamily="18" charset="0"/>
              </a:rPr>
              <a:t> списках), і «Историю Малой России» Д. </a:t>
            </a:r>
            <a:r>
              <a:rPr lang="ru-RU" sz="2200" dirty="0" err="1">
                <a:latin typeface="Bookman Old Style" pitchFamily="18" charset="0"/>
              </a:rPr>
              <a:t>Бантиша-Каменського</a:t>
            </a:r>
            <a:r>
              <a:rPr lang="ru-RU" sz="2200" dirty="0">
                <a:latin typeface="Bookman Old Style" pitchFamily="18" charset="0"/>
              </a:rPr>
              <a:t>, </a:t>
            </a:r>
            <a:r>
              <a:rPr lang="ru-RU" sz="2200" dirty="0" err="1">
                <a:latin typeface="Bookman Old Style" pitchFamily="18" charset="0"/>
              </a:rPr>
              <a:t>який</a:t>
            </a:r>
            <a:r>
              <a:rPr lang="ru-RU" sz="2200" dirty="0">
                <a:latin typeface="Bookman Old Style" pitchFamily="18" charset="0"/>
              </a:rPr>
              <a:t> у </a:t>
            </a:r>
            <a:r>
              <a:rPr lang="ru-RU" sz="2200" dirty="0" err="1">
                <a:latin typeface="Bookman Old Style" pitchFamily="18" charset="0"/>
              </a:rPr>
              <a:t>розповіді</a:t>
            </a:r>
            <a:r>
              <a:rPr lang="ru-RU" sz="2200" dirty="0">
                <a:latin typeface="Bookman Old Style" pitchFamily="18" charset="0"/>
              </a:rPr>
              <a:t> про </a:t>
            </a:r>
            <a:r>
              <a:rPr lang="ru-RU" sz="2200" dirty="0" err="1">
                <a:latin typeface="Bookman Old Style" pitchFamily="18" charset="0"/>
              </a:rPr>
              <a:t>повстання</a:t>
            </a:r>
            <a:r>
              <a:rPr lang="ru-RU" sz="2200" dirty="0">
                <a:latin typeface="Bookman Old Style" pitchFamily="18" charset="0"/>
              </a:rPr>
              <a:t> Тараса </a:t>
            </a:r>
            <a:r>
              <a:rPr lang="ru-RU" sz="2200" dirty="0" err="1">
                <a:latin typeface="Bookman Old Style" pitchFamily="18" charset="0"/>
              </a:rPr>
              <a:t>Трясила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мав</a:t>
            </a:r>
            <a:r>
              <a:rPr lang="ru-RU" sz="2200" dirty="0">
                <a:latin typeface="Bookman Old Style" pitchFamily="18" charset="0"/>
              </a:rPr>
              <a:t> за </a:t>
            </a:r>
            <a:r>
              <a:rPr lang="ru-RU" sz="2200" dirty="0" err="1">
                <a:latin typeface="Bookman Old Style" pitchFamily="18" charset="0"/>
              </a:rPr>
              <a:t>основне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джерело</a:t>
            </a:r>
            <a:r>
              <a:rPr lang="ru-RU" sz="2200" dirty="0">
                <a:latin typeface="Bookman Old Style" pitchFamily="18" charset="0"/>
              </a:rPr>
              <a:t> ту ж саму «Историю </a:t>
            </a:r>
            <a:r>
              <a:rPr lang="ru-RU" sz="2200" dirty="0" err="1">
                <a:latin typeface="Bookman Old Style" pitchFamily="18" charset="0"/>
              </a:rPr>
              <a:t>русов</a:t>
            </a:r>
            <a:r>
              <a:rPr lang="ru-RU" sz="2200" dirty="0" smtClean="0">
                <a:latin typeface="Bookman Old Style" pitchFamily="18" charset="0"/>
              </a:rPr>
              <a:t>». </a:t>
            </a:r>
            <a:r>
              <a:rPr lang="ru-RU" sz="2200" dirty="0">
                <a:latin typeface="Bookman Old Style" pitchFamily="18" charset="0"/>
              </a:rPr>
              <a:t>За </a:t>
            </a:r>
            <a:r>
              <a:rPr lang="ru-RU" sz="2200" dirty="0" err="1">
                <a:latin typeface="Bookman Old Style" pitchFamily="18" charset="0"/>
              </a:rPr>
              <a:t>цим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джерелом</a:t>
            </a:r>
            <a:r>
              <a:rPr lang="ru-RU" sz="2200" dirty="0">
                <a:latin typeface="Bookman Old Style" pitchFamily="18" charset="0"/>
              </a:rPr>
              <a:t> у </a:t>
            </a:r>
            <a:r>
              <a:rPr lang="ru-RU" sz="2200" dirty="0" err="1">
                <a:latin typeface="Bookman Old Style" pitchFamily="18" charset="0"/>
              </a:rPr>
              <a:t>поемі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Шевченка</a:t>
            </a:r>
            <a:r>
              <a:rPr lang="ru-RU" sz="2200" dirty="0">
                <a:latin typeface="Bookman Old Style" pitchFamily="18" charset="0"/>
              </a:rPr>
              <a:t> подано не </a:t>
            </a:r>
            <a:r>
              <a:rPr lang="ru-RU" sz="2200" dirty="0" err="1">
                <a:latin typeface="Bookman Old Style" pitchFamily="18" charset="0"/>
              </a:rPr>
              <a:t>тільки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загальну</a:t>
            </a:r>
            <a:r>
              <a:rPr lang="ru-RU" sz="2200" dirty="0">
                <a:latin typeface="Bookman Old Style" pitchFamily="18" charset="0"/>
              </a:rPr>
              <a:t> канву </a:t>
            </a:r>
            <a:r>
              <a:rPr lang="ru-RU" sz="2200" dirty="0" err="1">
                <a:latin typeface="Bookman Old Style" pitchFamily="18" charset="0"/>
              </a:rPr>
              <a:t>подій</a:t>
            </a:r>
            <a:r>
              <a:rPr lang="ru-RU" sz="2200" dirty="0">
                <a:latin typeface="Bookman Old Style" pitchFamily="18" charset="0"/>
              </a:rPr>
              <a:t>, а й </a:t>
            </a:r>
            <a:r>
              <a:rPr lang="ru-RU" sz="2200" dirty="0" err="1">
                <a:latin typeface="Bookman Old Style" pitchFamily="18" charset="0"/>
              </a:rPr>
              <a:t>окремі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деталі</a:t>
            </a:r>
            <a:r>
              <a:rPr lang="ru-RU" sz="2200" dirty="0">
                <a:latin typeface="Bookman Old Style" pitchFamily="18" charset="0"/>
              </a:rPr>
              <a:t>. В </a:t>
            </a:r>
            <a:r>
              <a:rPr lang="ru-RU" sz="2200" dirty="0" err="1">
                <a:latin typeface="Bookman Old Style" pitchFamily="18" charset="0"/>
              </a:rPr>
              <a:t>жодному</a:t>
            </a:r>
            <a:r>
              <a:rPr lang="ru-RU" sz="2200" dirty="0">
                <a:latin typeface="Bookman Old Style" pitchFamily="18" charset="0"/>
              </a:rPr>
              <a:t> з </a:t>
            </a:r>
            <a:r>
              <a:rPr lang="ru-RU" sz="2200" dirty="0" err="1">
                <a:latin typeface="Bookman Old Style" pitchFamily="18" charset="0"/>
              </a:rPr>
              <a:t>історичних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джерел</a:t>
            </a:r>
            <a:r>
              <a:rPr lang="ru-RU" sz="2200" dirty="0">
                <a:latin typeface="Bookman Old Style" pitchFamily="18" charset="0"/>
              </a:rPr>
              <a:t>, </a:t>
            </a:r>
            <a:r>
              <a:rPr lang="ru-RU" sz="2200" dirty="0" err="1">
                <a:latin typeface="Bookman Old Style" pitchFamily="18" charset="0"/>
              </a:rPr>
              <a:t>крім</a:t>
            </a:r>
            <a:r>
              <a:rPr lang="ru-RU" sz="2200" dirty="0">
                <a:latin typeface="Bookman Old Style" pitchFamily="18" charset="0"/>
              </a:rPr>
              <a:t> «Истории </a:t>
            </a:r>
            <a:r>
              <a:rPr lang="ru-RU" sz="2200" dirty="0" err="1">
                <a:latin typeface="Bookman Old Style" pitchFamily="18" charset="0"/>
              </a:rPr>
              <a:t>русов</a:t>
            </a:r>
            <a:r>
              <a:rPr lang="ru-RU" sz="2200" dirty="0">
                <a:latin typeface="Bookman Old Style" pitchFamily="18" charset="0"/>
              </a:rPr>
              <a:t>», </a:t>
            </a:r>
            <a:r>
              <a:rPr lang="ru-RU" sz="2200" dirty="0" err="1">
                <a:latin typeface="Bookman Old Style" pitchFamily="18" charset="0"/>
              </a:rPr>
              <a:t>немає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вислову</a:t>
            </a:r>
            <a:r>
              <a:rPr lang="ru-RU" sz="2200" dirty="0">
                <a:latin typeface="Bookman Old Style" pitchFamily="18" charset="0"/>
              </a:rPr>
              <a:t> «Тарасова </a:t>
            </a:r>
            <a:r>
              <a:rPr lang="ru-RU" sz="2200" dirty="0" err="1">
                <a:latin typeface="Bookman Old Style" pitchFamily="18" charset="0"/>
              </a:rPr>
              <a:t>ніч</a:t>
            </a:r>
            <a:r>
              <a:rPr lang="ru-RU" sz="2200" dirty="0">
                <a:latin typeface="Bookman Old Style" pitchFamily="18" charset="0"/>
              </a:rPr>
              <a:t>» і Тараса Федоровича не </a:t>
            </a:r>
            <a:r>
              <a:rPr lang="ru-RU" sz="2200" dirty="0" err="1">
                <a:latin typeface="Bookman Old Style" pitchFamily="18" charset="0"/>
              </a:rPr>
              <a:t>називають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Трясилом</a:t>
            </a:r>
            <a:r>
              <a:rPr lang="ru-RU" sz="2200" dirty="0" smtClean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0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103034" y="2231"/>
            <a:ext cx="4025348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Була</a:t>
            </a:r>
            <a:r>
              <a:rPr lang="ru-RU" dirty="0"/>
              <a:t> колись </a:t>
            </a:r>
            <a:r>
              <a:rPr lang="ru-RU" dirty="0" err="1"/>
              <a:t>Гетьманщина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Та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вернеться</a:t>
            </a:r>
            <a:r>
              <a:rPr lang="ru-RU" dirty="0"/>
              <a:t>!..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54747" y="1340768"/>
            <a:ext cx="6993717" cy="396044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chemeClr val="tx1"/>
                </a:solidFill>
                <a:latin typeface="Bookman Old Style" pitchFamily="18" charset="0"/>
              </a:rPr>
              <a:t>Мова йде про реально існуючу Українську козацьку державу – Гетьманщину.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200" dirty="0" smtClean="0">
                <a:solidFill>
                  <a:schemeClr val="tx1"/>
                </a:solidFill>
                <a:latin typeface="Bookman Old Style" pitchFamily="18" charset="0"/>
              </a:rPr>
              <a:t>Існування Гетьманщини як держави  фактично було визнано у 1649 році за умовами Зборівського договору між Б. Хмельницьким та Річчю Посполитою. За цим договором, у межах Речі Посполитої утворювалася автономна область із земель Київського, Брацлавського та Чернігівського воєводств, на яку поширювалася влада виключно </a:t>
            </a:r>
            <a:r>
              <a:rPr lang="uk-UA" sz="2200" dirty="0">
                <a:solidFill>
                  <a:schemeClr val="tx1"/>
                </a:solidFill>
                <a:latin typeface="Bookman Old Style" pitchFamily="18" charset="0"/>
              </a:rPr>
              <a:t>г</a:t>
            </a:r>
            <a:r>
              <a:rPr lang="uk-UA" sz="2200" dirty="0" smtClean="0">
                <a:solidFill>
                  <a:schemeClr val="tx1"/>
                </a:solidFill>
                <a:latin typeface="Bookman Old Style" pitchFamily="18" charset="0"/>
              </a:rPr>
              <a:t>етьмана</a:t>
            </a:r>
            <a:r>
              <a:rPr lang="uk-UA" sz="2400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uk-UA" sz="2400" dirty="0" smtClean="0"/>
          </a:p>
        </p:txBody>
      </p:sp>
      <p:pic>
        <p:nvPicPr>
          <p:cNvPr id="5122" name="Picture 2" descr="E:\шевченко\Sergiy_Vasylkivskiy-_Banduryst_z_clopchyk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8" y="0"/>
            <a:ext cx="1770365" cy="32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шевченко\repphoto_4148_7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30" y="4797152"/>
            <a:ext cx="309365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97152"/>
            <a:ext cx="58552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>
                <a:latin typeface="Bookman Old Style" pitchFamily="18" charset="0"/>
              </a:rPr>
              <a:t>За час свого існування держава уславилася своїми хоробрими воїнами та непримиренним прагненням до національного </a:t>
            </a:r>
            <a:r>
              <a:rPr lang="uk-UA" sz="2200" dirty="0" smtClean="0">
                <a:latin typeface="Bookman Old Style" pitchFamily="18" charset="0"/>
              </a:rPr>
              <a:t>самовизначення.</a:t>
            </a:r>
            <a:endParaRPr lang="ru-RU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65" y="-63900"/>
            <a:ext cx="9361721" cy="70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694" y="0"/>
            <a:ext cx="3922306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Виростають</a:t>
            </a:r>
            <a:r>
              <a:rPr lang="ru-RU" dirty="0"/>
              <a:t> </a:t>
            </a:r>
            <a:r>
              <a:rPr lang="ru-RU" dirty="0" err="1"/>
              <a:t>нехрещені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Козацькії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Кохаються</a:t>
            </a:r>
            <a:r>
              <a:rPr lang="ru-RU" dirty="0"/>
              <a:t> </a:t>
            </a:r>
            <a:r>
              <a:rPr lang="ru-RU" dirty="0" err="1"/>
              <a:t>невінчані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Без попа </a:t>
            </a:r>
            <a:r>
              <a:rPr lang="ru-RU" dirty="0" err="1"/>
              <a:t>ховають</a:t>
            </a:r>
            <a:r>
              <a:rPr lang="ru-RU" dirty="0"/>
              <a:t>,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551" y="2492896"/>
            <a:ext cx="8888288" cy="43651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панування </a:t>
            </a:r>
            <a:r>
              <a:rPr lang="uk-UA" sz="2000" dirty="0">
                <a:solidFill>
                  <a:schemeClr val="tx1"/>
                </a:solidFill>
                <a:latin typeface="Bookman Old Style" pitchFamily="18" charset="0"/>
              </a:rPr>
              <a:t>католицького </a:t>
            </a: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Королівства Польського над православними українськими територіями та землями Великого князівства Литовського. Католицтво стає панівною релігією, яка забирала власність православних церков (земельні наділи, приміщення церков). У 1584 році Львові за наказом архієпископа католики напали на православні храми й монастирі, вигнали з них священників і заборонили відправляти богослужіння. Такі випадки були не поодинокими. Тому простому люду, який прагнув залишатися православним,  було досить складно долучитися релігійних таїнств, навіть таких як хрещення, вінчання, відспівування.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Крім того постійно зменшувалася кількість православної шляхти, </a:t>
            </a: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яка </a:t>
            </a: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в погоні за політичними правами переходили в католицизм.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13723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latin typeface="Bookman Old Style" pitchFamily="18" charset="0"/>
              </a:rPr>
              <a:t>Др</a:t>
            </a:r>
            <a:r>
              <a:rPr lang="uk-UA" sz="2000" dirty="0" smtClean="0">
                <a:latin typeface="Bookman Old Style" pitchFamily="18" charset="0"/>
              </a:rPr>
              <a:t>уга половина Х</a:t>
            </a:r>
            <a:r>
              <a:rPr lang="en-US" sz="2000" dirty="0" smtClean="0">
                <a:latin typeface="Bookman Old Style" pitchFamily="18" charset="0"/>
              </a:rPr>
              <a:t>V</a:t>
            </a:r>
            <a:r>
              <a:rPr lang="uk-UA" sz="2000" dirty="0" smtClean="0">
                <a:latin typeface="Bookman Old Style" pitchFamily="18" charset="0"/>
              </a:rPr>
              <a:t>І ст. увійшла в історію як період кризи православної церкви на території українських земель. В цей час в результаті Люблінської </a:t>
            </a:r>
            <a:r>
              <a:rPr lang="uk-UA" sz="2000" dirty="0">
                <a:latin typeface="Bookman Old Style" pitchFamily="18" charset="0"/>
              </a:rPr>
              <a:t>унії  </a:t>
            </a:r>
            <a:r>
              <a:rPr lang="uk-UA" sz="2000" dirty="0" smtClean="0">
                <a:latin typeface="Bookman Old Style" pitchFamily="18" charset="0"/>
              </a:rPr>
              <a:t>остаточно</a:t>
            </a:r>
            <a:r>
              <a:rPr lang="uk-UA" sz="2000" dirty="0"/>
              <a:t>  </a:t>
            </a:r>
            <a:r>
              <a:rPr lang="uk-UA" sz="2000" dirty="0">
                <a:latin typeface="Bookman Old Style" pitchFamily="18" charset="0"/>
              </a:rPr>
              <a:t>закріпилося </a:t>
            </a:r>
            <a:endParaRPr lang="ru-RU" sz="2000" dirty="0"/>
          </a:p>
        </p:txBody>
      </p:sp>
      <p:pic>
        <p:nvPicPr>
          <p:cNvPr id="1027" name="Picture 3" descr="E:\шевченко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099"/>
            <a:ext cx="2041995" cy="26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8253" y="116632"/>
            <a:ext cx="4191000" cy="13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Запродана жидам </a:t>
            </a:r>
            <a:r>
              <a:rPr lang="ru-RU" dirty="0" err="1"/>
              <a:t>віра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церкву</a:t>
            </a:r>
            <a:r>
              <a:rPr lang="ru-RU" dirty="0"/>
              <a:t> не </a:t>
            </a:r>
            <a:r>
              <a:rPr lang="ru-RU" dirty="0" err="1"/>
              <a:t>пускають</a:t>
            </a:r>
            <a:r>
              <a:rPr lang="ru-RU" dirty="0"/>
              <a:t>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1960" y="2708920"/>
            <a:ext cx="8740080" cy="38317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католиками приміщень колишніх православних церков. Часто церковне майно опинялося в руках представників єврейської національності.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Орендатор, заплативши гроші, прагнув розпоряджатися майном на свій розсуд та повернути вкладені матеріальні цінності.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Так, почасти, церкви або взагалі закривалися, або ж продовжували використовуватися за призначенням, але за умови сплати прихожанами окремої плати за вхід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E:\шевченко\43617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3968" cy="25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3968" y="1556792"/>
            <a:ext cx="546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600" dirty="0">
                <a:latin typeface="Bookman Old Style" pitchFamily="18" charset="0"/>
              </a:rPr>
              <a:t>В зазначений період непоодинокими випадками </a:t>
            </a:r>
            <a:r>
              <a:rPr lang="uk-UA" sz="2600" dirty="0" smtClean="0">
                <a:latin typeface="Bookman Old Style" pitchFamily="18" charset="0"/>
              </a:rPr>
              <a:t>були </a:t>
            </a:r>
            <a:r>
              <a:rPr lang="uk-UA" sz="2600" dirty="0">
                <a:latin typeface="Bookman Old Style" pitchFamily="18" charset="0"/>
              </a:rPr>
              <a:t>здача в оренду </a:t>
            </a:r>
            <a:endParaRPr lang="ru-RU" sz="2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5400" y="2028"/>
            <a:ext cx="4038600" cy="15547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Як та </a:t>
            </a:r>
            <a:r>
              <a:rPr lang="ru-RU" dirty="0" err="1"/>
              <a:t>галич</a:t>
            </a:r>
            <a:r>
              <a:rPr lang="ru-RU" dirty="0"/>
              <a:t> поле </a:t>
            </a:r>
            <a:r>
              <a:rPr lang="ru-RU" dirty="0" err="1"/>
              <a:t>криє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Ляхи, </a:t>
            </a:r>
            <a:r>
              <a:rPr lang="ru-RU" dirty="0" err="1"/>
              <a:t>уніяти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Налітають</a:t>
            </a:r>
            <a:r>
              <a:rPr lang="ru-RU" dirty="0"/>
              <a:t> — нема кому</a:t>
            </a:r>
          </a:p>
          <a:p>
            <a:pPr marL="0" indent="0">
              <a:buNone/>
            </a:pPr>
            <a:r>
              <a:rPr lang="ru-RU" dirty="0" err="1"/>
              <a:t>Порадоньки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0364" y="1412776"/>
            <a:ext cx="8363272" cy="48245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>
                <a:latin typeface="Bookman Old Style" pitchFamily="18" charset="0"/>
              </a:rPr>
              <a:t>Збільшення протиріч між православ’ям та католицизмом гостро поставили проблему церковної реформи, яка повинна була згладити конфронтацію між течіями християнства.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>
                <a:latin typeface="Bookman Old Style" pitchFamily="18" charset="0"/>
              </a:rPr>
              <a:t>В результаті тривалої полеміки, у 1596 році було укладено Берестейську унію. За її  умовами на основі православ’я та католицизму утворювалася ще одна релігійна течія – уніатство. Воно зберігало католицьку догматику та православну обрядовість.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>
                <a:latin typeface="Bookman Old Style" pitchFamily="18" charset="0"/>
              </a:rPr>
              <a:t>Проте це ще більше загострило ситуацію. Кількість православних зменшувалася не тільки через перехід до католицизму, але і до уніатства. Так зменшувалася кількість тих, хто міг відстояти права православ’я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24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6022" y="18661"/>
            <a:ext cx="4191000" cy="11919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Обізвався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Наливайко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стало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кравчини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Обізвавсь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Павлюга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нею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полинув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44418" y="1300529"/>
            <a:ext cx="6531373" cy="2848551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Наростало соціальне невдоволення, вибух якого припав на кінець </a:t>
            </a:r>
            <a:r>
              <a:rPr lang="uk-UA" dirty="0">
                <a:solidFill>
                  <a:schemeClr val="tx1"/>
                </a:solidFill>
                <a:latin typeface="Bookman Old Style" pitchFamily="18" charset="0"/>
              </a:rPr>
              <a:t>Х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V</a:t>
            </a:r>
            <a:r>
              <a:rPr lang="uk-UA" dirty="0">
                <a:solidFill>
                  <a:schemeClr val="tx1"/>
                </a:solidFill>
                <a:latin typeface="Bookman Old Style" pitchFamily="18" charset="0"/>
              </a:rPr>
              <a:t>І ст.  </a:t>
            </a:r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Виникали козацько-селянські повстання. Очільником одного із таких повстань проти польської шляхти у 1594-1596 рр. був Северин Наливайко. Хоча повстання зазнало поразки, але ідея визвольного руху жила у народі і незабаром відродилася</a:t>
            </a:r>
            <a:r>
              <a:rPr lang="uk-UA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 descr="E:\шевченко\5cbd59366092627d600c1615a927eb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31" y="4322490"/>
            <a:ext cx="1956169" cy="250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шевченко\nalivayko1591-1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5" y="-33719"/>
            <a:ext cx="2073075" cy="305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105" y="3439855"/>
            <a:ext cx="68643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latin typeface="Bookman Old Style" pitchFamily="18" charset="0"/>
              </a:rPr>
              <a:t>Наступними </a:t>
            </a:r>
            <a:r>
              <a:rPr lang="uk-UA" sz="2200" dirty="0">
                <a:latin typeface="Bookman Old Style" pitchFamily="18" charset="0"/>
              </a:rPr>
              <a:t>провідниками ідеї звільнення від польсько-шляхетського панування у 20-30 –х роках Х</a:t>
            </a:r>
            <a:r>
              <a:rPr lang="en-US" sz="2200" dirty="0">
                <a:latin typeface="Bookman Old Style" pitchFamily="18" charset="0"/>
              </a:rPr>
              <a:t>V</a:t>
            </a:r>
            <a:r>
              <a:rPr lang="uk-UA" sz="2200" dirty="0">
                <a:latin typeface="Bookman Old Style" pitchFamily="18" charset="0"/>
              </a:rPr>
              <a:t>ІІ ст. були Марко Жмайло, Тарас </a:t>
            </a:r>
            <a:r>
              <a:rPr lang="uk-UA" sz="2200" dirty="0" err="1">
                <a:latin typeface="Bookman Old Style" pitchFamily="18" charset="0"/>
              </a:rPr>
              <a:t>Трясило</a:t>
            </a:r>
            <a:r>
              <a:rPr lang="uk-UA" sz="2200" dirty="0">
                <a:latin typeface="Bookman Old Style" pitchFamily="18" charset="0"/>
              </a:rPr>
              <a:t>, Павло Бут (Павлюк), Дмитро Гуня, Карпо </a:t>
            </a:r>
            <a:r>
              <a:rPr lang="uk-UA" sz="2200" dirty="0" err="1">
                <a:latin typeface="Bookman Old Style" pitchFamily="18" charset="0"/>
              </a:rPr>
              <a:t>Скидан</a:t>
            </a:r>
            <a:r>
              <a:rPr lang="uk-UA" sz="2200" dirty="0">
                <a:latin typeface="Bookman Old Style" pitchFamily="18" charset="0"/>
              </a:rPr>
              <a:t>, </a:t>
            </a:r>
            <a:r>
              <a:rPr lang="uk-UA" sz="2200" dirty="0" err="1">
                <a:latin typeface="Bookman Old Style" pitchFamily="18" charset="0"/>
              </a:rPr>
              <a:t>Яцько</a:t>
            </a:r>
            <a:r>
              <a:rPr lang="uk-UA" sz="2200" dirty="0">
                <a:latin typeface="Bookman Old Style" pitchFamily="18" charset="0"/>
              </a:rPr>
              <a:t> Острянин (</a:t>
            </a:r>
            <a:r>
              <a:rPr lang="uk-UA" sz="2200" dirty="0" err="1">
                <a:latin typeface="Bookman Old Style" pitchFamily="18" charset="0"/>
              </a:rPr>
              <a:t>Остряниця</a:t>
            </a:r>
            <a:r>
              <a:rPr lang="uk-UA" sz="2200" dirty="0">
                <a:latin typeface="Bookman Old Style" pitchFamily="18" charset="0"/>
              </a:rPr>
              <a:t>).</a:t>
            </a:r>
          </a:p>
          <a:p>
            <a:pPr indent="457200" algn="just"/>
            <a:r>
              <a:rPr lang="uk-UA" sz="2200" dirty="0">
                <a:latin typeface="Bookman Old Style" pitchFamily="18" charset="0"/>
              </a:rPr>
              <a:t>Важливо відзначити, що повстання Павла </a:t>
            </a:r>
            <a:r>
              <a:rPr lang="uk-UA" sz="2200" dirty="0" err="1">
                <a:latin typeface="Bookman Old Style" pitchFamily="18" charset="0"/>
              </a:rPr>
              <a:t>Бута</a:t>
            </a:r>
            <a:r>
              <a:rPr lang="uk-UA" sz="2200" dirty="0">
                <a:latin typeface="Bookman Old Style" pitchFamily="18" charset="0"/>
              </a:rPr>
              <a:t> (Павлюка) було пізніше ніж Тараса </a:t>
            </a:r>
            <a:r>
              <a:rPr lang="uk-UA" sz="2200" dirty="0" err="1">
                <a:latin typeface="Bookman Old Style" pitchFamily="18" charset="0"/>
              </a:rPr>
              <a:t>Трясила</a:t>
            </a:r>
            <a:r>
              <a:rPr lang="uk-UA" sz="2200" dirty="0">
                <a:latin typeface="Bookman Old Style" pitchFamily="18" charset="0"/>
              </a:rPr>
              <a:t>. У даному випаду у Тараса Шевченка зазначено навпаки </a:t>
            </a:r>
            <a:r>
              <a:rPr lang="uk-UA" sz="2200" dirty="0" smtClean="0">
                <a:latin typeface="Bookman Old Style" pitchFamily="18" charset="0"/>
              </a:rPr>
              <a:t>.</a:t>
            </a:r>
            <a:endParaRPr lang="ru-RU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шевченко\91912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9664" y="0"/>
            <a:ext cx="3024336" cy="3717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Обізвавсь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Тарас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Трясило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Гіркими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сльозами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Бідна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моя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Стоптана ляхами!</a:t>
            </a:r>
          </a:p>
          <a:p>
            <a:pPr marL="0" indent="0">
              <a:buNone/>
            </a:pP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!..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…Де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поділась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доля-воля?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Бунчуки?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Гетьмани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поділося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Згоріло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затопило…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…А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козацькими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Поляки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панують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96" y="476984"/>
            <a:ext cx="6065068" cy="590403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  <a:latin typeface="Bookman Old Style" pitchFamily="18" charset="0"/>
              </a:rPr>
              <a:t>Козацтво, їх сім’ї та загалом православ’я починає зазнавати утисків з боку польської влади. </a:t>
            </a:r>
            <a:r>
              <a:rPr lang="uk-UA" sz="2400" dirty="0" smtClean="0">
                <a:solidFill>
                  <a:schemeClr val="tx1"/>
                </a:solidFill>
                <a:latin typeface="Bookman Old Style" pitchFamily="18" charset="0"/>
              </a:rPr>
              <a:t>На </a:t>
            </a:r>
            <a:r>
              <a:rPr lang="uk-UA" sz="2400" dirty="0">
                <a:solidFill>
                  <a:schemeClr val="tx1"/>
                </a:solidFill>
                <a:latin typeface="Bookman Old Style" pitchFamily="18" charset="0"/>
              </a:rPr>
              <a:t>українських землях панує польська шляхта. Козаки вже втратили свою бувалу славу і силу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Bookman Old Style" pitchFamily="18" charset="0"/>
              </a:rPr>
              <a:t>Після піку своєї могутності на чолі з П. Сагайдачним, наступив період реакції польської влади. Для заспокоєння козацьких настроїв Річ Посполита вдалася до створення реєстру (запису на військову службу до польського короля обмеженої частини козацтва), який посилив протиріччя між козаками.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E:\шевченко\Taras_Triasy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757803"/>
            <a:ext cx="2325148" cy="31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7257"/>
            <a:ext cx="579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51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735</TotalTime>
  <Words>1164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</dc:creator>
  <cp:lastModifiedBy>Prof</cp:lastModifiedBy>
  <cp:revision>63</cp:revision>
  <dcterms:created xsi:type="dcterms:W3CDTF">2014-03-23T14:53:08Z</dcterms:created>
  <dcterms:modified xsi:type="dcterms:W3CDTF">2014-04-08T18:26:22Z</dcterms:modified>
</cp:coreProperties>
</file>