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76" r:id="rId2"/>
    <p:sldId id="278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photoAlbum layout="1picTitle" frame="frameStyle7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FFCC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5290" autoAdjust="0"/>
  </p:normalViewPr>
  <p:slideViewPr>
    <p:cSldViewPr>
      <p:cViewPr varScale="1">
        <p:scale>
          <a:sx n="132" d="100"/>
          <a:sy n="132" d="100"/>
        </p:scale>
        <p:origin x="-100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79B15D7-D9B6-4B49-BBC4-6EC8748979A8}" type="datetimeFigureOut">
              <a:rPr lang="ru-RU"/>
              <a:pPr>
                <a:defRPr/>
              </a:pPr>
              <a:t>10.04.2014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0C2272C-AACA-41D2-841D-9A87D5F443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E83F09-5A8D-4780-ADD6-3B6932D69201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686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3E51D8-2BC2-4964-9EF9-C0B2CE628A2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A3444-761D-450B-A9D9-E4BDDC76014A}" type="datetimeFigureOut">
              <a:rPr lang="ru-RU"/>
              <a:pPr>
                <a:defRPr/>
              </a:pPr>
              <a:t>10.04.2014</a:t>
            </a:fld>
            <a:endParaRPr lang="ru-RU" dirty="0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05E53-1325-42AF-8C2A-C9BFA990D2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  <p:bldP spid="28" grpId="0" autoUpdateAnimBg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64E71-0462-4C78-BDF4-AD7D781D619F}" type="datetimeFigureOut">
              <a:rPr lang="ru-RU"/>
              <a:pPr>
                <a:defRPr/>
              </a:pPr>
              <a:t>10.04.2014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8713E-8F5F-4A12-A9D3-44CFCCA6D4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5A215-4F84-4F5B-97D6-474469BB76FA}" type="datetimeFigureOut">
              <a:rPr lang="ru-RU"/>
              <a:pPr>
                <a:defRPr/>
              </a:pPr>
              <a:t>10.04.2014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102DB-8AE2-4026-8C24-61813CAEA9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92ADF-196E-4728-BB3D-CAE5A8797273}" type="datetimeFigureOut">
              <a:rPr lang="ru-RU"/>
              <a:pPr>
                <a:defRPr/>
              </a:pPr>
              <a:t>10.04.2014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56DAF-A166-4392-9CD9-CBF816A430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9B532-6CC7-4D9A-BB02-5AF1B9898250}" type="datetimeFigureOut">
              <a:rPr lang="ru-RU"/>
              <a:pPr>
                <a:defRPr/>
              </a:pPr>
              <a:t>10.04.2014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9C088-26E7-4089-A578-2062F0E542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590F7-8728-44E5-9489-D0A1ACD9D8B1}" type="datetimeFigureOut">
              <a:rPr lang="ru-RU"/>
              <a:pPr>
                <a:defRPr/>
              </a:pPr>
              <a:t>10.04.2014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4C856-F838-42CC-B293-FAB6186D3F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96166-5A13-408D-B9FF-518233FD2B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228EF-B73A-4B0A-A8F1-2711EC30C143}" type="datetimeFigureOut">
              <a:rPr lang="ru-RU"/>
              <a:pPr>
                <a:defRPr/>
              </a:pPr>
              <a:t>10.04.2014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32" grpId="0" build="p" autoUpdateAnimBg="0"/>
      <p:bldP spid="34" grpId="0" build="p" autoUpdateAnimBg="0"/>
      <p:bldP spid="2" grpId="0" autoUpdateAnimBg="0"/>
      <p:bldP spid="12" grpId="0" build="p" autoUpdateAnimBg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5AC3E-A322-4043-BEA4-D9076C23DA74}" type="datetimeFigureOut">
              <a:rPr lang="ru-RU"/>
              <a:pPr>
                <a:defRPr/>
              </a:pPr>
              <a:t>10.04.2014</a:t>
            </a:fld>
            <a:endParaRPr lang="ru-RU" dirty="0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E6888-E3B1-4E59-BC35-9120071538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67ABB-6F27-47D9-B406-84500D547A83}" type="datetimeFigureOut">
              <a:rPr lang="ru-RU"/>
              <a:pPr>
                <a:defRPr/>
              </a:pPr>
              <a:t>10.04.2014</a:t>
            </a:fld>
            <a:endParaRPr lang="ru-RU" dirty="0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67E29-4151-4096-9E71-2C1621DB5A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9EBD1-2756-4BF8-A530-FA8A12455FA2}" type="datetimeFigureOut">
              <a:rPr lang="ru-RU"/>
              <a:pPr>
                <a:defRPr/>
              </a:pPr>
              <a:t>10.04.2014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5B0D9-6BEE-44AD-9CE1-01D44987A51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77E4B-F994-4103-B64D-E11B5C1FD89E}" type="datetimeFigureOut">
              <a:rPr lang="ru-RU"/>
              <a:pPr>
                <a:defRPr/>
              </a:pPr>
              <a:t>10.04.2014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90375-E787-4B6D-B5F1-DC018002259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187C70-31CA-4A22-856E-5E7AD47DBF09}" type="datetimeFigureOut">
              <a:rPr lang="ru-RU"/>
              <a:pPr>
                <a:defRPr/>
              </a:pPr>
              <a:t>10.04.2014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5E28BF-F3D0-4239-923E-28D2062765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74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313" y="3429000"/>
            <a:ext cx="8353425" cy="3240088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r>
              <a:rPr lang="ru-RU" sz="1800" smtClean="0"/>
              <a:t>Автор: </a:t>
            </a:r>
            <a:endParaRPr lang="ru-RU" sz="1800" smtClean="0">
              <a:latin typeface="Arial" charset="0"/>
            </a:endParaRPr>
          </a:p>
          <a:p>
            <a:pPr algn="r" eaLnBrk="1" hangingPunct="1">
              <a:lnSpc>
                <a:spcPct val="90000"/>
              </a:lnSpc>
            </a:pPr>
            <a:r>
              <a:rPr lang="ru-RU" sz="18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Пересыпко Анастасия</a:t>
            </a:r>
            <a:r>
              <a:rPr lang="ru-RU" sz="1800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ru-RU" sz="18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Олеговна</a:t>
            </a:r>
            <a:r>
              <a:rPr lang="ru-RU" sz="1800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</a:t>
            </a:r>
            <a:endParaRPr lang="ru-RU" sz="1800" smtClean="0"/>
          </a:p>
          <a:p>
            <a:pPr algn="r" eaLnBrk="1" hangingPunct="1">
              <a:lnSpc>
                <a:spcPct val="90000"/>
              </a:lnSpc>
            </a:pPr>
            <a:r>
              <a:rPr lang="ru-RU" sz="1800" smtClean="0"/>
              <a:t>учащаяся 6 класса, воспитанница кружка «Экологический» Специализированной общеобразовательной школы</a:t>
            </a:r>
          </a:p>
          <a:p>
            <a:pPr algn="r" eaLnBrk="1" hangingPunct="1">
              <a:lnSpc>
                <a:spcPct val="90000"/>
              </a:lnSpc>
            </a:pPr>
            <a:r>
              <a:rPr lang="uk-UA" sz="1800" smtClean="0"/>
              <a:t>І-ІІІ ступеней </a:t>
            </a:r>
            <a:r>
              <a:rPr lang="ru-RU" sz="1800" smtClean="0"/>
              <a:t>№ 7 им. А.В. Мокроусова</a:t>
            </a:r>
            <a:r>
              <a:rPr lang="ru-RU" sz="1800" smtClean="0">
                <a:latin typeface="Arial" charset="0"/>
              </a:rPr>
              <a:t>, </a:t>
            </a:r>
            <a:r>
              <a:rPr lang="ru-RU" sz="1800" smtClean="0"/>
              <a:t>г. Симферополя</a:t>
            </a:r>
          </a:p>
          <a:p>
            <a:pPr algn="r" eaLnBrk="1" hangingPunct="1">
              <a:lnSpc>
                <a:spcPct val="90000"/>
              </a:lnSpc>
            </a:pPr>
            <a:endParaRPr lang="ru-RU" sz="1800" smtClean="0"/>
          </a:p>
          <a:p>
            <a:pPr algn="r" eaLnBrk="1" hangingPunct="1">
              <a:lnSpc>
                <a:spcPct val="90000"/>
              </a:lnSpc>
            </a:pPr>
            <a:r>
              <a:rPr lang="ru-RU" sz="1800" smtClean="0">
                <a:latin typeface="Arial" charset="0"/>
              </a:rPr>
              <a:t>Р</a:t>
            </a:r>
            <a:r>
              <a:rPr lang="ru-RU" sz="1800" smtClean="0"/>
              <a:t>уководитель</a:t>
            </a:r>
            <a:r>
              <a:rPr lang="en-US" sz="1800" smtClean="0"/>
              <a:t>:</a:t>
            </a:r>
            <a:r>
              <a:rPr lang="ru-RU" sz="1800" smtClean="0"/>
              <a:t> </a:t>
            </a:r>
            <a:endParaRPr lang="ru-RU" sz="1800" smtClean="0">
              <a:latin typeface="Arial" charset="0"/>
            </a:endParaRPr>
          </a:p>
          <a:p>
            <a:pPr algn="r" eaLnBrk="1" hangingPunct="1">
              <a:lnSpc>
                <a:spcPct val="90000"/>
              </a:lnSpc>
            </a:pPr>
            <a:r>
              <a:rPr lang="ru-RU" sz="1800" smtClean="0"/>
              <a:t>Ефремова Тамара Валериевна,</a:t>
            </a:r>
          </a:p>
          <a:p>
            <a:pPr algn="r">
              <a:lnSpc>
                <a:spcPct val="90000"/>
              </a:lnSpc>
            </a:pPr>
            <a:r>
              <a:rPr lang="ru-RU" sz="1800" smtClean="0"/>
              <a:t>учитель природоведения и экологии высшей категории, учитель-методист,</a:t>
            </a:r>
          </a:p>
          <a:p>
            <a:pPr algn="r">
              <a:lnSpc>
                <a:spcPct val="90000"/>
              </a:lnSpc>
            </a:pPr>
            <a:r>
              <a:rPr lang="ru-RU" sz="1800" smtClean="0"/>
              <a:t>руководитель кружка-методист «Экологический» СОШ № 7 г. Симферополя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926" y="1778844"/>
            <a:ext cx="8712968" cy="115212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«ХРАБРЫЕ» ЦВЕТЫ ВЕСНЫ</a:t>
            </a: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39" name="Rectangle 7"/>
          <p:cNvSpPr>
            <a:spLocks noChangeArrowheads="1"/>
          </p:cNvSpPr>
          <p:nvPr/>
        </p:nvSpPr>
        <p:spPr bwMode="auto">
          <a:xfrm>
            <a:off x="1908175" y="476250"/>
            <a:ext cx="55070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solidFill>
                  <a:schemeClr val="accent2"/>
                </a:solidFill>
              </a:rPr>
              <a:t>ВСЕУКРАИНСКИЙ ИНТЕРАКТИВНЫЙ КОНКУРС </a:t>
            </a:r>
          </a:p>
          <a:p>
            <a:pPr algn="ctr"/>
            <a:r>
              <a:rPr lang="ru-RU">
                <a:solidFill>
                  <a:schemeClr val="accent2"/>
                </a:solidFill>
              </a:rPr>
              <a:t>«МАН-ЮНИОР ИССЛЕДОВАТЕЛЬ»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06" y="188640"/>
            <a:ext cx="8229600" cy="1219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mtClean="0"/>
              <a:t>«Да, а   ещё  меня  называют </a:t>
            </a:r>
            <a:br>
              <a:rPr lang="ru-RU" smtClean="0"/>
            </a:br>
            <a:r>
              <a:rPr lang="ru-RU" b="1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дряква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mtClean="0"/>
              <a:t> или  </a:t>
            </a: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«свиной   хлеб».</a:t>
            </a: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99542" y="1412775"/>
            <a:ext cx="7560840" cy="503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" y="1412776"/>
            <a:ext cx="3178696" cy="352839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mtClean="0"/>
              <a:t>«А  научное название –</a:t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цикламен Кузнецова»</a:t>
            </a: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11.jpg"/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t="17458"/>
          <a:stretch/>
        </p:blipFill>
        <p:spPr>
          <a:xfrm>
            <a:off x="2987824" y="376442"/>
            <a:ext cx="5745250" cy="6024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.jpg"/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l="4072" t="13945" r="7443" b="12387"/>
          <a:stretch/>
        </p:blipFill>
        <p:spPr>
          <a:xfrm flipH="1">
            <a:off x="467544" y="260648"/>
            <a:ext cx="5040560" cy="6293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6795" y="1124744"/>
            <a:ext cx="4474840" cy="338437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mtClean="0"/>
              <a:t>Нераспустившийся цветок</a:t>
            </a:r>
            <a:br>
              <a:rPr lang="ru-RU" smtClean="0"/>
            </a:br>
            <a:r>
              <a:rPr lang="ru-RU" smtClean="0"/>
              <a:t>цикламена напоминает …</a:t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… лебедя.</a:t>
            </a:r>
            <a:endParaRPr lang="ru-RU"/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06" y="332656"/>
            <a:ext cx="8229600" cy="148979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700" smtClean="0"/>
              <a:t>Листья  округлые,  тёмно-зелёные,</a:t>
            </a:r>
            <a:br>
              <a:rPr lang="ru-RU" sz="3700" smtClean="0"/>
            </a:br>
            <a:r>
              <a:rPr lang="ru-RU" sz="3700" smtClean="0"/>
              <a:t> с   беловатым  рисунком  сверху,</a:t>
            </a:r>
            <a:br>
              <a:rPr lang="ru-RU" sz="3700" smtClean="0"/>
            </a:br>
            <a:r>
              <a:rPr lang="ru-RU" sz="3700" smtClean="0"/>
              <a:t>а   снизу -  пурпурные.</a:t>
            </a:r>
            <a:endParaRPr lang="ru-RU" sz="3700"/>
          </a:p>
        </p:txBody>
      </p:sp>
      <p:pic>
        <p:nvPicPr>
          <p:cNvPr id="3" name="Рисунок 2" descr="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99592" y="1689975"/>
            <a:ext cx="7319474" cy="4879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4.jpg"/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t="11379"/>
          <a:stretch/>
        </p:blipFill>
        <p:spPr>
          <a:xfrm>
            <a:off x="662586" y="1487837"/>
            <a:ext cx="7632848" cy="4510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mtClean="0"/>
              <a:t>Цикламен Кузнецова –</a:t>
            </a:r>
            <a:br>
              <a:rPr lang="ru-RU" smtClean="0"/>
            </a:br>
            <a:r>
              <a:rPr lang="ru-RU" smtClean="0"/>
              <a:t>редкий  эндемик  Крыма, 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5805264"/>
            <a:ext cx="9144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8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больше  нигде  в  мире  не  встречается.</a:t>
            </a:r>
            <a:endParaRPr lang="ru-RU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586472"/>
            <a:ext cx="4329114" cy="5769621"/>
          </a:xfrm>
        </p:spPr>
        <p:txBody>
          <a:bodyPr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/>
              </a:rPr>
              <a:t>Название растения происходит </a:t>
            </a:r>
            <a:r>
              <a:rPr lang="ru-RU" sz="2000" spc="0">
                <a:ln>
                  <a:noFill/>
                </a:ln>
                <a:solidFill>
                  <a:prstClr val="white"/>
                </a:solidFill>
                <a:effectLst/>
              </a:rPr>
              <a:t/>
            </a:r>
            <a:br>
              <a:rPr lang="ru-RU" sz="2000" spc="0">
                <a:ln>
                  <a:noFill/>
                </a:ln>
                <a:solidFill>
                  <a:prstClr val="white"/>
                </a:solidFill>
                <a:effectLst/>
              </a:rPr>
            </a:br>
            <a:r>
              <a:rPr lang="ru-RU" sz="4000" smtClean="0"/>
              <a:t>от греческого слова </a:t>
            </a:r>
            <a:r>
              <a:rPr lang="ru-RU" sz="4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sz="400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kyklas</a:t>
            </a:r>
            <a:r>
              <a:rPr lang="ru-RU" sz="4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4000" smtClean="0"/>
              <a:t>- «круглый» и связано</a:t>
            </a:r>
            <a:br>
              <a:rPr lang="ru-RU" sz="4000" smtClean="0"/>
            </a:br>
            <a:r>
              <a:rPr lang="ru-RU" sz="4000" smtClean="0"/>
              <a:t>с формой</a:t>
            </a:r>
            <a:br>
              <a:rPr lang="ru-RU" sz="4000" smtClean="0"/>
            </a:br>
            <a:r>
              <a:rPr lang="ru-RU" sz="4000" smtClean="0"/>
              <a:t>клубней</a:t>
            </a:r>
            <a:r>
              <a:rPr lang="ru-RU" sz="4300" smtClean="0"/>
              <a:t>.</a:t>
            </a:r>
            <a:endParaRPr lang="ru-RU" sz="4300"/>
          </a:p>
        </p:txBody>
      </p:sp>
      <p:pic>
        <p:nvPicPr>
          <p:cNvPr id="3" name="Рисунок 2" descr="15 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55576" y="278115"/>
            <a:ext cx="4071966" cy="6386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5587430" cy="77627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mtClean="0"/>
              <a:t>Растение   лекарственное, </a:t>
            </a:r>
            <a:endParaRPr lang="ru-RU"/>
          </a:p>
        </p:txBody>
      </p:sp>
      <p:pic>
        <p:nvPicPr>
          <p:cNvPr id="3" name="Рисунок 2" descr="16.jpg"/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b="4373"/>
          <a:stretch/>
        </p:blipFill>
        <p:spPr>
          <a:xfrm>
            <a:off x="395536" y="919968"/>
            <a:ext cx="8208912" cy="5155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211960" y="5613671"/>
            <a:ext cx="4608512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n-lt"/>
                <a:cs typeface="+mn-cs"/>
              </a:rPr>
              <a:t>но   </a:t>
            </a:r>
            <a:r>
              <a:rPr lang="ru-RU" sz="54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ядовитое</a:t>
            </a:r>
            <a:r>
              <a:rPr lang="ru-RU" sz="42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n-lt"/>
                <a:cs typeface="+mn-cs"/>
              </a:rPr>
              <a:t>.</a:t>
            </a:r>
            <a:endParaRPr lang="ru-RU" dirty="0"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84" y="153161"/>
            <a:ext cx="9294944" cy="118760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500" smtClean="0"/>
              <a:t>Изощрённая   форма   цветка – </a:t>
            </a:r>
            <a:r>
              <a:rPr lang="ru-RU" sz="3500"/>
              <a:t/>
            </a:r>
            <a:br>
              <a:rPr lang="ru-RU" sz="3500"/>
            </a:br>
            <a:r>
              <a:rPr lang="ru-RU" sz="3500" smtClean="0"/>
              <a:t>символ   стиля   модерн   в   искусстве, </a:t>
            </a:r>
            <a:endParaRPr lang="ru-RU" sz="3500"/>
          </a:p>
        </p:txBody>
      </p:sp>
      <p:pic>
        <p:nvPicPr>
          <p:cNvPr id="3" name="Рисунок 2" descr="17.JPG"/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l="29296" t="6925" r="291" b="14258"/>
          <a:stretch/>
        </p:blipFill>
        <p:spPr>
          <a:xfrm>
            <a:off x="1422856" y="1196750"/>
            <a:ext cx="6336704" cy="4840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9584" y="5836919"/>
            <a:ext cx="9123248" cy="6309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5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n-lt"/>
                <a:cs typeface="+mn-cs"/>
              </a:rPr>
              <a:t>лозунг   которого - «</a:t>
            </a:r>
            <a:r>
              <a:rPr lang="ru-RU" sz="35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n-lt"/>
                <a:cs typeface="+mn-cs"/>
              </a:rPr>
              <a:t>назад   к   природе</a:t>
            </a:r>
            <a:r>
              <a:rPr lang="ru-RU" sz="3500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n-lt"/>
                <a:cs typeface="+mn-cs"/>
              </a:rPr>
              <a:t>».</a:t>
            </a:r>
            <a:endParaRPr lang="ru-RU" dirty="0"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373216"/>
            <a:ext cx="8712968" cy="1219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mtClean="0"/>
              <a:t>Сбор  этих  цветов  привёл  к  тому, что цикламен  стал  исчезающим  видом.</a:t>
            </a:r>
            <a:endParaRPr lang="ru-RU"/>
          </a:p>
        </p:txBody>
      </p:sp>
      <p:pic>
        <p:nvPicPr>
          <p:cNvPr id="3" name="Рисунок 2" descr="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11560" y="260647"/>
            <a:ext cx="7920880" cy="5246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364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mtClean="0"/>
              <a:t>Цикламен  Кузнецова  занесён</a:t>
            </a:r>
            <a:br>
              <a:rPr lang="ru-RU" smtClean="0"/>
            </a:br>
            <a:r>
              <a:rPr lang="ru-RU" smtClean="0"/>
              <a:t>в   Красную  книгу  Украины  и  Крыма.</a:t>
            </a:r>
            <a:endParaRPr lang="ru-RU"/>
          </a:p>
        </p:txBody>
      </p:sp>
      <p:pic>
        <p:nvPicPr>
          <p:cNvPr id="3" name="Рисунок 2" descr="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92093" y="1268760"/>
            <a:ext cx="8620054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5157192"/>
            <a:ext cx="9144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БЕРЕГИТЕ   ЕГО!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Grp="1"/>
          </p:cNvSpPr>
          <p:nvPr>
            <p:ph type="body" idx="4294967295"/>
          </p:nvPr>
        </p:nvSpPr>
        <p:spPr>
          <a:xfrm>
            <a:off x="468313" y="1412875"/>
            <a:ext cx="8229600" cy="46783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/>
          <a:srcRect l="25833" t="23874" r="18515" b="8533"/>
          <a:stretch>
            <a:fillRect/>
          </a:stretch>
        </p:blipFill>
        <p:spPr bwMode="auto">
          <a:xfrm>
            <a:off x="611188" y="188913"/>
            <a:ext cx="7921625" cy="666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468313" y="404813"/>
            <a:ext cx="8207375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Эколого-ботаническая экспедиция воспитанников </a:t>
            </a:r>
          </a:p>
          <a:p>
            <a:pPr algn="ctr"/>
            <a:r>
              <a:rPr lang="ru-RU" sz="2400" b="1"/>
              <a:t>кружка «Экологический» </a:t>
            </a:r>
          </a:p>
          <a:p>
            <a:pPr algn="ctr"/>
            <a:r>
              <a:rPr lang="ru-RU" sz="2400" b="1"/>
              <a:t>в Белогорский район на хребет Кубалач (Крым), где произрастает реликтовый эндемик – </a:t>
            </a:r>
          </a:p>
          <a:p>
            <a:pPr algn="ctr"/>
            <a:r>
              <a:rPr lang="ru-RU" sz="2400" b="1"/>
              <a:t>цикламен Кузнецова</a:t>
            </a:r>
            <a:r>
              <a:rPr lang="ru-RU" b="1"/>
              <a:t>.</a:t>
            </a:r>
          </a:p>
          <a:p>
            <a:pPr algn="ctr">
              <a:spcBef>
                <a:spcPct val="50000"/>
              </a:spcBef>
            </a:pPr>
            <a:endParaRPr lang="ru-RU" b="1"/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684213" y="6491288"/>
            <a:ext cx="4321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/>
              <a:t>«Фотоохота» на … цикламен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549539" y="332656"/>
            <a:ext cx="7929618" cy="5329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9548" y="5373216"/>
            <a:ext cx="8079609" cy="1075184"/>
          </a:xfrm>
        </p:spPr>
        <p:txBody>
          <a:bodyPr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презентации использованы  фото  автора </a:t>
            </a:r>
            <a:r>
              <a:rPr lang="ru-RU" sz="28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Пересыпко</a:t>
            </a:r>
            <a:r>
              <a:rPr lang="ru-RU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Анастасии</a:t>
            </a:r>
            <a:endParaRPr lang="ru-RU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/>
            </a:extLst>
          </a:blip>
          <a:srcRect t="11787"/>
          <a:stretch/>
        </p:blipFill>
        <p:spPr bwMode="auto">
          <a:xfrm>
            <a:off x="633130" y="304582"/>
            <a:ext cx="7980381" cy="5281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2" name="Прямоугольник 1"/>
          <p:cNvSpPr/>
          <p:nvPr/>
        </p:nvSpPr>
        <p:spPr>
          <a:xfrm>
            <a:off x="179388" y="5586413"/>
            <a:ext cx="8434387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Музыка: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Чайковский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П.И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«Апрель. Подснежник»</a:t>
            </a:r>
          </a:p>
        </p:txBody>
      </p:sp>
      <p:pic>
        <p:nvPicPr>
          <p:cNvPr id="1028" name="Picture 4" descr="F:\ЕФРЕМОВА\IMG_62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33130" y="476672"/>
            <a:ext cx="7846027" cy="5884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029" name="Picture 5" descr="F:\ЕФРЕМОВА\IMG_63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49539" y="334856"/>
            <a:ext cx="8063972" cy="6047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80273" y="476672"/>
            <a:ext cx="2976331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36060" y="3981533"/>
            <a:ext cx="3170547" cy="2379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198877" y="444475"/>
            <a:ext cx="3400960" cy="2552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96418" y="3981533"/>
            <a:ext cx="3203418" cy="2398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02398" y="444474"/>
            <a:ext cx="3885826" cy="2914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33129" y="1698984"/>
            <a:ext cx="3362807" cy="252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26257" y="1720879"/>
            <a:ext cx="3948898" cy="2952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70701" y="3218927"/>
            <a:ext cx="4223071" cy="3163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87313"/>
            <a:ext cx="9010650" cy="677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/>
            </a:extLst>
          </a:blip>
          <a:srcRect l="24858" t="25244" r="20771" b="11381"/>
          <a:stretch/>
        </p:blipFill>
        <p:spPr bwMode="auto">
          <a:xfrm>
            <a:off x="2059674" y="774229"/>
            <a:ext cx="3389539" cy="29529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49225" y="4425950"/>
            <a:ext cx="8886825" cy="2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000"/>
                            </p:stCondLst>
                            <p:childTnLst>
                              <p:par>
                                <p:cTn id="56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5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1000"/>
                            </p:stCondLst>
                            <p:childTnLst>
                              <p:par>
                                <p:cTn id="6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0"/>
                            </p:stCondLst>
                            <p:childTnLst>
                              <p:par>
                                <p:cTn id="6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4000"/>
                            </p:stCondLst>
                            <p:childTnLst>
                              <p:par>
                                <p:cTn id="7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500"/>
                            </p:stCondLst>
                            <p:childTnLst>
                              <p:par>
                                <p:cTn id="8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000"/>
                            </p:stCondLst>
                            <p:childTnLst>
                              <p:par>
                                <p:cTn id="8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500"/>
                            </p:stCondLst>
                            <p:childTnLst>
                              <p:par>
                                <p:cTn id="9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3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428604"/>
            <a:ext cx="4043362" cy="571504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800" smtClean="0"/>
              <a:t>Заказник расположен </a:t>
            </a:r>
            <a:br>
              <a:rPr lang="ru-RU" sz="3800" smtClean="0"/>
            </a:br>
            <a:r>
              <a:rPr lang="ru-RU" sz="3800" smtClean="0"/>
              <a:t>в Крыму </a:t>
            </a:r>
            <a:br>
              <a:rPr lang="ru-RU" sz="3800" smtClean="0"/>
            </a:br>
            <a:r>
              <a:rPr lang="ru-RU" sz="3800" smtClean="0"/>
              <a:t>в Белогорском районе на хребте </a:t>
            </a:r>
            <a:r>
              <a:rPr lang="ru-RU" sz="3800" err="1" smtClean="0"/>
              <a:t>Кубалач</a:t>
            </a:r>
            <a:r>
              <a:rPr lang="ru-RU" sz="3800" smtClean="0"/>
              <a:t> , на высоте 400-650 м над уровнем моря. Площадь 526 га.</a:t>
            </a:r>
            <a:endParaRPr lang="ru-RU" sz="3800"/>
          </a:p>
        </p:txBody>
      </p:sp>
      <p:pic>
        <p:nvPicPr>
          <p:cNvPr id="3" name="Рисунок 2" descr="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1836712" y="4581128"/>
            <a:ext cx="1338512" cy="200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11560" y="476672"/>
            <a:ext cx="4028288" cy="5898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718" y="188640"/>
            <a:ext cx="8784976" cy="133238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700" smtClean="0"/>
              <a:t>В  лесу  растут  дуб  скальный, граб, ясень, бук. Почвы  светлые, богаты  гумусом.</a:t>
            </a:r>
            <a:endParaRPr lang="ru-RU" sz="3700"/>
          </a:p>
        </p:txBody>
      </p:sp>
      <p:pic>
        <p:nvPicPr>
          <p:cNvPr id="3" name="Рисунок 2" descr="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331640" y="1556792"/>
            <a:ext cx="6552728" cy="4914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219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mtClean="0"/>
              <a:t>Ранней  весной  в  Крыму  появляются первые   подснежники.</a:t>
            </a:r>
            <a:endParaRPr lang="ru-RU"/>
          </a:p>
        </p:txBody>
      </p:sp>
      <p:pic>
        <p:nvPicPr>
          <p:cNvPr id="3" name="Рисунок 2" descr="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79512" y="1582831"/>
            <a:ext cx="8813968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.jpg"/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l="5161" t="17420" r="10471" b="11734"/>
          <a:stretch/>
        </p:blipFill>
        <p:spPr>
          <a:xfrm>
            <a:off x="2095680" y="441501"/>
            <a:ext cx="5119418" cy="6094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059016" cy="84770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Подснежник – </a:t>
            </a: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5797384"/>
            <a:ext cx="483914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2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latin typeface="+mn-lt"/>
                <a:cs typeface="+mn-cs"/>
              </a:rPr>
              <a:t>символ   надежды.</a:t>
            </a:r>
            <a:endParaRPr lang="ru-RU" b="1" dirty="0"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flipH="1">
            <a:off x="313743" y="874210"/>
            <a:ext cx="4342768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260" y="116632"/>
            <a:ext cx="4666296" cy="13080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«Кто ты,</a:t>
            </a:r>
            <a:br>
              <a:rPr lang="ru-RU" sz="4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розовый малыш?</a:t>
            </a:r>
            <a:endParaRPr lang="ru-RU" sz="4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60350"/>
            <a:ext cx="4100512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032301" y="4725144"/>
            <a:ext cx="3754760" cy="1764812"/>
          </a:xfrm>
          <a:prstGeom prst="rect">
            <a:avLst/>
          </a:prstGeom>
          <a:ln w="6350" cap="rnd">
            <a:noFill/>
          </a:ln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4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О, да ты не один?!»</a:t>
            </a:r>
            <a:endParaRPr lang="ru-RU" sz="4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627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mtClean="0"/>
              <a:t>«Какие  же  вы  маленькие!..»</a:t>
            </a:r>
            <a:endParaRPr lang="ru-RU"/>
          </a:p>
        </p:txBody>
      </p:sp>
      <p:pic>
        <p:nvPicPr>
          <p:cNvPr id="3" name="Рисунок 2" descr="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82663" y="1000108"/>
            <a:ext cx="7178675" cy="5400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483768" y="135171"/>
            <a:ext cx="4760237" cy="6543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5004048" cy="78581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«Возможно это …</a:t>
            </a:r>
            <a:endParaRPr lang="ru-RU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5733256"/>
            <a:ext cx="7448855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200" b="1" spc="-10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… альпийская   фиалка?»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710</TotalTime>
  <Words>72</Words>
  <Application>Microsoft Office PowerPoint</Application>
  <PresentationFormat>Экран (4:3)</PresentationFormat>
  <Paragraphs>20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Constantia</vt:lpstr>
      <vt:lpstr>Wingdings 2</vt:lpstr>
      <vt:lpstr>Calibri</vt:lpstr>
      <vt:lpstr>Бумажная</vt:lpstr>
      <vt:lpstr>Бумажная</vt:lpstr>
      <vt:lpstr>Бумажная</vt:lpstr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«ХРАБРЫЕ» ЦВЕТЫ ВЕСНЫ</dc:title>
  <dc:creator>user</dc:creator>
  <cp:lastModifiedBy>Nat</cp:lastModifiedBy>
  <cp:revision>46</cp:revision>
  <dcterms:created xsi:type="dcterms:W3CDTF">2014-02-20T13:21:22Z</dcterms:created>
  <dcterms:modified xsi:type="dcterms:W3CDTF">2014-04-10T08:04:17Z</dcterms:modified>
</cp:coreProperties>
</file>