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232314-2520-438E-A7DB-33191251CD0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E823E8-A001-498E-A451-180E1D60E0D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Volya_abo_smert%60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%D0%92%D0%B0%D1%81%D0%B8%D0%BB%D1%8C_%D0%A7%D1%83%D1%87%D1%83%D0%BF%D0%B0%D0%B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Kozaky_Holodnogo_Yaru.jpg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716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Робота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Пишної Анастасії 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Учениці 10 класу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с. Красне </a:t>
            </a:r>
            <a:r>
              <a:rPr lang="uk-UA" sz="1600" dirty="0" err="1" smtClean="0">
                <a:solidFill>
                  <a:schemeClr val="tx1"/>
                </a:solidFill>
              </a:rPr>
              <a:t>знам</a:t>
            </a:r>
            <a:r>
              <a:rPr lang="en-US" sz="1600" dirty="0" smtClean="0">
                <a:solidFill>
                  <a:schemeClr val="tx1"/>
                </a:solidFill>
              </a:rPr>
              <a:t>’</a:t>
            </a:r>
            <a:r>
              <a:rPr lang="uk-UA" sz="1600" dirty="0" smtClean="0">
                <a:solidFill>
                  <a:schemeClr val="tx1"/>
                </a:solidFill>
              </a:rPr>
              <a:t>я </a:t>
            </a:r>
            <a:r>
              <a:rPr lang="uk-UA" sz="1600" dirty="0" err="1" smtClean="0">
                <a:solidFill>
                  <a:schemeClr val="tx1"/>
                </a:solidFill>
              </a:rPr>
              <a:t>Снігурівського</a:t>
            </a:r>
            <a:r>
              <a:rPr lang="uk-UA" sz="1600" dirty="0" smtClean="0">
                <a:solidFill>
                  <a:schemeClr val="tx1"/>
                </a:solidFill>
              </a:rPr>
              <a:t> району Миколаївської області, </a:t>
            </a:r>
            <a:r>
              <a:rPr lang="uk-UA" sz="1600" dirty="0" err="1" smtClean="0">
                <a:solidFill>
                  <a:schemeClr val="tx1"/>
                </a:solidFill>
              </a:rPr>
              <a:t>Краснознам</a:t>
            </a:r>
            <a:r>
              <a:rPr lang="en-US" sz="1600" dirty="0" smtClean="0">
                <a:solidFill>
                  <a:schemeClr val="tx1"/>
                </a:solidFill>
              </a:rPr>
              <a:t>’</a:t>
            </a:r>
            <a:r>
              <a:rPr lang="uk-UA" sz="1600" dirty="0" err="1" smtClean="0">
                <a:solidFill>
                  <a:schemeClr val="tx1"/>
                </a:solidFill>
              </a:rPr>
              <a:t>янської</a:t>
            </a:r>
            <a:r>
              <a:rPr lang="uk-UA" sz="1600" dirty="0" smtClean="0">
                <a:solidFill>
                  <a:schemeClr val="tx1"/>
                </a:solidFill>
              </a:rPr>
              <a:t> ЗОШ І-ІІІ ступенів 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Науковий керівник</a:t>
            </a:r>
          </a:p>
          <a:p>
            <a:pPr algn="r"/>
            <a:r>
              <a:rPr lang="uk-UA" sz="1600" dirty="0" err="1" smtClean="0">
                <a:solidFill>
                  <a:schemeClr val="tx1"/>
                </a:solidFill>
              </a:rPr>
              <a:t>Міта</a:t>
            </a:r>
            <a:r>
              <a:rPr lang="uk-UA" sz="1600" dirty="0" smtClean="0">
                <a:solidFill>
                  <a:schemeClr val="tx1"/>
                </a:solidFill>
              </a:rPr>
              <a:t> Людмила Іванівна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 smtClean="0"/>
              <a:t>Огонь новий з Холодного Яру</a:t>
            </a:r>
            <a:br>
              <a:rPr lang="uk-UA" sz="3200" dirty="0" smtClean="0"/>
            </a:br>
            <a:r>
              <a:rPr lang="uk-UA" sz="3200" dirty="0" smtClean="0"/>
              <a:t>Історичне </a:t>
            </a:r>
            <a:r>
              <a:rPr lang="uk-UA" sz="3200" dirty="0" err="1" smtClean="0"/>
              <a:t>підгрунтя</a:t>
            </a:r>
            <a:r>
              <a:rPr lang="uk-UA" sz="3200" dirty="0" smtClean="0"/>
              <a:t> творчості Т.Г.Шевченка</a:t>
            </a:r>
            <a:endParaRPr lang="ru-RU" sz="3200" dirty="0"/>
          </a:p>
        </p:txBody>
      </p:sp>
      <p:pic>
        <p:nvPicPr>
          <p:cNvPr id="4" name="Рисунок 3" descr="Прапор 1-го куреню Холодного Яру">
            <a:hlinkClick r:id="rId2" tooltip="&quot;Прапор 1-го куреню Холодного Яру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00042"/>
            <a:ext cx="3143272" cy="187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4320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Завдання полягають в співставленні подій, описаних поетом, та порівнянні їх з історичними фактами, </a:t>
            </a:r>
            <a:r>
              <a:rPr lang="uk-UA" sz="2000" dirty="0" err="1" smtClean="0">
                <a:solidFill>
                  <a:schemeClr val="bg1"/>
                </a:solidFill>
              </a:rPr>
              <a:t>пов</a:t>
            </a:r>
            <a:r>
              <a:rPr lang="en-US" sz="2000" dirty="0" smtClean="0">
                <a:solidFill>
                  <a:schemeClr val="bg1"/>
                </a:solidFill>
              </a:rPr>
              <a:t>’</a:t>
            </a:r>
            <a:r>
              <a:rPr lang="uk-UA" sz="2000" dirty="0" err="1" smtClean="0">
                <a:solidFill>
                  <a:schemeClr val="bg1"/>
                </a:solidFill>
              </a:rPr>
              <a:t>язаними</a:t>
            </a:r>
            <a:r>
              <a:rPr lang="uk-UA" sz="2000" dirty="0" smtClean="0">
                <a:solidFill>
                  <a:schemeClr val="bg1"/>
                </a:solidFill>
              </a:rPr>
              <a:t> з цими подіями. Також з</a:t>
            </a:r>
            <a:r>
              <a:rPr lang="en-US" sz="2000" dirty="0" smtClean="0">
                <a:solidFill>
                  <a:schemeClr val="bg1"/>
                </a:solidFill>
              </a:rPr>
              <a:t>’</a:t>
            </a:r>
            <a:r>
              <a:rPr lang="uk-UA" sz="2000" dirty="0" err="1" smtClean="0">
                <a:solidFill>
                  <a:schemeClr val="bg1"/>
                </a:solidFill>
              </a:rPr>
              <a:t>ясування</a:t>
            </a:r>
            <a:r>
              <a:rPr lang="uk-UA" sz="2000" dirty="0" smtClean="0">
                <a:solidFill>
                  <a:schemeClr val="bg1"/>
                </a:solidFill>
              </a:rPr>
              <a:t> значення творчості Тараса Григоровича для українського національно-визвольного руху. </a:t>
            </a:r>
          </a:p>
          <a:p>
            <a:pPr indent="274320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Методи роботи полягають в порівнянні історичних фактів та подій, їх короткий аналіз.</a:t>
            </a:r>
          </a:p>
          <a:p>
            <a:pPr indent="274320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Новизна роботи у тому, що події кінця  </a:t>
            </a:r>
            <a:r>
              <a:rPr lang="en-US" sz="2000" dirty="0" smtClean="0">
                <a:solidFill>
                  <a:schemeClr val="bg1"/>
                </a:solidFill>
              </a:rPr>
              <a:t>XVII</a:t>
            </a:r>
            <a:r>
              <a:rPr lang="uk-UA" sz="2000" dirty="0" smtClean="0">
                <a:solidFill>
                  <a:schemeClr val="bg1"/>
                </a:solidFill>
              </a:rPr>
              <a:t>І століття (Коліївщини) порівнюються з подіями початку  </a:t>
            </a:r>
            <a:r>
              <a:rPr lang="en-US" sz="2000" dirty="0" smtClean="0">
                <a:solidFill>
                  <a:schemeClr val="bg1"/>
                </a:solidFill>
              </a:rPr>
              <a:t>XX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століття (</a:t>
            </a:r>
            <a:r>
              <a:rPr lang="uk-UA" sz="2000" dirty="0" err="1" smtClean="0">
                <a:solidFill>
                  <a:schemeClr val="bg1"/>
                </a:solidFill>
              </a:rPr>
              <a:t>Холодноярівська</a:t>
            </a:r>
            <a:r>
              <a:rPr lang="uk-UA" sz="2000" dirty="0" smtClean="0">
                <a:solidFill>
                  <a:schemeClr val="bg1"/>
                </a:solidFill>
              </a:rPr>
              <a:t> республіка).</a:t>
            </a:r>
          </a:p>
          <a:p>
            <a:pPr indent="274320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Практичне значення роботи – можливість використання на уроках історії України у 8, 10 класах, на уроках української літератури.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Мета: полягає в дослідженні історичного </a:t>
            </a:r>
            <a:r>
              <a:rPr lang="uk-UA" sz="2400" dirty="0" err="1" smtClean="0">
                <a:solidFill>
                  <a:schemeClr val="bg1"/>
                </a:solidFill>
              </a:rPr>
              <a:t>підгрунтя</a:t>
            </a:r>
            <a:r>
              <a:rPr lang="uk-UA" sz="2400" dirty="0" smtClean="0">
                <a:solidFill>
                  <a:schemeClr val="bg1"/>
                </a:solidFill>
              </a:rPr>
              <a:t> твору Т.Г. Шевченка </a:t>
            </a:r>
            <a:r>
              <a:rPr lang="uk-UA" sz="2400" dirty="0" err="1" smtClean="0">
                <a:solidFill>
                  <a:schemeClr val="bg1"/>
                </a:solidFill>
              </a:rPr>
              <a:t>“Холодний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 err="1" smtClean="0">
                <a:solidFill>
                  <a:schemeClr val="bg1"/>
                </a:solidFill>
              </a:rPr>
              <a:t>Яр”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…з монастиря </a:t>
            </a:r>
            <a:r>
              <a:rPr lang="uk-UA" sz="1200" dirty="0" err="1" smtClean="0">
                <a:solidFill>
                  <a:schemeClr val="bg1"/>
                </a:solidFill>
              </a:rPr>
              <a:t>Мотриного</a:t>
            </a: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До Яру страшного…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Батько з сином і брат з братом – 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Одностайне стати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На ворога лукавого…</a:t>
            </a:r>
            <a:endParaRPr lang="ru-RU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6 червня 1768 року з урочища Холодний Яр  повстанці виступили проти шляхти, метою походу була Умань – форпост </a:t>
            </a:r>
            <a:r>
              <a:rPr lang="uk-UA" sz="1200" dirty="0" err="1" smtClean="0">
                <a:solidFill>
                  <a:schemeClr val="bg1"/>
                </a:solidFill>
              </a:rPr>
              <a:t>польского</a:t>
            </a:r>
            <a:r>
              <a:rPr lang="uk-UA" sz="1200" dirty="0" smtClean="0">
                <a:solidFill>
                  <a:schemeClr val="bg1"/>
                </a:solidFill>
              </a:rPr>
              <a:t> панування на Правобережжі. </a:t>
            </a:r>
          </a:p>
          <a:p>
            <a:pPr indent="274320">
              <a:buNone/>
            </a:pP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r>
              <a:rPr lang="uk-UA" sz="1200" dirty="0" err="1" smtClean="0">
                <a:solidFill>
                  <a:schemeClr val="bg1"/>
                </a:solidFill>
              </a:rPr>
              <a:t>...над</a:t>
            </a:r>
            <a:r>
              <a:rPr lang="uk-UA" sz="1200" dirty="0" smtClean="0">
                <a:solidFill>
                  <a:schemeClr val="bg1"/>
                </a:solidFill>
              </a:rPr>
              <a:t> Яром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Залізняк витає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І на Умань позирає,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Гонту виглядає…</a:t>
            </a: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20 червня повсталі з</a:t>
            </a:r>
            <a:r>
              <a:rPr lang="en-US" sz="1200" dirty="0" smtClean="0">
                <a:solidFill>
                  <a:schemeClr val="bg1"/>
                </a:solidFill>
              </a:rPr>
              <a:t>’</a:t>
            </a:r>
            <a:r>
              <a:rPr lang="uk-UA" sz="1200" dirty="0" smtClean="0">
                <a:solidFill>
                  <a:schemeClr val="bg1"/>
                </a:solidFill>
              </a:rPr>
              <a:t>явилися в околицях Умані і наступного дня Максим  Залізняк та Іван Гонта оволоділи містом. Повстання перекинулось на інші райони краю. Встановлено народне самоврядування (Максим Залізняк – гетьман, Гонта – уманський полковник) Земля поміщицька розподілена між селянами, тяжкі повинності ліквідовано.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Порівняння тексту </a:t>
            </a:r>
            <a:r>
              <a:rPr lang="uk-UA" sz="2800" dirty="0" err="1" smtClean="0"/>
              <a:t>“Холодного</a:t>
            </a:r>
            <a:r>
              <a:rPr lang="uk-UA" sz="2800" dirty="0" smtClean="0"/>
              <a:t> </a:t>
            </a:r>
            <a:r>
              <a:rPr lang="uk-UA" sz="2800" dirty="0" err="1" smtClean="0"/>
              <a:t>Яру”</a:t>
            </a:r>
            <a:r>
              <a:rPr lang="uk-UA" sz="2800" dirty="0" smtClean="0"/>
              <a:t> з історичними подіями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10272"/>
          </a:xfrm>
        </p:spPr>
        <p:txBody>
          <a:bodyPr/>
          <a:lstStyle/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…Не </a:t>
            </a:r>
            <a:r>
              <a:rPr lang="uk-UA" sz="1200" dirty="0" err="1" smtClean="0">
                <a:solidFill>
                  <a:schemeClr val="bg1"/>
                </a:solidFill>
              </a:rPr>
              <a:t>зовіте</a:t>
            </a:r>
            <a:r>
              <a:rPr lang="uk-UA" sz="1200" dirty="0" smtClean="0">
                <a:solidFill>
                  <a:schemeClr val="bg1"/>
                </a:solidFill>
              </a:rPr>
              <a:t> преподобним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Лютого Нерона…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Бо ви й самі не знаєте,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Що царики коять</a:t>
            </a:r>
            <a:r>
              <a:rPr lang="uk-UA" sz="1200" dirty="0" smtClean="0">
                <a:solidFill>
                  <a:schemeClr val="bg1"/>
                </a:solidFill>
              </a:rPr>
              <a:t>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Панівні класи царської Росії та шляхетської Польщі були налякані могутнім повстанням. І хоча вістря боротьби спрямовувалось проти польського панування та засилля  католицизму й уніатства, соціального визиску з боку шляхти, православна Росія і католицька Польща об</a:t>
            </a:r>
            <a:r>
              <a:rPr lang="en-US" sz="1200" dirty="0" smtClean="0">
                <a:solidFill>
                  <a:schemeClr val="bg1"/>
                </a:solidFill>
              </a:rPr>
              <a:t>’</a:t>
            </a:r>
            <a:r>
              <a:rPr lang="uk-UA" sz="1200" dirty="0" smtClean="0">
                <a:solidFill>
                  <a:schemeClr val="bg1"/>
                </a:solidFill>
              </a:rPr>
              <a:t>єднались проти вільног</a:t>
            </a:r>
            <a:r>
              <a:rPr lang="uk-UA" sz="1200" dirty="0" smtClean="0">
                <a:solidFill>
                  <a:schemeClr val="bg1"/>
                </a:solidFill>
              </a:rPr>
              <a:t>о</a:t>
            </a:r>
            <a:r>
              <a:rPr lang="uk-UA" sz="1200" dirty="0" smtClean="0">
                <a:solidFill>
                  <a:schemeClr val="bg1"/>
                </a:solidFill>
              </a:rPr>
              <a:t> духу народу.</a:t>
            </a:r>
          </a:p>
          <a:p>
            <a:pPr indent="274320">
              <a:buNone/>
            </a:pP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…Народ темний, не заріже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Лукавого сина,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Не </a:t>
            </a:r>
            <a:r>
              <a:rPr lang="uk-UA" sz="1200" dirty="0" err="1" smtClean="0">
                <a:solidFill>
                  <a:schemeClr val="bg1"/>
                </a:solidFill>
              </a:rPr>
              <a:t>розіб</a:t>
            </a:r>
            <a:r>
              <a:rPr lang="en-US" sz="1200" dirty="0" smtClean="0">
                <a:solidFill>
                  <a:schemeClr val="bg1"/>
                </a:solidFill>
              </a:rPr>
              <a:t>’</a:t>
            </a:r>
            <a:r>
              <a:rPr lang="uk-UA" sz="1200" dirty="0" smtClean="0">
                <a:solidFill>
                  <a:schemeClr val="bg1"/>
                </a:solidFill>
              </a:rPr>
              <a:t>є живе серце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За свою країну…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…За  </a:t>
            </a:r>
            <a:r>
              <a:rPr lang="uk-UA" sz="1200" dirty="0" err="1" smtClean="0">
                <a:solidFill>
                  <a:schemeClr val="bg1"/>
                </a:solidFill>
              </a:rPr>
              <a:t>святую</a:t>
            </a:r>
            <a:r>
              <a:rPr lang="uk-UA" sz="1200" dirty="0" smtClean="0">
                <a:solidFill>
                  <a:schemeClr val="bg1"/>
                </a:solidFill>
              </a:rPr>
              <a:t> правду-волю</a:t>
            </a:r>
          </a:p>
          <a:p>
            <a:pPr indent="274320">
              <a:buNone/>
            </a:pPr>
            <a:r>
              <a:rPr lang="uk-UA" sz="1200" dirty="0" err="1" smtClean="0">
                <a:solidFill>
                  <a:schemeClr val="bg1"/>
                </a:solidFill>
              </a:rPr>
              <a:t>Розбойник</a:t>
            </a:r>
            <a:r>
              <a:rPr lang="uk-UA" sz="1200" dirty="0" smtClean="0">
                <a:solidFill>
                  <a:schemeClr val="bg1"/>
                </a:solidFill>
              </a:rPr>
              <a:t> не стане, 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 </a:t>
            </a:r>
            <a:r>
              <a:rPr lang="uk-UA" sz="1200" dirty="0" smtClean="0">
                <a:solidFill>
                  <a:schemeClr val="bg1"/>
                </a:solidFill>
              </a:rPr>
              <a:t>не розкує закований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Ваші кайдани 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Коліївщина носила національно-визвольний характер. Командуючий російськими підрозділами полковник </a:t>
            </a:r>
            <a:r>
              <a:rPr lang="uk-UA" sz="1200" dirty="0" err="1" smtClean="0">
                <a:solidFill>
                  <a:schemeClr val="bg1"/>
                </a:solidFill>
              </a:rPr>
              <a:t>Гур</a:t>
            </a:r>
            <a:r>
              <a:rPr lang="en-US" sz="1200" dirty="0" smtClean="0">
                <a:solidFill>
                  <a:schemeClr val="bg1"/>
                </a:solidFill>
              </a:rPr>
              <a:t>’</a:t>
            </a:r>
            <a:r>
              <a:rPr lang="uk-UA" sz="1200" dirty="0" err="1" smtClean="0">
                <a:solidFill>
                  <a:schemeClr val="bg1"/>
                </a:solidFill>
              </a:rPr>
              <a:t>єв</a:t>
            </a:r>
            <a:r>
              <a:rPr lang="uk-UA" sz="1200" dirty="0" smtClean="0">
                <a:solidFill>
                  <a:schemeClr val="bg1"/>
                </a:solidFill>
              </a:rPr>
              <a:t> підступно заявляв про свою прихильність до повстанців. Під час бенкету, на який він запросив М.Залізняка та І.Гонту та іншу старшину, ватажків заарештовано. </a:t>
            </a:r>
            <a:r>
              <a:rPr lang="uk-UA" sz="1200" dirty="0" smtClean="0">
                <a:solidFill>
                  <a:schemeClr val="bg1"/>
                </a:solidFill>
              </a:rPr>
              <a:t>В</a:t>
            </a:r>
            <a:r>
              <a:rPr lang="uk-UA" sz="1200" dirty="0" smtClean="0">
                <a:solidFill>
                  <a:schemeClr val="bg1"/>
                </a:solidFill>
              </a:rPr>
              <a:t>решті-решт  поляки стратили Гонту  Залізняка заслано на каторжні роботи до Сибіру. Та повстання тривало і наступного року, бо дух волі важко зломити.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…Дуріть дітей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І брата сліпого,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Дуріть себе, чужих людей,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Та не дуріть бога…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Бо…повіє огонь новий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З Холодного Яру.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В 1918 — 1922 роках православний </a:t>
            </a:r>
            <a:r>
              <a:rPr lang="uk-UA" sz="1200" dirty="0" err="1" smtClean="0">
                <a:solidFill>
                  <a:schemeClr val="bg1"/>
                </a:solidFill>
              </a:rPr>
              <a:t>Мотронинський</a:t>
            </a:r>
            <a:r>
              <a:rPr lang="uk-UA" sz="1200" dirty="0" smtClean="0">
                <a:solidFill>
                  <a:schemeClr val="bg1"/>
                </a:solidFill>
              </a:rPr>
              <a:t> монастир став </a:t>
            </a:r>
            <a:r>
              <a:rPr lang="uk-UA" sz="1200" dirty="0" smtClean="0">
                <a:solidFill>
                  <a:schemeClr val="bg1"/>
                </a:solidFill>
              </a:rPr>
              <a:t>осередком українського повстанського руху проти загарбників (німецьких окупантів та російських </a:t>
            </a:r>
            <a:r>
              <a:rPr lang="uk-UA" sz="1200" dirty="0" smtClean="0">
                <a:solidFill>
                  <a:schemeClr val="bg1"/>
                </a:solidFill>
              </a:rPr>
              <a:t> </a:t>
            </a:r>
            <a:r>
              <a:rPr lang="uk-UA" sz="1200" dirty="0" err="1" smtClean="0">
                <a:solidFill>
                  <a:schemeClr val="bg1"/>
                </a:solidFill>
              </a:rPr>
              <a:t>“білих”</a:t>
            </a:r>
            <a:r>
              <a:rPr lang="uk-UA" sz="1200" dirty="0" smtClean="0">
                <a:solidFill>
                  <a:schemeClr val="bg1"/>
                </a:solidFill>
              </a:rPr>
              <a:t> і  </a:t>
            </a:r>
            <a:r>
              <a:rPr lang="uk-UA" sz="1200" dirty="0" err="1" smtClean="0">
                <a:solidFill>
                  <a:schemeClr val="bg1"/>
                </a:solidFill>
              </a:rPr>
              <a:t>“червоних”</a:t>
            </a:r>
            <a:r>
              <a:rPr lang="uk-UA" sz="1200" dirty="0" smtClean="0">
                <a:solidFill>
                  <a:schemeClr val="bg1"/>
                </a:solidFill>
              </a:rPr>
              <a:t> </a:t>
            </a:r>
            <a:r>
              <a:rPr lang="uk-UA" sz="1200" dirty="0" smtClean="0">
                <a:solidFill>
                  <a:schemeClr val="bg1"/>
                </a:solidFill>
              </a:rPr>
              <a:t>інтервентів), який очолювали брати </a:t>
            </a:r>
            <a:r>
              <a:rPr lang="uk-UA" sz="1200" dirty="0" err="1" smtClean="0">
                <a:solidFill>
                  <a:schemeClr val="bg1"/>
                </a:solidFill>
              </a:rPr>
              <a:t>Чучупаки</a:t>
            </a:r>
            <a:r>
              <a:rPr lang="uk-UA" sz="1200" dirty="0" smtClean="0">
                <a:solidFill>
                  <a:schemeClr val="bg1"/>
                </a:solidFill>
              </a:rPr>
              <a:t>. 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Згодом утворилась </a:t>
            </a:r>
            <a:r>
              <a:rPr lang="uk-UA" sz="1200" dirty="0" err="1" smtClean="0">
                <a:solidFill>
                  <a:schemeClr val="bg1"/>
                </a:solidFill>
              </a:rPr>
              <a:t>Холодноярська</a:t>
            </a:r>
            <a:r>
              <a:rPr lang="uk-UA" sz="1200" dirty="0" smtClean="0">
                <a:solidFill>
                  <a:schemeClr val="bg1"/>
                </a:solidFill>
              </a:rPr>
              <a:t> республіка, територія якої охоплювала понад 25 навколишніх сіл та мала близько 15-тисячну селянську повстанську армію, бійці якої називали себе козаками, а своїх командирів — отаманами (на згадку про минувшину</a:t>
            </a:r>
            <a:r>
              <a:rPr lang="uk-UA" sz="1200" dirty="0" smtClean="0">
                <a:solidFill>
                  <a:schemeClr val="bg1"/>
                </a:solidFill>
              </a:rPr>
              <a:t>).</a:t>
            </a:r>
          </a:p>
          <a:p>
            <a:pPr indent="274320">
              <a:buNone/>
            </a:pPr>
            <a:r>
              <a:rPr lang="uk-UA" sz="1200" dirty="0" smtClean="0">
                <a:solidFill>
                  <a:schemeClr val="bg1"/>
                </a:solidFill>
              </a:rPr>
              <a:t>Василь </a:t>
            </a:r>
            <a:r>
              <a:rPr lang="uk-UA" sz="1200" dirty="0" err="1" smtClean="0">
                <a:solidFill>
                  <a:schemeClr val="bg1"/>
                </a:solidFill>
              </a:rPr>
              <a:t>Чучупак</a:t>
            </a:r>
            <a:r>
              <a:rPr lang="uk-UA" sz="1200" dirty="0" smtClean="0">
                <a:solidFill>
                  <a:schemeClr val="bg1"/>
                </a:solidFill>
              </a:rPr>
              <a:t> – головний отаман Холодного Яру. </a:t>
            </a:r>
            <a:endParaRPr lang="ru-RU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endParaRPr lang="uk-UA" sz="1200" dirty="0" smtClean="0">
              <a:solidFill>
                <a:schemeClr val="bg1"/>
              </a:solidFill>
            </a:endParaRPr>
          </a:p>
          <a:p>
            <a:pPr indent="274320">
              <a:buNone/>
            </a:pP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upload.wikimedia.org/wikipedia/uk/thumb/f/f1/%D0%92%D0%B0%D1%81%D0%B8%D0%BB%D1%8C_%D0%A7%D1%83%D1%87%D1%83%D0%BF%D0%B0%D0%BA.jpg/250px-%D0%92%D0%B0%D1%81%D0%B8%D0%BB%D1%8C_%D0%A7%D1%83%D1%87%D1%83%D0%BF%D0%B0%D0%B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143248"/>
            <a:ext cx="1928826" cy="306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86116" y="500042"/>
            <a:ext cx="1981200" cy="1066800"/>
          </a:xfrm>
        </p:spPr>
        <p:txBody>
          <a:bodyPr>
            <a:normAutofit/>
          </a:bodyPr>
          <a:lstStyle/>
          <a:p>
            <a:r>
              <a:rPr lang="uk-UA" sz="1200" dirty="0" smtClean="0">
                <a:solidFill>
                  <a:schemeClr val="bg1"/>
                </a:solidFill>
              </a:rPr>
              <a:t>Козаки </a:t>
            </a:r>
            <a:r>
              <a:rPr lang="uk-UA" sz="1200" dirty="0" smtClean="0">
                <a:solidFill>
                  <a:schemeClr val="bg1"/>
                </a:solidFill>
              </a:rPr>
              <a:t> Холодного Яру з </a:t>
            </a:r>
            <a:r>
              <a:rPr lang="uk-UA" sz="1200" dirty="0" smtClean="0">
                <a:solidFill>
                  <a:schemeClr val="bg1"/>
                </a:solidFill>
              </a:rPr>
              <a:t>села </a:t>
            </a:r>
            <a:r>
              <a:rPr lang="uk-UA" sz="1200" dirty="0" smtClean="0">
                <a:solidFill>
                  <a:schemeClr val="bg1"/>
                </a:solidFill>
              </a:rPr>
              <a:t>Мельники з </a:t>
            </a:r>
            <a:r>
              <a:rPr lang="uk-UA" sz="1200" dirty="0" smtClean="0">
                <a:solidFill>
                  <a:schemeClr val="bg1"/>
                </a:solidFill>
              </a:rPr>
              <a:t>медалями Р</a:t>
            </a:r>
            <a:r>
              <a:rPr lang="uk-UA" sz="1200" dirty="0" smtClean="0">
                <a:solidFill>
                  <a:schemeClr val="bg1"/>
                </a:solidFill>
              </a:rPr>
              <a:t>осійської імперії </a:t>
            </a:r>
            <a:r>
              <a:rPr lang="uk-UA" sz="1200" dirty="0" smtClean="0">
                <a:solidFill>
                  <a:schemeClr val="bg1"/>
                </a:solidFill>
              </a:rPr>
              <a:t>на </a:t>
            </a:r>
            <a:r>
              <a:rPr lang="uk-UA" sz="1200" dirty="0" smtClean="0">
                <a:solidFill>
                  <a:schemeClr val="bg1"/>
                </a:solidFill>
              </a:rPr>
              <a:t>грудях.</a:t>
            </a:r>
            <a:r>
              <a:rPr lang="ru-RU" sz="1200" dirty="0" smtClean="0">
                <a:solidFill>
                  <a:schemeClr val="bg1"/>
                </a:solidFill>
              </a:rPr>
              <a:t/>
            </a:r>
            <a:br>
              <a:rPr lang="ru-RU" sz="1200" dirty="0" smtClean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5" name="Содержимое 3" descr="http://upload.wikimedia.org/wikipedia/uk/thumb/4/4e/Kozaky_Holodnogo_Yaru.jpg/250px-Kozaky_Holodnogo_Yaru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0042"/>
            <a:ext cx="1928818" cy="283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928662" y="3500438"/>
            <a:ext cx="7643866" cy="278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bg1"/>
                </a:solidFill>
              </a:rPr>
              <a:t>24 вересня 1920 в </a:t>
            </a:r>
            <a:r>
              <a:rPr lang="uk-UA" sz="1400" dirty="0" err="1">
                <a:solidFill>
                  <a:schemeClr val="bg1"/>
                </a:solidFill>
              </a:rPr>
              <a:t>Медведівці</a:t>
            </a:r>
            <a:r>
              <a:rPr lang="uk-UA" sz="1400" dirty="0">
                <a:solidFill>
                  <a:schemeClr val="bg1"/>
                </a:solidFill>
              </a:rPr>
              <a:t>, де колись почалася Коліївщина, відбулася нарада </a:t>
            </a:r>
            <a:r>
              <a:rPr lang="uk-UA" sz="1400" dirty="0" err="1">
                <a:solidFill>
                  <a:schemeClr val="bg1"/>
                </a:solidFill>
              </a:rPr>
              <a:t>холодноярських</a:t>
            </a:r>
            <a:r>
              <a:rPr lang="uk-UA" sz="1400" dirty="0">
                <a:solidFill>
                  <a:schemeClr val="bg1"/>
                </a:solidFill>
              </a:rPr>
              <a:t> отаманів, в ній узяли участь командири Степової Дивізії, отамани інших регіонів. На цій нараді Костю </a:t>
            </a:r>
            <a:r>
              <a:rPr lang="uk-UA" sz="1400" dirty="0" smtClean="0">
                <a:solidFill>
                  <a:schemeClr val="bg1"/>
                </a:solidFill>
              </a:rPr>
              <a:t>Блакитного було </a:t>
            </a:r>
            <a:r>
              <a:rPr lang="uk-UA" sz="1400" dirty="0">
                <a:solidFill>
                  <a:schemeClr val="bg1"/>
                </a:solidFill>
              </a:rPr>
              <a:t>обрано Головним отаманом усіх повстанських загонів Холодного Яру і околиць.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uk-UA" sz="1400" dirty="0">
                <a:solidFill>
                  <a:schemeClr val="bg1"/>
                </a:solidFill>
              </a:rPr>
              <a:t>Вплив Холодного Яру не обмежувалися лише Черкащиною. Владу </a:t>
            </a:r>
            <a:r>
              <a:rPr lang="uk-UA" sz="1400" dirty="0" err="1">
                <a:solidFill>
                  <a:schemeClr val="bg1"/>
                </a:solidFill>
              </a:rPr>
              <a:t>Холодноярської</a:t>
            </a:r>
            <a:r>
              <a:rPr lang="uk-UA" sz="1400" dirty="0">
                <a:solidFill>
                  <a:schemeClr val="bg1"/>
                </a:solidFill>
              </a:rPr>
              <a:t> республіки визнавали й прибережні села </a:t>
            </a:r>
            <a:r>
              <a:rPr lang="uk-UA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1400" dirty="0">
                <a:solidFill>
                  <a:schemeClr val="bg1"/>
                </a:solidFill>
              </a:rPr>
              <a:t>Останнім з Головних отаманів Холодного Яру, обраним на загальному представницькому з'їзді всіх отаманів республіки був отаман </a:t>
            </a:r>
            <a:r>
              <a:rPr lang="uk-UA" sz="1400" dirty="0" smtClean="0">
                <a:solidFill>
                  <a:schemeClr val="bg1"/>
                </a:solidFill>
              </a:rPr>
              <a:t>Герасим </a:t>
            </a:r>
            <a:r>
              <a:rPr lang="uk-UA" sz="1400" dirty="0">
                <a:solidFill>
                  <a:schemeClr val="bg1"/>
                </a:solidFill>
              </a:rPr>
              <a:t>Нестеренко-Орел.</a:t>
            </a:r>
            <a:endParaRPr lang="ru-RU" sz="1400" dirty="0">
              <a:solidFill>
                <a:schemeClr val="bg1"/>
              </a:solidFill>
            </a:endParaRP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Отамани Холодного Яру та Чорного Лісу мали сильний авторитет та значну підтримку у місцевого населення. </a:t>
            </a:r>
          </a:p>
          <a:p>
            <a:pPr>
              <a:buNone/>
            </a:pPr>
            <a:r>
              <a:rPr lang="uk-UA" sz="2000" dirty="0" err="1" smtClean="0">
                <a:solidFill>
                  <a:schemeClr val="bg1"/>
                </a:solidFill>
              </a:rPr>
              <a:t>Холодноярська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Республіка проіснувала до 1922 року, коли більшовики обманом заманили </a:t>
            </a:r>
            <a:r>
              <a:rPr lang="uk-UA" sz="2000" dirty="0" err="1" smtClean="0">
                <a:solidFill>
                  <a:schemeClr val="bg1"/>
                </a:solidFill>
              </a:rPr>
              <a:t>холодноярських</a:t>
            </a:r>
            <a:r>
              <a:rPr lang="uk-UA" sz="2000" dirty="0" smtClean="0">
                <a:solidFill>
                  <a:schemeClr val="bg1"/>
                </a:solidFill>
              </a:rPr>
              <a:t> отаманів в засідку. Проте, навіть у полоні, в стінах Київської в'язниці, ватажки повстанців перебили охорону, захопили зброю і спробували звільнитись. Під час нерівного бою, всі вони загинули смертю героїв</a:t>
            </a:r>
            <a:r>
              <a:rPr lang="uk-UA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74320"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Події кінця Коліївщини та </a:t>
            </a:r>
            <a:r>
              <a:rPr lang="uk-UA" sz="1800" dirty="0" err="1" smtClean="0">
                <a:solidFill>
                  <a:schemeClr val="bg1"/>
                </a:solidFill>
              </a:rPr>
              <a:t>Холодноярівської</a:t>
            </a:r>
            <a:r>
              <a:rPr lang="uk-UA" sz="1800" dirty="0" smtClean="0">
                <a:solidFill>
                  <a:schemeClr val="bg1"/>
                </a:solidFill>
              </a:rPr>
              <a:t> республіки носили національно-визвольний характер. Мали масову підтримку народу, своє самоврядування.  Придушити це повстання вдалося в обох випадках з великими труднощами та внаслідок обману. Але можна погодитись з багатьма мислителями українського народу, і навіть російського критика Миколи Добролюбова:</a:t>
            </a:r>
          </a:p>
          <a:p>
            <a:pPr indent="274320">
              <a:buNone/>
            </a:pPr>
            <a:r>
              <a:rPr lang="uk-UA" sz="1800" dirty="0" err="1" smtClean="0">
                <a:solidFill>
                  <a:schemeClr val="bg1"/>
                </a:solidFill>
              </a:rPr>
              <a:t>“Он</a:t>
            </a:r>
            <a:r>
              <a:rPr lang="uk-UA" sz="1800" dirty="0" smtClean="0">
                <a:solidFill>
                  <a:schemeClr val="bg1"/>
                </a:solidFill>
              </a:rPr>
              <a:t> – по</a:t>
            </a:r>
            <a:r>
              <a:rPr lang="ru-RU" sz="1800" dirty="0" err="1" smtClean="0">
                <a:solidFill>
                  <a:schemeClr val="bg1"/>
                </a:solidFill>
              </a:rPr>
              <a:t>эт</a:t>
            </a:r>
            <a:r>
              <a:rPr lang="ru-RU" sz="1800" dirty="0" smtClean="0">
                <a:solidFill>
                  <a:schemeClr val="bg1"/>
                </a:solidFill>
              </a:rPr>
              <a:t> совершенно народный, такой, какого мы не можем указать у себя. Даже Кольцов не идёт с ним в сравнение…У </a:t>
            </a:r>
            <a:r>
              <a:rPr lang="ru-RU" sz="1800" dirty="0" err="1" smtClean="0">
                <a:solidFill>
                  <a:schemeClr val="bg1"/>
                </a:solidFill>
              </a:rPr>
              <a:t>Шевченка</a:t>
            </a:r>
            <a:r>
              <a:rPr lang="ru-RU" sz="1800" dirty="0" smtClean="0">
                <a:solidFill>
                  <a:schemeClr val="bg1"/>
                </a:solidFill>
              </a:rPr>
              <a:t> … весь круг его дум и сочувствий находится в совершенном соответствии со смыслом и строем народной жизни</a:t>
            </a:r>
            <a:r>
              <a:rPr lang="uk-UA" sz="1800" dirty="0" smtClean="0">
                <a:solidFill>
                  <a:schemeClr val="bg1"/>
                </a:solidFill>
              </a:rPr>
              <a:t>”. З </a:t>
            </a:r>
            <a:r>
              <a:rPr lang="uk-UA" sz="1800" dirty="0" smtClean="0">
                <a:solidFill>
                  <a:schemeClr val="bg1"/>
                </a:solidFill>
              </a:rPr>
              <a:t>і</a:t>
            </a:r>
            <a:r>
              <a:rPr lang="uk-UA" sz="1800" dirty="0" smtClean="0">
                <a:solidFill>
                  <a:schemeClr val="bg1"/>
                </a:solidFill>
              </a:rPr>
              <a:t>ншого  боку на адресу Шевченка лунали слова, сповнені ненависті. Ось що писав Віссаріон </a:t>
            </a:r>
            <a:r>
              <a:rPr lang="uk-UA" sz="1800" dirty="0" err="1" smtClean="0">
                <a:solidFill>
                  <a:schemeClr val="bg1"/>
                </a:solidFill>
              </a:rPr>
              <a:t>Белінський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“Шевченка</a:t>
            </a:r>
            <a:r>
              <a:rPr lang="uk-UA" sz="1800" dirty="0" smtClean="0">
                <a:solidFill>
                  <a:schemeClr val="bg1"/>
                </a:solidFill>
              </a:rPr>
              <a:t> послали на Кавказ  солдатом. Мне не жаль </a:t>
            </a:r>
            <a:r>
              <a:rPr lang="uk-UA" sz="1800" dirty="0" err="1" smtClean="0">
                <a:solidFill>
                  <a:schemeClr val="bg1"/>
                </a:solidFill>
              </a:rPr>
              <a:t>его</a:t>
            </a:r>
            <a:r>
              <a:rPr lang="uk-UA" sz="1800" dirty="0" smtClean="0">
                <a:solidFill>
                  <a:schemeClr val="bg1"/>
                </a:solidFill>
              </a:rPr>
              <a:t>, будь я </a:t>
            </a:r>
            <a:r>
              <a:rPr lang="uk-UA" sz="1800" dirty="0" err="1" smtClean="0">
                <a:solidFill>
                  <a:schemeClr val="bg1"/>
                </a:solidFill>
              </a:rPr>
              <a:t>его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судьёй</a:t>
            </a:r>
            <a:r>
              <a:rPr lang="uk-UA" sz="1800" dirty="0" smtClean="0">
                <a:solidFill>
                  <a:schemeClr val="bg1"/>
                </a:solidFill>
              </a:rPr>
              <a:t>, я </a:t>
            </a:r>
            <a:r>
              <a:rPr lang="uk-UA" sz="1800" dirty="0" err="1" smtClean="0">
                <a:solidFill>
                  <a:schemeClr val="bg1"/>
                </a:solidFill>
              </a:rPr>
              <a:t>сделал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бы</a:t>
            </a:r>
            <a:r>
              <a:rPr lang="uk-UA" sz="1800" dirty="0" smtClean="0">
                <a:solidFill>
                  <a:schemeClr val="bg1"/>
                </a:solidFill>
              </a:rPr>
              <a:t> не </a:t>
            </a:r>
            <a:r>
              <a:rPr lang="uk-UA" sz="1800" dirty="0" err="1" smtClean="0">
                <a:solidFill>
                  <a:schemeClr val="bg1"/>
                </a:solidFill>
              </a:rPr>
              <a:t>меньше</a:t>
            </a:r>
            <a:r>
              <a:rPr lang="uk-UA" sz="1800" dirty="0" smtClean="0">
                <a:solidFill>
                  <a:schemeClr val="bg1"/>
                </a:solidFill>
              </a:rPr>
              <a:t>… Ох </a:t>
            </a:r>
            <a:r>
              <a:rPr lang="uk-UA" sz="1800" dirty="0" err="1" smtClean="0">
                <a:solidFill>
                  <a:schemeClr val="bg1"/>
                </a:solidFill>
              </a:rPr>
              <a:t>эти</a:t>
            </a:r>
            <a:r>
              <a:rPr lang="uk-UA" sz="1800" dirty="0" smtClean="0">
                <a:solidFill>
                  <a:schemeClr val="bg1"/>
                </a:solidFill>
              </a:rPr>
              <a:t> мне </a:t>
            </a:r>
            <a:r>
              <a:rPr lang="uk-UA" sz="1800" dirty="0" err="1" smtClean="0">
                <a:solidFill>
                  <a:schemeClr val="bg1"/>
                </a:solidFill>
              </a:rPr>
              <a:t>хохлы</a:t>
            </a:r>
            <a:r>
              <a:rPr lang="uk-UA" sz="1800" dirty="0" smtClean="0">
                <a:solidFill>
                  <a:schemeClr val="bg1"/>
                </a:solidFill>
              </a:rPr>
              <a:t>! </a:t>
            </a:r>
            <a:r>
              <a:rPr lang="uk-UA" sz="1800" dirty="0" err="1" smtClean="0">
                <a:solidFill>
                  <a:schemeClr val="bg1"/>
                </a:solidFill>
              </a:rPr>
              <a:t>Ведь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бараны</a:t>
            </a:r>
            <a:r>
              <a:rPr lang="uk-UA" sz="1800" dirty="0" smtClean="0">
                <a:solidFill>
                  <a:schemeClr val="bg1"/>
                </a:solidFill>
              </a:rPr>
              <a:t> – а </a:t>
            </a:r>
            <a:r>
              <a:rPr lang="uk-UA" sz="1800" dirty="0" err="1" smtClean="0">
                <a:solidFill>
                  <a:schemeClr val="bg1"/>
                </a:solidFill>
              </a:rPr>
              <a:t>либеральничают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во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имя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галушек</a:t>
            </a:r>
            <a:r>
              <a:rPr lang="uk-UA" sz="1800" dirty="0" smtClean="0">
                <a:solidFill>
                  <a:schemeClr val="bg1"/>
                </a:solidFill>
              </a:rPr>
              <a:t> и </a:t>
            </a:r>
            <a:r>
              <a:rPr lang="uk-UA" sz="1800" dirty="0" err="1" smtClean="0">
                <a:solidFill>
                  <a:schemeClr val="bg1"/>
                </a:solidFill>
              </a:rPr>
              <a:t>вареников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со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 err="1" smtClean="0">
                <a:solidFill>
                  <a:schemeClr val="bg1"/>
                </a:solidFill>
              </a:rPr>
              <a:t>свиным</a:t>
            </a:r>
            <a:r>
              <a:rPr lang="uk-UA" sz="1800" dirty="0" smtClean="0">
                <a:solidFill>
                  <a:schemeClr val="bg1"/>
                </a:solidFill>
              </a:rPr>
              <a:t> салом…”</a:t>
            </a:r>
          </a:p>
          <a:p>
            <a:pPr indent="274320"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Шевченко дійсно національний поет. І хоча його твори мають історичне </a:t>
            </a:r>
            <a:r>
              <a:rPr lang="uk-UA" sz="1800" dirty="0" err="1" smtClean="0">
                <a:solidFill>
                  <a:schemeClr val="bg1"/>
                </a:solidFill>
              </a:rPr>
              <a:t>підгрунтя</a:t>
            </a:r>
            <a:r>
              <a:rPr lang="uk-UA" sz="1800" dirty="0" smtClean="0">
                <a:solidFill>
                  <a:schemeClr val="bg1"/>
                </a:solidFill>
              </a:rPr>
              <a:t>,  він залишається актуальним для українського народу  у кожне сторіччя, десятиліття, рік.  Він актуальний і по сьогодення.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271464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… не дуріть бога.</a:t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Бо в день радості над вами</a:t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розпадеться кара.</a:t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І повіє огонь новий</a:t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з Холодного Яру.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</TotalTime>
  <Words>800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Огонь новий з Холодного Яру Історичне підгрунтя творчості Т.Г.Шевченка</vt:lpstr>
      <vt:lpstr>Мета: полягає в дослідженні історичного підгрунтя твору Т.Г. Шевченка “Холодний Яр”</vt:lpstr>
      <vt:lpstr>Порівняння тексту “Холодного Яру” з історичними подіями</vt:lpstr>
      <vt:lpstr>Слайд 4</vt:lpstr>
      <vt:lpstr>Слайд 5</vt:lpstr>
      <vt:lpstr>Козаки  Холодного Яру з села Мельники з медалями Російської імперії на грудях. </vt:lpstr>
      <vt:lpstr>Слайд 7</vt:lpstr>
      <vt:lpstr>висновок</vt:lpstr>
      <vt:lpstr>… не дуріть бога. Бо в день радості над вами розпадеться кара. І повіє огонь новий з Холодного Яру.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Огонь новий з Холодного Яру</dc:title>
  <dc:creator>Интисар</dc:creator>
  <cp:lastModifiedBy>Интисар</cp:lastModifiedBy>
  <cp:revision>49</cp:revision>
  <dcterms:created xsi:type="dcterms:W3CDTF">2014-04-09T18:36:34Z</dcterms:created>
  <dcterms:modified xsi:type="dcterms:W3CDTF">2014-04-09T21:01:17Z</dcterms:modified>
</cp:coreProperties>
</file>