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C3"/>
    <a:srgbClr val="067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4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>
                <a:gd name="T0" fmla="*/ 307 w 890"/>
                <a:gd name="T1" fmla="*/ 292 h 916"/>
                <a:gd name="T2" fmla="*/ 307 w 890"/>
                <a:gd name="T3" fmla="*/ 234 h 916"/>
                <a:gd name="T4" fmla="*/ 261 w 890"/>
                <a:gd name="T5" fmla="*/ 159 h 916"/>
                <a:gd name="T6" fmla="*/ 247 w 890"/>
                <a:gd name="T7" fmla="*/ 91 h 916"/>
                <a:gd name="T8" fmla="*/ 225 w 890"/>
                <a:gd name="T9" fmla="*/ 24 h 916"/>
                <a:gd name="T10" fmla="*/ 259 w 890"/>
                <a:gd name="T11" fmla="*/ 21 h 916"/>
                <a:gd name="T12" fmla="*/ 298 w 890"/>
                <a:gd name="T13" fmla="*/ 82 h 916"/>
                <a:gd name="T14" fmla="*/ 322 w 890"/>
                <a:gd name="T15" fmla="*/ 118 h 916"/>
                <a:gd name="T16" fmla="*/ 358 w 890"/>
                <a:gd name="T17" fmla="*/ 180 h 916"/>
                <a:gd name="T18" fmla="*/ 406 w 890"/>
                <a:gd name="T19" fmla="*/ 240 h 916"/>
                <a:gd name="T20" fmla="*/ 505 w 890"/>
                <a:gd name="T21" fmla="*/ 184 h 916"/>
                <a:gd name="T22" fmla="*/ 514 w 890"/>
                <a:gd name="T23" fmla="*/ 118 h 916"/>
                <a:gd name="T24" fmla="*/ 552 w 890"/>
                <a:gd name="T25" fmla="*/ 69 h 916"/>
                <a:gd name="T26" fmla="*/ 589 w 890"/>
                <a:gd name="T27" fmla="*/ 13 h 916"/>
                <a:gd name="T28" fmla="*/ 615 w 890"/>
                <a:gd name="T29" fmla="*/ 16 h 916"/>
                <a:gd name="T30" fmla="*/ 600 w 890"/>
                <a:gd name="T31" fmla="*/ 49 h 916"/>
                <a:gd name="T32" fmla="*/ 592 w 890"/>
                <a:gd name="T33" fmla="*/ 124 h 916"/>
                <a:gd name="T34" fmla="*/ 574 w 890"/>
                <a:gd name="T35" fmla="*/ 186 h 916"/>
                <a:gd name="T36" fmla="*/ 568 w 890"/>
                <a:gd name="T37" fmla="*/ 282 h 916"/>
                <a:gd name="T38" fmla="*/ 645 w 890"/>
                <a:gd name="T39" fmla="*/ 325 h 916"/>
                <a:gd name="T40" fmla="*/ 720 w 890"/>
                <a:gd name="T41" fmla="*/ 277 h 916"/>
                <a:gd name="T42" fmla="*/ 816 w 890"/>
                <a:gd name="T43" fmla="*/ 253 h 916"/>
                <a:gd name="T44" fmla="*/ 861 w 890"/>
                <a:gd name="T45" fmla="*/ 279 h 916"/>
                <a:gd name="T46" fmla="*/ 796 w 890"/>
                <a:gd name="T47" fmla="*/ 324 h 916"/>
                <a:gd name="T48" fmla="*/ 735 w 890"/>
                <a:gd name="T49" fmla="*/ 352 h 916"/>
                <a:gd name="T50" fmla="*/ 669 w 890"/>
                <a:gd name="T51" fmla="*/ 409 h 916"/>
                <a:gd name="T52" fmla="*/ 673 w 890"/>
                <a:gd name="T53" fmla="*/ 510 h 916"/>
                <a:gd name="T54" fmla="*/ 751 w 890"/>
                <a:gd name="T55" fmla="*/ 535 h 916"/>
                <a:gd name="T56" fmla="*/ 819 w 890"/>
                <a:gd name="T57" fmla="*/ 577 h 916"/>
                <a:gd name="T58" fmla="*/ 874 w 890"/>
                <a:gd name="T59" fmla="*/ 606 h 916"/>
                <a:gd name="T60" fmla="*/ 867 w 890"/>
                <a:gd name="T61" fmla="*/ 637 h 916"/>
                <a:gd name="T62" fmla="*/ 807 w 890"/>
                <a:gd name="T63" fmla="*/ 618 h 916"/>
                <a:gd name="T64" fmla="*/ 736 w 890"/>
                <a:gd name="T65" fmla="*/ 592 h 916"/>
                <a:gd name="T66" fmla="*/ 615 w 890"/>
                <a:gd name="T67" fmla="*/ 588 h 916"/>
                <a:gd name="T68" fmla="*/ 576 w 890"/>
                <a:gd name="T69" fmla="*/ 628 h 916"/>
                <a:gd name="T70" fmla="*/ 618 w 890"/>
                <a:gd name="T71" fmla="*/ 723 h 916"/>
                <a:gd name="T72" fmla="*/ 640 w 890"/>
                <a:gd name="T73" fmla="*/ 807 h 916"/>
                <a:gd name="T74" fmla="*/ 664 w 890"/>
                <a:gd name="T75" fmla="*/ 889 h 916"/>
                <a:gd name="T76" fmla="*/ 624 w 890"/>
                <a:gd name="T77" fmla="*/ 870 h 916"/>
                <a:gd name="T78" fmla="*/ 568 w 890"/>
                <a:gd name="T79" fmla="*/ 789 h 916"/>
                <a:gd name="T80" fmla="*/ 513 w 890"/>
                <a:gd name="T81" fmla="*/ 708 h 916"/>
                <a:gd name="T82" fmla="*/ 390 w 890"/>
                <a:gd name="T83" fmla="*/ 730 h 916"/>
                <a:gd name="T84" fmla="*/ 339 w 890"/>
                <a:gd name="T85" fmla="*/ 838 h 916"/>
                <a:gd name="T86" fmla="*/ 285 w 890"/>
                <a:gd name="T87" fmla="*/ 915 h 916"/>
                <a:gd name="T88" fmla="*/ 276 w 890"/>
                <a:gd name="T89" fmla="*/ 867 h 916"/>
                <a:gd name="T90" fmla="*/ 298 w 890"/>
                <a:gd name="T91" fmla="*/ 766 h 916"/>
                <a:gd name="T92" fmla="*/ 324 w 890"/>
                <a:gd name="T93" fmla="*/ 664 h 916"/>
                <a:gd name="T94" fmla="*/ 283 w 890"/>
                <a:gd name="T95" fmla="*/ 583 h 916"/>
                <a:gd name="T96" fmla="*/ 201 w 890"/>
                <a:gd name="T97" fmla="*/ 619 h 916"/>
                <a:gd name="T98" fmla="*/ 88 w 890"/>
                <a:gd name="T99" fmla="*/ 655 h 916"/>
                <a:gd name="T100" fmla="*/ 16 w 890"/>
                <a:gd name="T101" fmla="*/ 655 h 916"/>
                <a:gd name="T102" fmla="*/ 94 w 890"/>
                <a:gd name="T103" fmla="*/ 606 h 916"/>
                <a:gd name="T104" fmla="*/ 162 w 890"/>
                <a:gd name="T105" fmla="*/ 567 h 916"/>
                <a:gd name="T106" fmla="*/ 247 w 890"/>
                <a:gd name="T107" fmla="*/ 504 h 916"/>
                <a:gd name="T108" fmla="*/ 190 w 890"/>
                <a:gd name="T109" fmla="*/ 390 h 916"/>
                <a:gd name="T110" fmla="*/ 81 w 890"/>
                <a:gd name="T111" fmla="*/ 355 h 916"/>
                <a:gd name="T112" fmla="*/ 3 w 890"/>
                <a:gd name="T113" fmla="*/ 307 h 916"/>
                <a:gd name="T114" fmla="*/ 39 w 890"/>
                <a:gd name="T115" fmla="*/ 286 h 916"/>
                <a:gd name="T116" fmla="*/ 115 w 890"/>
                <a:gd name="T117" fmla="*/ 306 h 916"/>
                <a:gd name="T118" fmla="*/ 226 w 890"/>
                <a:gd name="T119" fmla="*/ 32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6002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6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4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084" y="304800"/>
            <a:ext cx="25908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6684" y="304800"/>
            <a:ext cx="7569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0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3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26684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9884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6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826684" y="3048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4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11867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D3705945-0699-48C8-B1AF-969454741001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63067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5067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5386123A-89A9-417D-830E-757C9A24C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68286" y="298581"/>
            <a:ext cx="10033518" cy="2090057"/>
          </a:xfrm>
        </p:spPr>
        <p:txBody>
          <a:bodyPr/>
          <a:lstStyle/>
          <a:p>
            <a:r>
              <a:rPr lang="uk-UA" dirty="0" smtClean="0"/>
              <a:t>Моменти  історії України у творчості нашого генія – Тараса Григоровича Шевченка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8808098" y="3901750"/>
            <a:ext cx="3079102" cy="1817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uk-UA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Любітеся</a:t>
            </a:r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брати мої</a:t>
            </a:r>
          </a:p>
          <a:p>
            <a:pPr algn="r"/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Україну </a:t>
            </a:r>
            <a:r>
              <a:rPr lang="uk-UA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любіте</a:t>
            </a:r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 за неї безталанну</a:t>
            </a:r>
          </a:p>
          <a:p>
            <a:pPr algn="r"/>
            <a:r>
              <a:rPr lang="uk-UA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Господа моліть…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6" y="2637452"/>
            <a:ext cx="6245290" cy="40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4800"/>
            <a:ext cx="45719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959" y="0"/>
            <a:ext cx="10107041" cy="207761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Т.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Шевченкові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довелося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покинути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Україну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ще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в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п’ятнадцятирічному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віці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. Коли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він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отримав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волю,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освіту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, роботу й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повернувся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на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батьківщину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, то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був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smtClean="0">
                <a:solidFill>
                  <a:srgbClr val="06780B"/>
                </a:solidFill>
                <a:latin typeface="Constantia" panose="02030602050306030303" pitchFamily="18" charset="0"/>
              </a:rPr>
              <a:t>«</a:t>
            </a:r>
            <a:r>
              <a:rPr lang="ru-RU" sz="2000" b="1" i="1" dirty="0" err="1" smtClean="0">
                <a:solidFill>
                  <a:srgbClr val="06780B"/>
                </a:solidFill>
                <a:latin typeface="Constantia" panose="02030602050306030303" pitchFamily="18" charset="0"/>
              </a:rPr>
              <a:t>уражений</a:t>
            </a:r>
            <a:r>
              <a:rPr lang="ru-RU" sz="2000" b="1" i="1" dirty="0" smtClean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у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саме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 smtClean="0">
                <a:solidFill>
                  <a:srgbClr val="06780B"/>
                </a:solidFill>
                <a:latin typeface="Constantia" panose="02030602050306030303" pitchFamily="18" charset="0"/>
              </a:rPr>
              <a:t>серце</a:t>
            </a:r>
            <a:r>
              <a:rPr lang="ru-RU" sz="2000" b="1" i="1" dirty="0" smtClean="0">
                <a:solidFill>
                  <a:srgbClr val="06780B"/>
                </a:solidFill>
                <a:latin typeface="Constantia" panose="02030602050306030303" pitchFamily="18" charset="0"/>
              </a:rPr>
              <a:t>» 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— там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панувала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ще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більша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неволя,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кріпосницькі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порядки стали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ще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жорстокішими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, а славна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гетьманська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столиця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Чигирин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перетворилася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в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руїни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, заросла травою.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Забулися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волелюбні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козацькі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i="1" dirty="0" err="1">
                <a:solidFill>
                  <a:srgbClr val="06780B"/>
                </a:solidFill>
                <a:latin typeface="Constantia" panose="02030602050306030303" pitchFamily="18" charset="0"/>
              </a:rPr>
              <a:t>традиції</a:t>
            </a:r>
            <a:r>
              <a:rPr lang="ru-RU" sz="2000" b="1" i="1" dirty="0">
                <a:solidFill>
                  <a:srgbClr val="06780B"/>
                </a:solidFill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59" y="2615287"/>
            <a:ext cx="5913069" cy="3483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5460" y="2684494"/>
            <a:ext cx="383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err="1"/>
              <a:t>Гордість</a:t>
            </a:r>
            <a:r>
              <a:rPr lang="ru-RU" b="1" i="1" u="sng" dirty="0"/>
              <a:t> </a:t>
            </a:r>
            <a:r>
              <a:rPr lang="ru-RU" b="1" i="1" u="sng" dirty="0" err="1"/>
              <a:t>нації</a:t>
            </a:r>
            <a:r>
              <a:rPr lang="ru-RU" b="1" i="1" u="sng" dirty="0"/>
              <a:t> – </a:t>
            </a:r>
            <a:r>
              <a:rPr lang="ru-RU" b="1" i="1" u="sng" dirty="0" err="1"/>
              <a:t>запорозькі</a:t>
            </a:r>
            <a:r>
              <a:rPr lang="ru-RU" b="1" i="1" u="sng" dirty="0"/>
              <a:t> </a:t>
            </a:r>
            <a:r>
              <a:rPr lang="ru-RU" b="1" i="1" u="sng" dirty="0" err="1"/>
              <a:t>козаки</a:t>
            </a:r>
            <a:r>
              <a:rPr lang="ru-RU" b="1" i="1" u="sng" dirty="0"/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165" y="2170825"/>
            <a:ext cx="3831307" cy="45938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87916" y="6248792"/>
            <a:ext cx="287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+mj-lt"/>
              </a:rPr>
              <a:t>Герб </a:t>
            </a:r>
            <a:r>
              <a:rPr lang="ru-RU" b="1" i="1" dirty="0" err="1">
                <a:latin typeface="+mj-lt"/>
              </a:rPr>
              <a:t>Війська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>
                <a:latin typeface="+mj-lt"/>
              </a:rPr>
              <a:t>Запорозького</a:t>
            </a: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51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725" y="74645"/>
            <a:ext cx="9769151" cy="121297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Історична довідка та критика </a:t>
            </a:r>
            <a:b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поезії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039" y="1461996"/>
            <a:ext cx="3557079" cy="429830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>
                <a:solidFill>
                  <a:srgbClr val="7030A0"/>
                </a:solidFill>
              </a:rPr>
              <a:t>У </a:t>
            </a:r>
            <a:r>
              <a:rPr lang="ru-RU" sz="2000" dirty="0" err="1">
                <a:solidFill>
                  <a:srgbClr val="7030A0"/>
                </a:solidFill>
              </a:rPr>
              <a:t>поезії</a:t>
            </a:r>
            <a:r>
              <a:rPr lang="ru-RU" sz="2000" dirty="0">
                <a:solidFill>
                  <a:srgbClr val="7030A0"/>
                </a:solidFill>
              </a:rPr>
              <a:t> Т. </a:t>
            </a:r>
            <a:r>
              <a:rPr lang="ru-RU" sz="2000" dirty="0" smtClean="0">
                <a:solidFill>
                  <a:srgbClr val="7030A0"/>
                </a:solidFill>
              </a:rPr>
              <a:t>Шевченко, </a:t>
            </a:r>
            <a:r>
              <a:rPr lang="ru-RU" sz="2000" dirty="0" err="1" smtClean="0">
                <a:solidFill>
                  <a:srgbClr val="7030A0"/>
                </a:solidFill>
              </a:rPr>
              <a:t>ніби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критикує</a:t>
            </a:r>
            <a:r>
              <a:rPr lang="ru-RU" sz="2000" dirty="0">
                <a:solidFill>
                  <a:srgbClr val="7030A0"/>
                </a:solidFill>
              </a:rPr>
              <a:t> Б. </a:t>
            </a:r>
            <a:r>
              <a:rPr lang="ru-RU" sz="2000" dirty="0" err="1">
                <a:solidFill>
                  <a:srgbClr val="7030A0"/>
                </a:solidFill>
              </a:rPr>
              <a:t>Хмельницького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легковірність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необачність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політичну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недалекоглядність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Гетьман</a:t>
            </a:r>
            <a:r>
              <a:rPr lang="ru-RU" sz="2000" dirty="0">
                <a:solidFill>
                  <a:srgbClr val="7030A0"/>
                </a:solidFill>
              </a:rPr>
              <a:t>, на думку </a:t>
            </a:r>
            <a:r>
              <a:rPr lang="ru-RU" sz="2000" dirty="0" err="1">
                <a:solidFill>
                  <a:srgbClr val="7030A0"/>
                </a:solidFill>
              </a:rPr>
              <a:t>поета</a:t>
            </a:r>
            <a:r>
              <a:rPr lang="ru-RU" sz="2000" dirty="0">
                <a:solidFill>
                  <a:srgbClr val="7030A0"/>
                </a:solidFill>
              </a:rPr>
              <a:t>, не </a:t>
            </a:r>
            <a:r>
              <a:rPr lang="ru-RU" sz="2000" dirty="0" err="1">
                <a:solidFill>
                  <a:srgbClr val="7030A0"/>
                </a:solidFill>
              </a:rPr>
              <a:t>зрадник</a:t>
            </a:r>
            <a:r>
              <a:rPr lang="ru-RU" sz="2000" dirty="0">
                <a:solidFill>
                  <a:srgbClr val="7030A0"/>
                </a:solidFill>
              </a:rPr>
              <a:t>, але за </a:t>
            </a:r>
            <a:r>
              <a:rPr lang="ru-RU" sz="2000" dirty="0" err="1">
                <a:solidFill>
                  <a:srgbClr val="7030A0"/>
                </a:solidFill>
              </a:rPr>
              <a:t>приєднання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України</a:t>
            </a:r>
            <a:r>
              <a:rPr lang="ru-RU" sz="2000" dirty="0">
                <a:solidFill>
                  <a:srgbClr val="7030A0"/>
                </a:solidFill>
              </a:rPr>
              <a:t> до </a:t>
            </a:r>
            <a:r>
              <a:rPr lang="ru-RU" sz="2000" dirty="0" err="1">
                <a:solidFill>
                  <a:srgbClr val="7030A0"/>
                </a:solidFill>
              </a:rPr>
              <a:t>Росії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осудять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нащадки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7030A0"/>
                </a:solidFill>
              </a:rPr>
              <a:t>Письменник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таврує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Хмельницького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необачний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Переяславський</a:t>
            </a:r>
            <a:r>
              <a:rPr lang="ru-RU" sz="2000" dirty="0">
                <a:solidFill>
                  <a:srgbClr val="7030A0"/>
                </a:solidFill>
              </a:rPr>
              <a:t> союз з </a:t>
            </a:r>
            <a:r>
              <a:rPr lang="ru-RU" sz="2000" dirty="0" err="1">
                <a:solidFill>
                  <a:srgbClr val="7030A0"/>
                </a:solidFill>
              </a:rPr>
              <a:t>Московією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9" y="1530106"/>
            <a:ext cx="3573624" cy="4740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658" y="1461996"/>
            <a:ext cx="4398452" cy="4132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44416" y="1576874"/>
            <a:ext cx="2192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/>
              <a:t>Переяславська</a:t>
            </a:r>
            <a:r>
              <a:rPr lang="ru-RU" b="1" i="1" dirty="0"/>
              <a:t> рада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44750" y="5657671"/>
            <a:ext cx="6096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Але я </a:t>
            </a:r>
            <a:r>
              <a:rPr lang="ru-RU" b="1" i="1" dirty="0" err="1" smtClean="0"/>
              <a:t>всеодно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вважаю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гетьман</a:t>
            </a:r>
            <a:r>
              <a:rPr lang="ru-RU" b="1" i="1" dirty="0" smtClean="0"/>
              <a:t> </a:t>
            </a:r>
            <a:r>
              <a:rPr lang="ru-RU" b="1" i="1" dirty="0" err="1"/>
              <a:t>Хмельницький</a:t>
            </a:r>
            <a:r>
              <a:rPr lang="ru-RU" b="1" i="1" dirty="0"/>
              <a:t> </a:t>
            </a:r>
            <a:r>
              <a:rPr lang="ru-RU" b="1" i="1" dirty="0" err="1"/>
              <a:t>має</a:t>
            </a:r>
            <a:r>
              <a:rPr lang="ru-RU" b="1" i="1" dirty="0"/>
              <a:t> в </a:t>
            </a:r>
            <a:r>
              <a:rPr lang="ru-RU" b="1" i="1" dirty="0" err="1"/>
              <a:t>українській</a:t>
            </a:r>
            <a:r>
              <a:rPr lang="ru-RU" b="1" i="1" dirty="0"/>
              <a:t> </a:t>
            </a:r>
            <a:r>
              <a:rPr lang="ru-RU" b="1" i="1" dirty="0" err="1"/>
              <a:t>історії</a:t>
            </a:r>
            <a:r>
              <a:rPr lang="ru-RU" b="1" i="1" dirty="0"/>
              <a:t> </a:t>
            </a:r>
            <a:r>
              <a:rPr lang="ru-RU" b="1" i="1" dirty="0" err="1" smtClean="0"/>
              <a:t>найбільшу</a:t>
            </a:r>
            <a:r>
              <a:rPr lang="ru-RU" b="1" i="1" dirty="0" smtClean="0"/>
              <a:t> славу</a:t>
            </a:r>
            <a:r>
              <a:rPr lang="ru-RU" b="1" i="1" dirty="0"/>
              <a:t>, </a:t>
            </a:r>
            <a:r>
              <a:rPr lang="ru-RU" b="1" i="1" dirty="0" err="1"/>
              <a:t>бо</a:t>
            </a:r>
            <a:r>
              <a:rPr lang="ru-RU" b="1" i="1" dirty="0"/>
              <a:t> </a:t>
            </a:r>
            <a:r>
              <a:rPr lang="ru-RU" b="1" i="1" dirty="0" err="1"/>
              <a:t>він</a:t>
            </a:r>
            <a:r>
              <a:rPr lang="ru-RU" b="1" i="1" dirty="0"/>
              <a:t> перший </a:t>
            </a:r>
            <a:r>
              <a:rPr lang="ru-RU" b="1" i="1" dirty="0" err="1"/>
              <a:t>рішуче</a:t>
            </a:r>
            <a:r>
              <a:rPr lang="ru-RU" b="1" i="1" dirty="0"/>
              <a:t> </a:t>
            </a:r>
            <a:r>
              <a:rPr lang="ru-RU" b="1" i="1" dirty="0" err="1"/>
              <a:t>повів</a:t>
            </a:r>
            <a:r>
              <a:rPr lang="ru-RU" b="1" i="1" dirty="0"/>
              <a:t> </a:t>
            </a:r>
            <a:r>
              <a:rPr lang="ru-RU" b="1" i="1" dirty="0" err="1"/>
              <a:t>козацьке</a:t>
            </a:r>
            <a:r>
              <a:rPr lang="ru-RU" b="1" i="1" dirty="0"/>
              <a:t> </a:t>
            </a:r>
            <a:r>
              <a:rPr lang="ru-RU" b="1" i="1" dirty="0" err="1"/>
              <a:t>військо</a:t>
            </a:r>
            <a:r>
              <a:rPr lang="ru-RU" b="1" i="1" dirty="0"/>
              <a:t> до </a:t>
            </a:r>
            <a:r>
              <a:rPr lang="ru-RU" b="1" i="1" dirty="0" err="1"/>
              <a:t>боротьби</a:t>
            </a:r>
            <a:r>
              <a:rPr lang="ru-RU" b="1" i="1" dirty="0"/>
              <a:t> за волю народу і </a:t>
            </a:r>
            <a:r>
              <a:rPr lang="ru-RU" b="1" i="1" dirty="0" err="1"/>
              <a:t>рідної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4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6684" y="259081"/>
            <a:ext cx="86092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313" y="259081"/>
            <a:ext cx="10363200" cy="128451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Україно</a:t>
            </a:r>
            <a:r>
              <a:rPr lang="ru-RU" dirty="0"/>
              <a:t>, </a:t>
            </a:r>
            <a:r>
              <a:rPr lang="ru-RU" dirty="0" err="1"/>
              <a:t>Україно</a:t>
            </a:r>
            <a:r>
              <a:rPr lang="ru-RU" dirty="0"/>
              <a:t>!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моє</a:t>
            </a:r>
            <a:r>
              <a:rPr lang="ru-RU" dirty="0"/>
              <a:t>, </a:t>
            </a:r>
            <a:r>
              <a:rPr lang="ru-RU" dirty="0" err="1"/>
              <a:t>ненько</a:t>
            </a:r>
            <a:r>
              <a:rPr lang="ru-RU" dirty="0"/>
              <a:t>! Як </a:t>
            </a:r>
            <a:r>
              <a:rPr lang="ru-RU" dirty="0" err="1"/>
              <a:t>згадаю</a:t>
            </a:r>
            <a:r>
              <a:rPr lang="ru-RU" dirty="0"/>
              <a:t> твою долю, </a:t>
            </a:r>
            <a:r>
              <a:rPr lang="ru-RU" dirty="0" err="1"/>
              <a:t>заплаче</a:t>
            </a:r>
            <a:r>
              <a:rPr lang="ru-RU" dirty="0"/>
              <a:t> </a:t>
            </a:r>
            <a:r>
              <a:rPr lang="ru-RU" dirty="0" err="1"/>
              <a:t>серденько</a:t>
            </a:r>
            <a:r>
              <a:rPr lang="ru-RU" smtClean="0"/>
              <a:t>!» - </a:t>
            </a:r>
            <a:r>
              <a:rPr lang="ru-RU" dirty="0" smtClean="0"/>
              <a:t>Тарас Шевченко.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7609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4800"/>
            <a:ext cx="45719" cy="59094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840" y="186612"/>
            <a:ext cx="45719" cy="4571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56" y="880517"/>
            <a:ext cx="8206344" cy="5361662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496269" y="1419972"/>
            <a:ext cx="3489387" cy="415212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2800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Тарас Шевченко.</a:t>
            </a:r>
          </a:p>
          <a:p>
            <a:pPr algn="ctr"/>
            <a:r>
              <a:rPr lang="ru-RU" sz="2800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Шевченко – </a:t>
            </a:r>
            <a:r>
              <a:rPr lang="ru-RU" sz="2800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sz="2800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8084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4800"/>
            <a:ext cx="45719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8" y="485192"/>
            <a:ext cx="6055568" cy="28271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i="1" dirty="0" smtClean="0"/>
              <a:t>Образ </a:t>
            </a:r>
            <a:r>
              <a:rPr lang="ru-RU" sz="2800" i="1" dirty="0" err="1" smtClean="0"/>
              <a:t>України-неньки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найсв</a:t>
            </a:r>
            <a:r>
              <a:rPr lang="en-US" sz="2800" i="1" dirty="0" err="1" smtClean="0"/>
              <a:t>i</a:t>
            </a:r>
            <a:r>
              <a:rPr lang="ru-RU" sz="2800" i="1" dirty="0" err="1" smtClean="0"/>
              <a:t>тл</a:t>
            </a:r>
            <a:r>
              <a:rPr lang="en-US" sz="2800" i="1" dirty="0" err="1" smtClean="0"/>
              <a:t>i</a:t>
            </a:r>
            <a:r>
              <a:rPr lang="ru-RU" sz="2800" i="1" dirty="0" err="1" smtClean="0"/>
              <a:t>ший</a:t>
            </a:r>
            <a:r>
              <a:rPr lang="ru-RU" sz="2800" i="1" dirty="0" smtClean="0"/>
              <a:t>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ru-RU" sz="2800" i="1" dirty="0" err="1" smtClean="0"/>
              <a:t>водночас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найдраматичн</a:t>
            </a:r>
            <a:r>
              <a:rPr lang="en-US" sz="2800" i="1" dirty="0" err="1" smtClean="0"/>
              <a:t>i</a:t>
            </a:r>
            <a:r>
              <a:rPr lang="ru-RU" sz="2800" i="1" dirty="0" err="1" smtClean="0"/>
              <a:t>ший</a:t>
            </a:r>
            <a:r>
              <a:rPr lang="ru-RU" sz="2800" i="1" dirty="0" smtClean="0"/>
              <a:t> образ у </a:t>
            </a:r>
            <a:r>
              <a:rPr lang="ru-RU" sz="2800" i="1" dirty="0" err="1" smtClean="0"/>
              <a:t>творчост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ru-RU" sz="2800" i="1" dirty="0" smtClean="0"/>
              <a:t>Тараса </a:t>
            </a:r>
            <a:r>
              <a:rPr lang="ru-RU" sz="2800" i="1" dirty="0" err="1" smtClean="0"/>
              <a:t>Шевченка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найб</a:t>
            </a:r>
            <a:r>
              <a:rPr lang="en-US" sz="2800" i="1" dirty="0" err="1" smtClean="0"/>
              <a:t>i</a:t>
            </a:r>
            <a:r>
              <a:rPr lang="ru-RU" sz="2800" i="1" dirty="0" err="1" smtClean="0"/>
              <a:t>льший</a:t>
            </a:r>
            <a:r>
              <a:rPr lang="ru-RU" sz="2800" i="1" dirty="0" smtClean="0"/>
              <a:t> д</a:t>
            </a:r>
            <a:r>
              <a:rPr lang="en-US" sz="2800" i="1" dirty="0" err="1" smtClean="0"/>
              <a:t>i</a:t>
            </a:r>
            <a:r>
              <a:rPr lang="ru-RU" sz="2800" i="1" dirty="0" err="1" smtClean="0"/>
              <a:t>амант</a:t>
            </a:r>
            <a:r>
              <a:rPr lang="ru-RU" sz="2800" i="1" dirty="0" smtClean="0"/>
              <a:t> у </a:t>
            </a:r>
            <a:r>
              <a:rPr lang="ru-RU" sz="2800" i="1" dirty="0" err="1" smtClean="0"/>
              <a:t>його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поетичн</a:t>
            </a:r>
            <a:r>
              <a:rPr lang="en-US" sz="2800" i="1" dirty="0" err="1" smtClean="0"/>
              <a:t>i</a:t>
            </a:r>
            <a:r>
              <a:rPr lang="ru-RU" sz="2800" i="1" dirty="0" smtClean="0"/>
              <a:t>й корон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87061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4800"/>
            <a:ext cx="45719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403" y="115077"/>
            <a:ext cx="10363200" cy="14058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b="1" i="1" smtClean="0"/>
              <a:t>У минулому України Шевченка передусім приваблювала героїчна боротьба українського народу проти польської шляхти,турецьких і московських поневолювачів Центром відсічі чужих нападників була Запорізька Січ - славна козацька республіка, що являла собою дивовижне явище лицарів-селян, хоробрих січовиків.</a:t>
            </a:r>
            <a:endParaRPr lang="uk-UA" sz="2000" b="1" i="1"/>
          </a:p>
        </p:txBody>
      </p:sp>
    </p:spTree>
    <p:extLst>
      <p:ext uri="{BB962C8B-B14F-4D97-AF65-F5344CB8AC3E}">
        <p14:creationId xmlns:p14="http://schemas.microsoft.com/office/powerpoint/2010/main" val="124343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6839" y="0"/>
            <a:ext cx="10133045" cy="1572208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sz="1800" i="1" smtClean="0"/>
              <a:t>В історичних творах Шевченка оспівуються образи хоробрих народних месників: Семена Палія, Северина Наливайка, Микикти Швачки. Звертаючись до минулого України, Кобзар возвеличує боротьбу за свободу, пробуджує національну свідомість і спонукає поневолений народ піднятися з колін. Саме у поемі "Іван Підкова" (1839р.) Шевченко показав, що втрачене можна відновити, що такі люди, як Підкова, і зараз напевно є, бо дух народу не знищений.</a:t>
            </a:r>
            <a:endParaRPr lang="uk-UA" sz="1800" i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40351" y="4344659"/>
            <a:ext cx="4251649" cy="2480388"/>
          </a:xfrm>
        </p:spPr>
        <p:txBody>
          <a:bodyPr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чудово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змальовує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поемі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боротьбу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козаків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турецько-татарських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загарбників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походи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підносили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гордість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народу за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героїчне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минуле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будили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будити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патріотичні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почуття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77008"/>
            <a:ext cx="3309991" cy="498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73" y="1877008"/>
            <a:ext cx="3678788" cy="4988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38431" y="6178716"/>
            <a:ext cx="2891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Епізод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історичної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поеми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Іван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Підкова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1311" y="2744754"/>
            <a:ext cx="254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«Нехай ворог </a:t>
            </a: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гине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69813" y="1877008"/>
            <a:ext cx="3012113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</a:t>
            </a:r>
            <a:r>
              <a:rPr lang="ru-RU" b="1" i="1" dirty="0" err="1" smtClean="0">
                <a:solidFill>
                  <a:srgbClr val="002060"/>
                </a:solidFill>
              </a:rPr>
              <a:t>Було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колись - в </a:t>
            </a:r>
            <a:r>
              <a:rPr lang="ru-RU" b="1" i="1" dirty="0" err="1">
                <a:solidFill>
                  <a:srgbClr val="002060"/>
                </a:solidFill>
              </a:rPr>
              <a:t>Україні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Ревіли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гармати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Було</a:t>
            </a:r>
            <a:r>
              <a:rPr lang="ru-RU" b="1" i="1" dirty="0">
                <a:solidFill>
                  <a:srgbClr val="002060"/>
                </a:solidFill>
              </a:rPr>
              <a:t> колись - </a:t>
            </a:r>
            <a:r>
              <a:rPr lang="ru-RU" b="1" i="1" dirty="0" err="1">
                <a:solidFill>
                  <a:srgbClr val="002060"/>
                </a:solidFill>
              </a:rPr>
              <a:t>запорожці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Вміли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панувати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Панували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добували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І славу, і волю;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Минулося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  <a:r>
              <a:rPr lang="ru-RU" b="1" i="1" dirty="0" err="1">
                <a:solidFill>
                  <a:srgbClr val="002060"/>
                </a:solidFill>
              </a:rPr>
              <a:t>осталися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Могили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</a:rPr>
              <a:t>полі</a:t>
            </a:r>
            <a:r>
              <a:rPr lang="ru-RU" b="1" i="1" dirty="0" smtClean="0">
                <a:solidFill>
                  <a:srgbClr val="002060"/>
                </a:solidFill>
              </a:rPr>
              <a:t>».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826684" y="259081"/>
            <a:ext cx="76761" cy="4571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80725" y="68426"/>
            <a:ext cx="9144001" cy="17697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Є у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творчості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Шевченка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образи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що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зустрічаються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в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багатьох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творах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, вони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мають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глибоке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змістове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навантаження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. Таким є образ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співця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сліпого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кобзаря.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Цей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образ проходить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червоною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ниткою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крізь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твори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поета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Змальовано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образ народного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співця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і у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поемі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«Тарасова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ніч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», яка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оповідає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про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героїчну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боротьбу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українців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із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польськими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+mj-lt"/>
              </a:rPr>
              <a:t>поневолювачами</a:t>
            </a:r>
            <a:r>
              <a:rPr lang="ru-RU" sz="2000" b="1" i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algn="ctr"/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45" y="1983826"/>
            <a:ext cx="3575966" cy="465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53" y="1983825"/>
            <a:ext cx="3340361" cy="4658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V="1">
            <a:off x="6652725" y="3595595"/>
            <a:ext cx="46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 </a:t>
            </a:r>
            <a:endParaRPr lang="ru-RU" b="1" i="1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9302620" y="2843715"/>
            <a:ext cx="2780522" cy="2939143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«На </a:t>
            </a:r>
            <a:r>
              <a:rPr lang="ru-RU" b="1" i="1" dirty="0" err="1">
                <a:solidFill>
                  <a:srgbClr val="002060"/>
                </a:solidFill>
              </a:rPr>
              <a:t>розпутті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кобзар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сидить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Та на </a:t>
            </a:r>
            <a:r>
              <a:rPr lang="ru-RU" b="1" i="1" dirty="0" err="1">
                <a:solidFill>
                  <a:srgbClr val="002060"/>
                </a:solidFill>
              </a:rPr>
              <a:t>кобзі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грає</a:t>
            </a:r>
            <a:r>
              <a:rPr lang="ru-RU" b="1" i="1" dirty="0">
                <a:solidFill>
                  <a:srgbClr val="002060"/>
                </a:solidFill>
              </a:rPr>
              <a:t>;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Кругом </a:t>
            </a:r>
            <a:r>
              <a:rPr lang="ru-RU" b="1" i="1" dirty="0" err="1">
                <a:solidFill>
                  <a:srgbClr val="002060"/>
                </a:solidFill>
              </a:rPr>
              <a:t>хлопці</a:t>
            </a:r>
            <a:r>
              <a:rPr lang="ru-RU" b="1" i="1" dirty="0">
                <a:solidFill>
                  <a:srgbClr val="002060"/>
                </a:solidFill>
              </a:rPr>
              <a:t> та </a:t>
            </a:r>
            <a:r>
              <a:rPr lang="ru-RU" b="1" i="1" dirty="0" err="1">
                <a:solidFill>
                  <a:srgbClr val="002060"/>
                </a:solidFill>
              </a:rPr>
              <a:t>дівчата</a:t>
            </a:r>
            <a:r>
              <a:rPr lang="ru-RU" b="1" i="1" dirty="0">
                <a:solidFill>
                  <a:srgbClr val="002060"/>
                </a:solidFill>
              </a:rPr>
              <a:t> -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Як мак </a:t>
            </a:r>
            <a:r>
              <a:rPr lang="ru-RU" b="1" i="1" dirty="0" err="1">
                <a:solidFill>
                  <a:srgbClr val="002060"/>
                </a:solidFill>
              </a:rPr>
              <a:t>процвітає</a:t>
            </a:r>
            <a:r>
              <a:rPr lang="ru-RU" b="1" i="1" dirty="0">
                <a:solidFill>
                  <a:srgbClr val="002060"/>
                </a:solidFill>
              </a:rPr>
              <a:t>».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(Тарасова ніч)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304800"/>
            <a:ext cx="151406" cy="49763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1306" y="541176"/>
            <a:ext cx="5085184" cy="561702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кобзаря автор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розповідь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козаки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чолі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гетьманом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Тарасом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розгромили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шляхетське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військо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одна з перших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значних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козацьких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перемог над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польським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військом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З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історичних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відомо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гетьмана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прозвали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Трясило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чоловіком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міцної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статі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мужнім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принциповим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свобода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незалежність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батьківщини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питанням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честі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головним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житті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Водночас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Тарас Шевченко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показує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сльози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мужньої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Тараса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Трясила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Бідна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моя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Україно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 Стоптана ляхами!.. Як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згадаю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тебе, краю,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заплаче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серденько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!..»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76" y="186612"/>
            <a:ext cx="4603103" cy="63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7549"/>
            <a:ext cx="10363200" cy="1143000"/>
          </a:xfrm>
        </p:spPr>
        <p:txBody>
          <a:bodyPr/>
          <a:lstStyle/>
          <a:p>
            <a:r>
              <a:rPr lang="uk-UA" dirty="0" smtClean="0">
                <a:solidFill>
                  <a:srgbClr val="1209C3"/>
                </a:solidFill>
              </a:rPr>
              <a:t>Козацько-селянські повстання 16-17 ст.</a:t>
            </a:r>
            <a:endParaRPr lang="ru-RU" dirty="0">
              <a:solidFill>
                <a:srgbClr val="1209C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684" y="1981200"/>
            <a:ext cx="86092" cy="4571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6197" y="1345783"/>
            <a:ext cx="6509689" cy="3102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1477"/>
            <a:ext cx="3116423" cy="1903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9" y="3694922"/>
            <a:ext cx="2857500" cy="3086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32" y="2172075"/>
            <a:ext cx="2507180" cy="3288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3679"/>
          <a:stretch/>
        </p:blipFill>
        <p:spPr>
          <a:xfrm>
            <a:off x="3026196" y="4448023"/>
            <a:ext cx="6509689" cy="20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4" y="192833"/>
            <a:ext cx="1036320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Поема «Чигрине, Чигрине…»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4981" y="4012162"/>
            <a:ext cx="3727019" cy="2845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«Спи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Чигрине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нехай гинуть </a:t>
            </a:r>
            <a:endParaRPr lang="ru-R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ворога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гетьмане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встане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Правда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»,-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Тарас Шевченко </a:t>
            </a: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8" y="1894697"/>
            <a:ext cx="4247681" cy="3461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267" y="5428088"/>
            <a:ext cx="190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/>
              <a:t>Місто</a:t>
            </a:r>
            <a:r>
              <a:rPr lang="ru-RU" b="1" i="1" dirty="0"/>
              <a:t> </a:t>
            </a:r>
            <a:r>
              <a:rPr lang="ru-RU" b="1" i="1" dirty="0" smtClean="0"/>
              <a:t>Чигирин – </a:t>
            </a:r>
            <a:r>
              <a:rPr lang="ru-RU" b="1" i="1" dirty="0" err="1" smtClean="0"/>
              <a:t>столиця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Гетьманщини</a:t>
            </a:r>
            <a:r>
              <a:rPr lang="ru-RU" b="1" i="1" dirty="0" smtClean="0"/>
              <a:t>. </a:t>
            </a:r>
            <a:r>
              <a:rPr lang="en-US" b="1" i="1" dirty="0"/>
              <a:t>XVII </a:t>
            </a:r>
            <a:r>
              <a:rPr lang="ru-RU" b="1" i="1" dirty="0"/>
              <a:t>ст.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728" y="1894696"/>
            <a:ext cx="2772537" cy="3460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40563" y="5380672"/>
            <a:ext cx="3128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Славетний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Богдан </a:t>
            </a:r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творець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козацької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b="1" i="1" dirty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Гетьманщини</a:t>
            </a:r>
            <a:r>
              <a:rPr lang="ru-RU" b="1" i="1" dirty="0" smtClean="0">
                <a:solidFill>
                  <a:srgbClr val="120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i="1" dirty="0">
              <a:solidFill>
                <a:srgbClr val="1209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218" y="1494462"/>
            <a:ext cx="4936666" cy="25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80">
  <a:themeElements>
    <a:clrScheme name="Тема Office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TS001069080</Template>
  <TotalTime>229</TotalTime>
  <Words>670</Words>
  <Application>Microsoft Office PowerPoint</Application>
  <PresentationFormat>Произвольный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TS001069080</vt:lpstr>
      <vt:lpstr>Моменти  історії України у творчості нашого генія – Тараса Григоровича Шевченка</vt:lpstr>
      <vt:lpstr> </vt:lpstr>
      <vt:lpstr> </vt:lpstr>
      <vt:lpstr> </vt:lpstr>
      <vt:lpstr> </vt:lpstr>
      <vt:lpstr> </vt:lpstr>
      <vt:lpstr> </vt:lpstr>
      <vt:lpstr>Козацько-селянські повстання 16-17 ст.</vt:lpstr>
      <vt:lpstr>Поема «Чигрине, Чигрине…»</vt:lpstr>
      <vt:lpstr> </vt:lpstr>
      <vt:lpstr>Історична довідка та критика  в поезії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wiki</dc:creator>
  <cp:lastModifiedBy>User</cp:lastModifiedBy>
  <cp:revision>27</cp:revision>
  <dcterms:created xsi:type="dcterms:W3CDTF">2014-04-03T19:02:19Z</dcterms:created>
  <dcterms:modified xsi:type="dcterms:W3CDTF">2014-04-10T08:57:24Z</dcterms:modified>
</cp:coreProperties>
</file>