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5D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483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37116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5723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562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44924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005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prostir.museum/images/Shevch3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15516" y="728701"/>
            <a:ext cx="8677275" cy="792088"/>
          </a:xfrm>
        </p:spPr>
        <p:txBody>
          <a:bodyPr/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«Історик-Юніор-201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453312" cy="1258887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Історичне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підґрунтя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творчості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Т.Г.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Шевченка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(аналіз історичного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підґрунтя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творі </a:t>
            </a:r>
            <a:b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«Великий Льох»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9812" y="2240867"/>
            <a:ext cx="3145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 проекту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7952" y="4113076"/>
            <a:ext cx="33479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i="1" dirty="0" smtClean="0"/>
              <a:t>Виконали учні 8 класу </a:t>
            </a:r>
            <a:endParaRPr lang="ru-RU" sz="1400" dirty="0"/>
          </a:p>
          <a:p>
            <a:pPr algn="ctr"/>
            <a:r>
              <a:rPr lang="uk-UA" sz="1400" i="1" dirty="0" smtClean="0"/>
              <a:t>Миколаївської ЗОШ № 36 </a:t>
            </a:r>
            <a:r>
              <a:rPr lang="uk-UA" sz="1400" dirty="0"/>
              <a:t>Миколаївської обл., м. </a:t>
            </a:r>
            <a:r>
              <a:rPr lang="uk-UA" sz="1400" dirty="0" smtClean="0"/>
              <a:t>Миколаєва</a:t>
            </a:r>
            <a:endParaRPr lang="uk-UA" sz="1400" dirty="0"/>
          </a:p>
          <a:p>
            <a:pPr algn="ctr"/>
            <a:r>
              <a:rPr lang="uk-UA" sz="1400" i="1" dirty="0" err="1" smtClean="0"/>
              <a:t>Сивун</a:t>
            </a:r>
            <a:r>
              <a:rPr lang="uk-UA" sz="1400" i="1" dirty="0" smtClean="0"/>
              <a:t> Володимир та </a:t>
            </a:r>
          </a:p>
          <a:p>
            <a:pPr algn="ctr"/>
            <a:r>
              <a:rPr lang="uk-UA" sz="1400" i="1" dirty="0" err="1" smtClean="0"/>
              <a:t>Поцелуєнко</a:t>
            </a:r>
            <a:r>
              <a:rPr lang="uk-UA" sz="1400" i="1" dirty="0" smtClean="0"/>
              <a:t> </a:t>
            </a:r>
            <a:r>
              <a:rPr lang="uk-UA" sz="1400" i="1" dirty="0" err="1" smtClean="0"/>
              <a:t>Анасасія</a:t>
            </a:r>
            <a:endParaRPr lang="uk-UA" sz="1400" i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414262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400" i="1" dirty="0" smtClean="0"/>
              <a:t>Консультанти:</a:t>
            </a:r>
          </a:p>
          <a:p>
            <a:pPr algn="ctr"/>
            <a:r>
              <a:rPr lang="uk-UA" sz="1400" i="1" dirty="0" err="1" smtClean="0"/>
              <a:t>Караташ</a:t>
            </a:r>
            <a:r>
              <a:rPr lang="uk-UA" sz="1400" i="1" dirty="0" smtClean="0"/>
              <a:t> Н.А., вчитель української</a:t>
            </a:r>
          </a:p>
          <a:p>
            <a:pPr algn="ctr"/>
            <a:r>
              <a:rPr lang="uk-UA" sz="1400" i="1" dirty="0" smtClean="0"/>
              <a:t>мови та літератури</a:t>
            </a:r>
            <a:r>
              <a:rPr lang="uk-UA" sz="1400" dirty="0" smtClean="0"/>
              <a:t>,</a:t>
            </a:r>
          </a:p>
          <a:p>
            <a:pPr algn="ctr"/>
            <a:r>
              <a:rPr lang="uk-UA" sz="1400" dirty="0" smtClean="0"/>
              <a:t>Козлова Л.В., вчитель історії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4149080"/>
            <a:ext cx="2913193" cy="170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alt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 сказав </a:t>
            </a:r>
            <a:r>
              <a:rPr lang="ru-RU" alt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Петрові</a:t>
            </a:r>
            <a:r>
              <a:rPr lang="ru-RU" alt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Бог: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Тойді</a:t>
            </a:r>
            <a:r>
              <a:rPr lang="ru-RU" alt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рай </a:t>
            </a:r>
            <a:r>
              <a:rPr lang="ru-RU" alt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alt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повпускаєш</a:t>
            </a:r>
            <a:r>
              <a:rPr lang="ru-RU" alt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се москаль </a:t>
            </a:r>
            <a:r>
              <a:rPr lang="ru-RU" alt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позабирає</a:t>
            </a:r>
            <a:r>
              <a:rPr lang="ru-RU" alt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alt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розкопа</a:t>
            </a:r>
            <a:r>
              <a:rPr lang="ru-RU" alt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alt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льох</a:t>
            </a:r>
            <a:endParaRPr lang="ru-RU" alt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cosmograph.ru/wp-content/uploads/2011/06/rusal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16" y="2453543"/>
            <a:ext cx="2556138" cy="1443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zhenya\Рабочий стол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666" y="2218698"/>
            <a:ext cx="6042367" cy="272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193" y="4239787"/>
            <a:ext cx="1874831" cy="226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7087" y="4239787"/>
            <a:ext cx="1807161" cy="2256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8786"/>
            <a:ext cx="1800200" cy="1727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5516" y="581779"/>
            <a:ext cx="870651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uk-UA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 душі</a:t>
            </a:r>
          </a:p>
          <a:p>
            <a:pPr algn="ctr">
              <a:spcBef>
                <a:spcPts val="0"/>
              </a:spcBef>
              <a:buNone/>
            </a:pPr>
            <a:r>
              <a:rPr lang="uk-UA" alt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Душі, які не знайшли спокою, символізують </a:t>
            </a:r>
            <a:r>
              <a:rPr lang="uk-UA" alt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неспокутний</a:t>
            </a:r>
            <a:r>
              <a:rPr lang="uk-UA" alt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гріх. Вони  шукають можливість спокути й заспокоюються після цього, </a:t>
            </a:r>
            <a:endParaRPr lang="uk-UA" alt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alt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alt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інколи перетворюються на злих духів. </a:t>
            </a:r>
            <a:endParaRPr lang="ru-RU" alt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68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84936" y="584684"/>
            <a:ext cx="8229600" cy="857256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Відголосок минулого в сьогоденні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1268760"/>
            <a:ext cx="8229600" cy="24288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363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 Шевченко став співцем свободи Українського народу. Усе життя він присвятив реалізації своєї найбільшої мрії – пробудити волелюбний дух українців, щоб побачити рідну землю вільною.</a:t>
            </a:r>
          </a:p>
          <a:p>
            <a:pPr marL="0" indent="360363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час, що минув, український народ переживав періоди, коли свобода та незалежність ставали майже реальністю, і такі, коли ця споконвічна мрія здавалася нездійсненною. Було немало трагічних сторінок, але було і те, що дозволило сформуватися сучасній українській нації, здатній відстоювати оспівані Т.Шевченком ідеали.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 мотивом творчості Шевченка, що пронизує також весь його життєвий шлях, була самовіддана любов до України і нерозривно пов’язана з нею ненависть до всіх її гнобителів. </a:t>
            </a:r>
          </a:p>
          <a:p>
            <a:pPr marL="0" indent="360363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незалежній Україні зроблено все, щоб віддати Кобзареві всю шану, повернути поету чималий народний борг. Сьогодні ми знаємо дуже багато про життя і творчість Тараса Григоровича. Нам відомо, що Шевченко не був ані святим, ані людиною, зануреною у надхмарні світи. Він був людиною розумною, інтелігентною та обдарованою. А життя Кобзаря можна вважати мірилом нашої історії.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363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Гортаючи сторінки Шевченкового «Великого льоху», ми маємо змогу замислитися й над власним життям. Сучасність заповнює нас, але ми ані на мить не забуваємо, чиїми сучасниками ми є. Так, бути сучасником Кобзаря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велика честь.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51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11" y="620688"/>
            <a:ext cx="853294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ctr"/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63525"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Дослідивши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поему-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містерію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«Великий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безсмерті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Тарас Шевченко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3525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ст.,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труди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шанс, дух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мріяв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поет.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глухих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Вкраїну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сердець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ближніх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державу, 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3525"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долю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рядках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Тетяни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Майданович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6556" y="4543960"/>
            <a:ext cx="30233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нема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Духа,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слово – суха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потеруха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Порушивши духу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543960"/>
            <a:ext cx="4017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опори 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падаймо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тельця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нам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14082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kr.kr.court.gov.ua/userfiles/1250839515_nezalejn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31"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Д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оля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itchFamily="34" charset="0"/>
              </a:rPr>
              <a:t>держави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 не в руках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itchFamily="34" charset="0"/>
              </a:rPr>
              <a:t>лідерів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, а в руках народу;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itchFamily="34" charset="0"/>
              </a:rPr>
              <a:t>усяка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itchFamily="34" charset="0"/>
              </a:rPr>
              <a:t>послуга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itchFamily="34" charset="0"/>
              </a:rPr>
              <a:t>ворогові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itchFamily="34" charset="0"/>
              </a:rPr>
              <a:t>навіть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itchFamily="34" charset="0"/>
              </a:rPr>
              <a:t>найменше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itchFamily="34" charset="0"/>
              </a:rPr>
              <a:t>сприяння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itchFamily="34" charset="0"/>
              </a:rPr>
              <a:t>йому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itchFamily="34" charset="0"/>
              </a:rPr>
              <a:t>є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itchFamily="34" charset="0"/>
              </a:rPr>
              <a:t>смертельним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Segoe Script" pitchFamily="34" charset="0"/>
              </a:rPr>
              <a:t>гріхом</a:t>
            </a:r>
            <a:r>
              <a:rPr lang="ru-RU" sz="2000" b="1" dirty="0" smtClean="0">
                <a:solidFill>
                  <a:srgbClr val="C00000"/>
                </a:solidFill>
                <a:latin typeface="Segoe Script" pitchFamily="34" charset="0"/>
              </a:rPr>
              <a:t>…</a:t>
            </a:r>
            <a:endParaRPr lang="uk-UA" sz="2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03893"/>
            <a:ext cx="5302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Segoe Script" pitchFamily="34" charset="0"/>
              </a:rPr>
              <a:t>І сьогодення доводить це, чи не так?</a:t>
            </a:r>
            <a:endParaRPr lang="uk-UA" sz="28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58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954" y="656692"/>
            <a:ext cx="82975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Т.Г.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співвіднести образи «Великого льоху» з історичними реаліями, надати моральну  політичну оцінку «розкопаного» історичного минулого; вміти переосмислювати, надавати власну оцінку історичним подіям, що відбувалися в минулому;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узагальнити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954" y="3502747"/>
            <a:ext cx="624528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Тараса Григоровича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поему-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містерію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«Великий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Співвіднести образи «Великого льоху» з історичними реаліями.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 оцінку історичним подіям, що відбувалися в минулому.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АНЯ\шк п\aDSC_1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763" y="3270029"/>
            <a:ext cx="1917332" cy="289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36580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>
            <a:spLocks noChangeArrowheads="1"/>
          </p:cNvSpPr>
          <p:nvPr/>
        </p:nvSpPr>
        <p:spPr bwMode="auto">
          <a:xfrm rot="16200000">
            <a:off x="2890729" y="-1097072"/>
            <a:ext cx="2138580" cy="7704138"/>
          </a:xfrm>
          <a:prstGeom prst="downArrowCallout">
            <a:avLst>
              <a:gd name="adj1" fmla="val 25000"/>
              <a:gd name="adj2" fmla="val 25000"/>
              <a:gd name="adj3" fmla="val 37268"/>
              <a:gd name="adj4" fmla="val 66667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55650" y="548680"/>
            <a:ext cx="6119813" cy="1008062"/>
          </a:xfrm>
          <a:prstGeom prst="flowChartMultidocumen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Слово грецького походження,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означає «таїнство»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12360" y="627260"/>
            <a:ext cx="980012" cy="56100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wordArtVert"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Містері</a:t>
            </a:r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 rot="16200000">
            <a:off x="2844006" y="1226654"/>
            <a:ext cx="2225675" cy="7710488"/>
          </a:xfrm>
          <a:prstGeom prst="downArrowCallout">
            <a:avLst>
              <a:gd name="adj1" fmla="val 25000"/>
              <a:gd name="adj2" fmla="val 25000"/>
              <a:gd name="adj3" fmla="val 37268"/>
              <a:gd name="adj4" fmla="val 66667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7950" y="1685707"/>
            <a:ext cx="52562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Містерія – це </a:t>
            </a:r>
            <a:r>
              <a:rPr lang="uk-UA" altLang="ru-RU" sz="1800" b="1" dirty="0">
                <a:latin typeface="Times New Roman" pitchFamily="18" charset="0"/>
                <a:cs typeface="Times New Roman" pitchFamily="18" charset="0"/>
              </a:rPr>
              <a:t>масова драматична вистава на сюжети релігійних легенд. Ці вистави здебільшого влаштовувалися з нагоди Різдва Христового і проводилися на міських майданах. Між сценами релігійного змісту                              </a:t>
            </a: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(народження</a:t>
            </a:r>
            <a:r>
              <a:rPr lang="uk-UA" altLang="ru-RU" sz="1800" b="1" dirty="0">
                <a:latin typeface="Times New Roman" pitchFamily="18" charset="0"/>
                <a:cs typeface="Times New Roman" pitchFamily="18" charset="0"/>
              </a:rPr>
              <a:t>, розп'яття, воскресіння Христа) ставилися невеличкі сценки побутового життя</a:t>
            </a: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496" y="4077072"/>
            <a:ext cx="51133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поемі Шевченка містерія – це…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altLang="ru-RU" sz="1800" b="1" dirty="0">
                <a:latin typeface="Times New Roman" pitchFamily="18" charset="0"/>
                <a:cs typeface="Times New Roman" pitchFamily="18" charset="0"/>
              </a:rPr>
              <a:t>Давній Греції, Єгипті та Римі таємні релігійні обряди проводились посвяченими в таїнство людьми - медіаторами.  У поемі Шевченка цю функцію виконують: 3 душі,        3 ворони, 3  </a:t>
            </a: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лірники. Що підтверджує даний твір як містерію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82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844824"/>
            <a:ext cx="8229600" cy="45680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9750" algn="just">
              <a:spcBef>
                <a:spcPts val="0"/>
              </a:spcBef>
              <a:buFont typeface="Arial" charset="0"/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Поема-містерія «Великий льох» в історичному і філософському планах – центральний твір у «Кобзарі», бо в ній розглянуто проблеми втрати політичної свідомості, що призвело нас, українців, до втрати державності, до національного поневолення.</a:t>
            </a:r>
          </a:p>
          <a:p>
            <a:pPr marL="0" indent="539750" algn="just">
              <a:spcBef>
                <a:spcPts val="0"/>
              </a:spcBef>
              <a:buFont typeface="Arial" charset="0"/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пісня перемоги у Визвольній війні була віддана Росії. Автор засуджує українців, які свідомо піддалися і піддаються ворогові, тим самим передрікаючи на загибель цілий народ.</a:t>
            </a:r>
          </a:p>
          <a:p>
            <a:pPr marL="0" indent="539750" algn="just">
              <a:spcBef>
                <a:spcPts val="0"/>
              </a:spcBef>
              <a:buFont typeface="Arial" charset="0"/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оригінальній, новаторській художній формі Шевченко втілює свою філософсько-поетичну концепцію історії України, головно зламного її етапу – злуки з Москвою та фатальних для нації політичних, соціальних,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соціопсихологічних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вислідів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цього акту. У «Великому льосі» висловлено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провіденційні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уявлення поета про майбутнє Краю, віру в пробудження українського народу, його духовне відродження, здобуття незалежності та розбудову національної держави.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656692"/>
            <a:ext cx="57601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Історичний </a:t>
            </a:r>
            <a:r>
              <a:rPr lang="uk-UA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філософський план</a:t>
            </a:r>
          </a:p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поеми-містерії </a:t>
            </a:r>
            <a:r>
              <a:rPr lang="uk-UA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«Великий льох»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26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верх 2"/>
          <p:cNvSpPr/>
          <p:nvPr/>
        </p:nvSpPr>
        <p:spPr>
          <a:xfrm>
            <a:off x="24383" y="1597545"/>
            <a:ext cx="1627331" cy="4567759"/>
          </a:xfrm>
          <a:prstGeom prst="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wordArt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sp>
        <p:nvSpPr>
          <p:cNvPr id="4" name="Стрелка вверх 3"/>
          <p:cNvSpPr/>
          <p:nvPr/>
        </p:nvSpPr>
        <p:spPr>
          <a:xfrm>
            <a:off x="2018775" y="1674326"/>
            <a:ext cx="1368847" cy="3421972"/>
          </a:xfrm>
          <a:prstGeom prst="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sp>
        <p:nvSpPr>
          <p:cNvPr id="9" name="TextBox 8"/>
          <p:cNvSpPr txBox="1"/>
          <p:nvPr/>
        </p:nvSpPr>
        <p:spPr>
          <a:xfrm flipV="1">
            <a:off x="467544" y="2366233"/>
            <a:ext cx="738664" cy="38710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возз’єднання України з Росією у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Переяславі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" name="TextBox 9"/>
          <p:cNvSpPr txBox="1"/>
          <p:nvPr/>
        </p:nvSpPr>
        <p:spPr>
          <a:xfrm flipV="1">
            <a:off x="2483768" y="1952836"/>
            <a:ext cx="461665" cy="31729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перемога під Полтавою;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15480" y="771368"/>
            <a:ext cx="7684371" cy="874380"/>
          </a:xfrm>
          <a:prstGeom prst="flowChartTerminato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Передумови</a:t>
            </a:r>
            <a:r>
              <a:rPr lang="ru-RU" alt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появи</a:t>
            </a:r>
            <a:r>
              <a:rPr lang="ru-RU" alt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alt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8271" y="4988701"/>
            <a:ext cx="1629853" cy="1248586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2" name="Стрелка вверх 21"/>
          <p:cNvSpPr/>
          <p:nvPr/>
        </p:nvSpPr>
        <p:spPr>
          <a:xfrm>
            <a:off x="3995936" y="1722213"/>
            <a:ext cx="1368847" cy="3421972"/>
          </a:xfrm>
          <a:prstGeom prst="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sp>
        <p:nvSpPr>
          <p:cNvPr id="23" name="Стрелка вверх 22"/>
          <p:cNvSpPr/>
          <p:nvPr/>
        </p:nvSpPr>
        <p:spPr>
          <a:xfrm>
            <a:off x="7524328" y="1722214"/>
            <a:ext cx="1368847" cy="3421972"/>
          </a:xfrm>
          <a:prstGeom prst="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sp>
        <p:nvSpPr>
          <p:cNvPr id="24" name="Стрелка вверх 23"/>
          <p:cNvSpPr/>
          <p:nvPr/>
        </p:nvSpPr>
        <p:spPr>
          <a:xfrm>
            <a:off x="5854774" y="1744925"/>
            <a:ext cx="1368847" cy="3421972"/>
          </a:xfrm>
          <a:prstGeom prst="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 flipV="1">
            <a:off x="7992380" y="2115598"/>
            <a:ext cx="461665" cy="29197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розкопки в с. </a:t>
            </a:r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Суботові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V="1">
            <a:off x="6300192" y="1916832"/>
            <a:ext cx="461665" cy="299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1" name="TextBox 10"/>
          <p:cNvSpPr txBox="1"/>
          <p:nvPr/>
        </p:nvSpPr>
        <p:spPr>
          <a:xfrm flipV="1">
            <a:off x="4470375" y="2448218"/>
            <a:ext cx="461665" cy="23489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різня в Батурині;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804" y="4988703"/>
            <a:ext cx="1301077" cy="1248584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437" y="4988703"/>
            <a:ext cx="1239520" cy="1248586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8" name="Рисунок 17" descr="https://encrypted-tbn2.gstatic.com/images?q=tbn:ANd9GcQ2Mjdy6ZMWvx-aV-QnameZUQjtmiTcJNAqjYDfRdbW6-FGcHL1j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88702"/>
            <a:ext cx="1643752" cy="1248586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31112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14" grpId="0" animBg="1"/>
      <p:bldP spid="22" grpId="0" animBg="1"/>
      <p:bldP spid="23" grpId="0" animBg="1"/>
      <p:bldP spid="24" grpId="0" animBg="1"/>
      <p:bldP spid="1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23849" y="744089"/>
            <a:ext cx="1811663" cy="81270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1834 </a:t>
            </a:r>
            <a:r>
              <a:rPr lang="ru-RU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/>
              </a:rPr>
              <a:t>рік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rot="-5400000">
            <a:off x="1376625" y="2075433"/>
            <a:ext cx="1517776" cy="3432823"/>
          </a:xfrm>
          <a:prstGeom prst="downArrow">
            <a:avLst>
              <a:gd name="adj1" fmla="val 50000"/>
              <a:gd name="adj2" fmla="val 3399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Вивчає </a:t>
            </a:r>
            <a:r>
              <a:rPr lang="uk-UA" alt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ятки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старовини</a:t>
            </a:r>
            <a:endParaRPr lang="en-US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-5400000">
            <a:off x="1816449" y="201477"/>
            <a:ext cx="1572115" cy="4366811"/>
          </a:xfrm>
          <a:prstGeom prst="downArrow">
            <a:avLst>
              <a:gd name="adj1" fmla="val 50000"/>
              <a:gd name="adj2" fmla="val 3398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Цікавиться Богдановою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темою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 rot="-5400000">
            <a:off x="6212462" y="385155"/>
            <a:ext cx="1650152" cy="3921419"/>
          </a:xfrm>
          <a:prstGeom prst="downArrow">
            <a:avLst>
              <a:gd name="adj1" fmla="val 50000"/>
              <a:gd name="adj2" fmla="val 3398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Досліджує розриті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підземелля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rot="-5400000">
            <a:off x="1375435" y="3659584"/>
            <a:ext cx="1520152" cy="3432822"/>
          </a:xfrm>
          <a:prstGeom prst="downArrow">
            <a:avLst>
              <a:gd name="adj1" fmla="val 50000"/>
              <a:gd name="adj2" fmla="val 340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Змальовує козацькі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хрести,церкву Іллі</a:t>
            </a:r>
            <a:endParaRPr lang="ru-RU" alt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5" name="Picture 11" descr="http://prostir.museum/images/Shevch34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284984"/>
            <a:ext cx="4617983" cy="2628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728700"/>
            <a:ext cx="6472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Досліджуючи</a:t>
            </a:r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4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такі</a:t>
            </a:r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теми, Шевченко </a:t>
            </a:r>
            <a:r>
              <a:rPr lang="ru-RU" sz="24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застосував</a:t>
            </a:r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4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елементи</a:t>
            </a:r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4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даних</a:t>
            </a:r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у </a:t>
            </a:r>
            <a:r>
              <a:rPr lang="ru-RU" sz="24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творі</a:t>
            </a:r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«Великий </a:t>
            </a:r>
            <a:r>
              <a:rPr lang="ru-RU" sz="24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льох</a:t>
            </a:r>
            <a:r>
              <a:rPr lang="ru-RU" sz="2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»  </a:t>
            </a:r>
          </a:p>
        </p:txBody>
      </p:sp>
    </p:spTree>
    <p:extLst>
      <p:ext uri="{BB962C8B-B14F-4D97-AF65-F5344CB8AC3E}">
        <p14:creationId xmlns:p14="http://schemas.microsoft.com/office/powerpoint/2010/main" xmlns="" val="258220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0" y="1448780"/>
            <a:ext cx="2915816" cy="2916324"/>
          </a:xfrm>
        </p:spPr>
        <p:txBody>
          <a:bodyPr>
            <a:normAutofit/>
          </a:bodyPr>
          <a:lstStyle/>
          <a:p>
            <a:pPr marL="79375" indent="100013" algn="ctr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з них – Переяславська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рада (</a:t>
            </a: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1654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злука України з Москвою, присяга Богдана Хмельницького та його оточення московському цареві, що недвозначно оцінюється поетом як фатальна помилка гетьмана.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5940"/>
          <a:stretch>
            <a:fillRect/>
          </a:stretch>
        </p:blipFill>
        <p:spPr bwMode="auto">
          <a:xfrm>
            <a:off x="359532" y="4545124"/>
            <a:ext cx="2087808" cy="1592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2750" b="5893"/>
          <a:stretch>
            <a:fillRect/>
          </a:stretch>
        </p:blipFill>
        <p:spPr bwMode="auto">
          <a:xfrm>
            <a:off x="3095836" y="4473116"/>
            <a:ext cx="2351754" cy="1708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43808" y="1448780"/>
            <a:ext cx="2783802" cy="291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– поразка Івана Мазепи, братовбивство під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Полтавою (</a:t>
            </a:r>
            <a:r>
              <a:rPr lang="uk-UA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1709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козаки проливали кров одне одного, нечувана своєю жорстокістю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різанина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Батурині, розправа Петра і з народом, який, за словами М.Гоголя, «хотів пожити своїм життям» (уривок «Розмисли Мазепи»).</a:t>
            </a: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006" t="15227"/>
          <a:stretch>
            <a:fillRect/>
          </a:stretch>
        </p:blipFill>
        <p:spPr bwMode="auto">
          <a:xfrm>
            <a:off x="6444208" y="4473116"/>
            <a:ext cx="1801910" cy="1722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627610" y="1448780"/>
            <a:ext cx="3282334" cy="275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6225" algn="ctr">
              <a:spcBef>
                <a:spcPts val="0"/>
              </a:spcBef>
              <a:buFont typeface="Arial" pitchFamily="34" charset="0"/>
              <a:buNone/>
            </a:pP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третій етап, </a:t>
            </a:r>
            <a:r>
              <a:rPr lang="uk-UA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катерининський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«</a:t>
            </a:r>
            <a:r>
              <a:rPr lang="uk-UA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матушка»-цариця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Катерина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міцно «прикропила </a:t>
            </a:r>
            <a:r>
              <a:rPr lang="uk-UA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украинцев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земле» (О.Толстой), ліквідувала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гетьманство (</a:t>
            </a:r>
            <a:r>
              <a:rPr lang="uk-UA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1764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зруйнувала Запорозьку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 (</a:t>
            </a:r>
            <a:r>
              <a:rPr lang="uk-UA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1775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козацьку старшину підступно задушила в своїх обіймах, замінивши брутальну дискримінацію «оксамитовою» асиміляцією.</a:t>
            </a: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070" y="735087"/>
            <a:ext cx="841838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Три </a:t>
            </a:r>
            <a:r>
              <a:rPr lang="ru-RU" sz="25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етапи</a:t>
            </a:r>
            <a:r>
              <a:rPr lang="ru-RU" sz="25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ru-RU" sz="25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які</a:t>
            </a:r>
            <a:r>
              <a:rPr lang="ru-RU" sz="25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500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відповідають</a:t>
            </a:r>
            <a:r>
              <a:rPr lang="ru-RU" sz="25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500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історичним</a:t>
            </a:r>
            <a:r>
              <a:rPr lang="ru-RU" sz="25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5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реаліям</a:t>
            </a:r>
            <a:r>
              <a:rPr lang="ru-RU" sz="25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5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України</a:t>
            </a:r>
            <a:r>
              <a:rPr lang="ru-RU" sz="25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9608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1304764"/>
            <a:ext cx="8388424" cy="33483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1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відкупу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пошуками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скарбу Б.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1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1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зради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старшинської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верхівки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підступного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осійської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імперського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геноциду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посіпак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обурення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антиукраїнською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імператриці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спричинилася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лицарської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Запорозької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Січі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3235" r="6764"/>
          <a:stretch>
            <a:fillRect/>
          </a:stretch>
        </p:blipFill>
        <p:spPr bwMode="auto">
          <a:xfrm>
            <a:off x="5220072" y="4293096"/>
            <a:ext cx="3558219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89961" y="42570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1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1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думка: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 руках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руках народу;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усяка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ворогові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гріхом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709536"/>
            <a:ext cx="6220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Аналіз </a:t>
            </a: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поеми-містерії  </a:t>
            </a:r>
            <a:r>
              <a:rPr lang="uk-UA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«Великий Льох»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48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4906" y="553835"/>
            <a:ext cx="8229600" cy="796908"/>
          </a:xfrm>
        </p:spPr>
        <p:txBody>
          <a:bodyPr>
            <a:norm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Образи символи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253979" y="1350743"/>
            <a:ext cx="1623694" cy="422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860032" y="1350743"/>
            <a:ext cx="1604637" cy="422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Organization Chart 2"/>
          <p:cNvGrpSpPr>
            <a:grpSpLocks/>
          </p:cNvGrpSpPr>
          <p:nvPr/>
        </p:nvGrpSpPr>
        <p:grpSpPr bwMode="auto">
          <a:xfrm>
            <a:off x="295997" y="1909787"/>
            <a:ext cx="3915963" cy="1724056"/>
            <a:chOff x="1134" y="1186"/>
            <a:chExt cx="2880" cy="805"/>
          </a:xfrm>
          <a:solidFill>
            <a:srgbClr val="FFFF00"/>
          </a:solidFill>
        </p:grpSpPr>
        <p:cxnSp>
          <p:nvCxnSpPr>
            <p:cNvPr id="17" name="_s1028"/>
            <p:cNvCxnSpPr>
              <a:cxnSpLocks noChangeShapeType="1"/>
              <a:stCxn id="23" idx="0"/>
              <a:endCxn id="20" idx="2"/>
            </p:cNvCxnSpPr>
            <p:nvPr/>
          </p:nvCxnSpPr>
          <p:spPr bwMode="auto">
            <a:xfrm rot="16200000" flipV="1">
              <a:off x="3006" y="1127"/>
              <a:ext cx="137" cy="1015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8" name="_s1029"/>
            <p:cNvCxnSpPr>
              <a:cxnSpLocks noChangeShapeType="1"/>
              <a:stCxn id="22" idx="0"/>
              <a:endCxn id="20" idx="2"/>
            </p:cNvCxnSpPr>
            <p:nvPr/>
          </p:nvCxnSpPr>
          <p:spPr bwMode="auto">
            <a:xfrm flipH="1" flipV="1">
              <a:off x="2567" y="1566"/>
              <a:ext cx="7" cy="137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9" name="_s1030"/>
            <p:cNvCxnSpPr>
              <a:cxnSpLocks noChangeShapeType="1"/>
              <a:stCxn id="21" idx="0"/>
              <a:endCxn id="20" idx="2"/>
            </p:cNvCxnSpPr>
            <p:nvPr/>
          </p:nvCxnSpPr>
          <p:spPr bwMode="auto">
            <a:xfrm rot="5400000" flipH="1" flipV="1">
              <a:off x="1998" y="1134"/>
              <a:ext cx="137" cy="1001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20" name="_s1031"/>
            <p:cNvSpPr>
              <a:spLocks noChangeArrowheads="1"/>
            </p:cNvSpPr>
            <p:nvPr/>
          </p:nvSpPr>
          <p:spPr bwMode="auto">
            <a:xfrm>
              <a:off x="1366" y="1186"/>
              <a:ext cx="2402" cy="3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Три ворони</a:t>
              </a:r>
            </a:p>
            <a:p>
              <a:pPr algn="ctr" eaLnBrk="1" hangingPunct="1">
                <a:defRPr/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(символ і втілення сатани)</a:t>
              </a:r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_s1032"/>
            <p:cNvSpPr>
              <a:spLocks noChangeArrowheads="1"/>
            </p:cNvSpPr>
            <p:nvPr/>
          </p:nvSpPr>
          <p:spPr bwMode="auto">
            <a:xfrm>
              <a:off x="1134" y="170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Нещастя</a:t>
              </a:r>
              <a:endPara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_s1033"/>
            <p:cNvSpPr>
              <a:spLocks noChangeArrowheads="1"/>
            </p:cNvSpPr>
            <p:nvPr/>
          </p:nvSpPr>
          <p:spPr bwMode="auto">
            <a:xfrm>
              <a:off x="2142" y="170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Горя</a:t>
              </a:r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_s1034"/>
            <p:cNvSpPr>
              <a:spLocks noChangeArrowheads="1"/>
            </p:cNvSpPr>
            <p:nvPr/>
          </p:nvSpPr>
          <p:spPr bwMode="auto">
            <a:xfrm>
              <a:off x="3150" y="170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Трагедії</a:t>
              </a:r>
              <a:endPara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Organization Chart 2"/>
          <p:cNvGrpSpPr>
            <a:grpSpLocks/>
          </p:cNvGrpSpPr>
          <p:nvPr/>
        </p:nvGrpSpPr>
        <p:grpSpPr bwMode="auto">
          <a:xfrm>
            <a:off x="345656" y="4077730"/>
            <a:ext cx="3649751" cy="2159582"/>
            <a:chOff x="1134" y="1179"/>
            <a:chExt cx="2976" cy="1181"/>
          </a:xfrm>
          <a:solidFill>
            <a:srgbClr val="FFFF00"/>
          </a:solidFill>
        </p:grpSpPr>
        <p:cxnSp>
          <p:nvCxnSpPr>
            <p:cNvPr id="43" name="_s1028"/>
            <p:cNvCxnSpPr>
              <a:cxnSpLocks noChangeShapeType="1"/>
              <a:stCxn id="49" idx="0"/>
              <a:endCxn id="46" idx="2"/>
            </p:cNvCxnSpPr>
            <p:nvPr/>
          </p:nvCxnSpPr>
          <p:spPr bwMode="auto">
            <a:xfrm rot="16200000" flipV="1">
              <a:off x="3001" y="963"/>
              <a:ext cx="223" cy="1036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4" name="_s1029"/>
            <p:cNvCxnSpPr>
              <a:cxnSpLocks noChangeShapeType="1"/>
              <a:stCxn id="48" idx="0"/>
              <a:endCxn id="46" idx="2"/>
            </p:cNvCxnSpPr>
            <p:nvPr/>
          </p:nvCxnSpPr>
          <p:spPr bwMode="auto">
            <a:xfrm flipV="1">
              <a:off x="2592" y="1369"/>
              <a:ext cx="3" cy="223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5" name="_s1030"/>
            <p:cNvCxnSpPr>
              <a:cxnSpLocks noChangeShapeType="1"/>
              <a:stCxn id="47" idx="0"/>
              <a:endCxn id="46" idx="2"/>
            </p:cNvCxnSpPr>
            <p:nvPr/>
          </p:nvCxnSpPr>
          <p:spPr bwMode="auto">
            <a:xfrm rot="5400000" flipH="1" flipV="1">
              <a:off x="1969" y="966"/>
              <a:ext cx="223" cy="1028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46" name="_s1031"/>
            <p:cNvSpPr>
              <a:spLocks noChangeArrowheads="1"/>
            </p:cNvSpPr>
            <p:nvPr/>
          </p:nvSpPr>
          <p:spPr bwMode="auto">
            <a:xfrm>
              <a:off x="1944" y="1179"/>
              <a:ext cx="1301" cy="1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Країни сусіди</a:t>
              </a:r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_s1032"/>
            <p:cNvSpPr>
              <a:spLocks noChangeArrowheads="1"/>
            </p:cNvSpPr>
            <p:nvPr/>
          </p:nvSpPr>
          <p:spPr bwMode="auto">
            <a:xfrm>
              <a:off x="1134" y="1592"/>
              <a:ext cx="864" cy="60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Польща</a:t>
              </a:r>
            </a:p>
            <a:p>
              <a:pPr algn="ctr" eaLnBrk="1" hangingPunct="1">
                <a:defRPr/>
              </a:pPr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uk-UA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зрадливість</a:t>
              </a:r>
            </a:p>
            <a:p>
              <a:pPr algn="ctr" eaLnBrk="1" hangingPunct="1">
                <a:defRPr/>
              </a:pPr>
              <a:r>
                <a:rPr lang="uk-UA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шляхти)</a:t>
              </a:r>
              <a:endPara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_s1033"/>
            <p:cNvSpPr>
              <a:spLocks noChangeArrowheads="1"/>
            </p:cNvSpPr>
            <p:nvPr/>
          </p:nvSpPr>
          <p:spPr bwMode="auto">
            <a:xfrm>
              <a:off x="2160" y="1592"/>
              <a:ext cx="864" cy="76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Україна</a:t>
              </a:r>
            </a:p>
            <a:p>
              <a:pPr algn="ctr" eaLnBrk="1" hangingPunct="1">
                <a:defRPr/>
              </a:pPr>
              <a:r>
                <a:rPr lang="uk-UA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05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відсутність</a:t>
              </a:r>
              <a:r>
                <a:rPr lang="ru-RU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ru-RU" sz="105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державної</a:t>
              </a:r>
              <a:endPara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ru-RU" sz="105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твердості</a:t>
              </a:r>
              <a:r>
                <a:rPr lang="ru-RU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</a:t>
              </a:r>
            </a:p>
            <a:p>
              <a:pPr algn="ctr" eaLnBrk="1" hangingPunct="1">
                <a:defRPr/>
              </a:pPr>
              <a:r>
                <a:rPr lang="ru-RU" sz="105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послідовності</a:t>
              </a:r>
              <a:r>
                <a:rPr lang="ru-RU" sz="105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9" name="_s1034"/>
            <p:cNvSpPr>
              <a:spLocks noChangeArrowheads="1"/>
            </p:cNvSpPr>
            <p:nvPr/>
          </p:nvSpPr>
          <p:spPr bwMode="auto">
            <a:xfrm>
              <a:off x="3150" y="1592"/>
              <a:ext cx="960" cy="76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Росія</a:t>
              </a:r>
            </a:p>
            <a:p>
              <a:pPr algn="ctr" eaLnBrk="1" hangingPunct="1">
                <a:defRPr/>
              </a:pPr>
              <a:r>
                <a:rPr lang="uk-UA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тиранія</a:t>
              </a:r>
              <a:endPara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</a:t>
              </a:r>
              <a:r>
                <a:rPr lang="ru-RU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відношенню</a:t>
              </a:r>
              <a:endPara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</a:t>
              </a:r>
              <a:r>
                <a:rPr lang="ru-RU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всіх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народів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 eaLnBrk="1" hangingPunct="1">
                <a:defRPr/>
              </a:pP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тому </a:t>
              </a:r>
              <a:r>
                <a:rPr lang="ru-RU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числі</a:t>
              </a:r>
              <a:endPara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й 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</a:t>
              </a:r>
              <a:r>
                <a:rPr lang="ru-RU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свого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51" name="Organization Chart 2"/>
          <p:cNvGrpSpPr>
            <a:grpSpLocks/>
          </p:cNvGrpSpPr>
          <p:nvPr/>
        </p:nvGrpSpPr>
        <p:grpSpPr bwMode="auto">
          <a:xfrm>
            <a:off x="4448225" y="1916832"/>
            <a:ext cx="3796183" cy="1728192"/>
            <a:chOff x="1134" y="1179"/>
            <a:chExt cx="2880" cy="812"/>
          </a:xfrm>
          <a:solidFill>
            <a:srgbClr val="FFFF00"/>
          </a:solidFill>
        </p:grpSpPr>
        <p:cxnSp>
          <p:nvCxnSpPr>
            <p:cNvPr id="52" name="_s1028"/>
            <p:cNvCxnSpPr>
              <a:cxnSpLocks noChangeShapeType="1"/>
              <a:stCxn id="58" idx="0"/>
              <a:endCxn id="55" idx="2"/>
            </p:cNvCxnSpPr>
            <p:nvPr/>
          </p:nvCxnSpPr>
          <p:spPr bwMode="auto">
            <a:xfrm rot="16200000" flipV="1">
              <a:off x="3006" y="1127"/>
              <a:ext cx="144" cy="1008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3" name="_s1029"/>
            <p:cNvCxnSpPr>
              <a:cxnSpLocks noChangeShapeType="1"/>
              <a:stCxn id="57" idx="0"/>
              <a:endCxn id="55" idx="2"/>
            </p:cNvCxnSpPr>
            <p:nvPr/>
          </p:nvCxnSpPr>
          <p:spPr bwMode="auto">
            <a:xfrm flipV="1">
              <a:off x="2574" y="1559"/>
              <a:ext cx="0" cy="144"/>
            </a:xfrm>
            <a:prstGeom prst="straightConnector1">
              <a:avLst/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54" name="_s1030"/>
            <p:cNvCxnSpPr>
              <a:cxnSpLocks noChangeShapeType="1"/>
              <a:stCxn id="56" idx="0"/>
              <a:endCxn id="55" idx="2"/>
            </p:cNvCxnSpPr>
            <p:nvPr/>
          </p:nvCxnSpPr>
          <p:spPr bwMode="auto">
            <a:xfrm rot="5400000" flipH="1" flipV="1">
              <a:off x="1998" y="1127"/>
              <a:ext cx="144" cy="1008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55" name="_s1031"/>
            <p:cNvSpPr>
              <a:spLocks noChangeArrowheads="1"/>
            </p:cNvSpPr>
            <p:nvPr/>
          </p:nvSpPr>
          <p:spPr bwMode="auto">
            <a:xfrm>
              <a:off x="1134" y="1179"/>
              <a:ext cx="2880" cy="38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Три лірники</a:t>
              </a:r>
            </a:p>
            <a:p>
              <a:pPr algn="ctr" eaLnBrk="1" hangingPunct="1">
                <a:defRPr/>
              </a:pPr>
              <a:r>
                <a: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віковому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рабстві</a:t>
              </a:r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ru-RU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почалося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виродження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народу)</a:t>
              </a:r>
            </a:p>
          </p:txBody>
        </p:sp>
        <p:sp>
          <p:nvSpPr>
            <p:cNvPr id="56" name="_s1032"/>
            <p:cNvSpPr>
              <a:spLocks noChangeArrowheads="1"/>
            </p:cNvSpPr>
            <p:nvPr/>
          </p:nvSpPr>
          <p:spPr bwMode="auto">
            <a:xfrm>
              <a:off x="1134" y="170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Кривий</a:t>
              </a:r>
              <a:endPara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_s1033"/>
            <p:cNvSpPr>
              <a:spLocks noChangeArrowheads="1"/>
            </p:cNvSpPr>
            <p:nvPr/>
          </p:nvSpPr>
          <p:spPr bwMode="auto">
            <a:xfrm>
              <a:off x="2142" y="170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Сліпий </a:t>
              </a:r>
              <a:endPara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_s1034"/>
            <p:cNvSpPr>
              <a:spLocks noChangeArrowheads="1"/>
            </p:cNvSpPr>
            <p:nvPr/>
          </p:nvSpPr>
          <p:spPr bwMode="auto">
            <a:xfrm>
              <a:off x="3150" y="1703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Горбатий</a:t>
              </a:r>
              <a:endPara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AutoShape 11"/>
          <p:cNvSpPr>
            <a:spLocks noChangeArrowheads="1"/>
          </p:cNvSpPr>
          <p:nvPr/>
        </p:nvSpPr>
        <p:spPr bwMode="auto">
          <a:xfrm>
            <a:off x="4958665" y="4149080"/>
            <a:ext cx="3213735" cy="741327"/>
          </a:xfrm>
          <a:prstGeom prst="doubleWave">
            <a:avLst>
              <a:gd name="adj1" fmla="val 65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Московщина </a:t>
            </a:r>
            <a:r>
              <a:rPr lang="uk-UA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перетворила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український </a:t>
            </a:r>
            <a:r>
              <a:rPr lang="uk-UA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 на рабів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19" descr="Гранит"/>
          <p:cNvSpPr>
            <a:spLocks noChangeArrowheads="1"/>
          </p:cNvSpPr>
          <p:nvPr/>
        </p:nvSpPr>
        <p:spPr bwMode="auto">
          <a:xfrm>
            <a:off x="4209575" y="3860846"/>
            <a:ext cx="650457" cy="2124438"/>
          </a:xfrm>
          <a:prstGeom prst="curvedRightArrow">
            <a:avLst>
              <a:gd name="adj1" fmla="val 10340"/>
              <a:gd name="adj2" fmla="val 72685"/>
              <a:gd name="adj3" fmla="val 1650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" name="AutoShape 18" descr="Гранит"/>
          <p:cNvSpPr>
            <a:spLocks noChangeArrowheads="1"/>
          </p:cNvSpPr>
          <p:nvPr/>
        </p:nvSpPr>
        <p:spPr bwMode="auto">
          <a:xfrm>
            <a:off x="8244408" y="3860846"/>
            <a:ext cx="648072" cy="2124438"/>
          </a:xfrm>
          <a:prstGeom prst="curvedLeftArrow">
            <a:avLst>
              <a:gd name="adj1" fmla="val 13123"/>
              <a:gd name="adj2" fmla="val 41195"/>
              <a:gd name="adj3" fmla="val 16176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6415674" y="3749433"/>
            <a:ext cx="215900" cy="34763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194175" y="4998129"/>
            <a:ext cx="2874798" cy="11671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Прийшли заспівати</a:t>
            </a:r>
          </a:p>
          <a:p>
            <a:pPr algn="ctr"/>
            <a:r>
              <a:rPr lang="uk-UA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 Богдана…</a:t>
            </a:r>
          </a:p>
          <a:p>
            <a:pPr algn="ctr"/>
            <a:r>
              <a:rPr lang="uk-UA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 заснули</a:t>
            </a:r>
            <a:r>
              <a:rPr lang="uk-UA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979712" y="3749433"/>
            <a:ext cx="274266" cy="24322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46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1291</Words>
  <Application>Microsoft Office PowerPoint</Application>
  <PresentationFormat>Экран (4:3)</PresentationFormat>
  <Paragraphs>115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Всеукраїнский комплексний інтерактивний конкурс    «Історик-Юніор-2014»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Образи символи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stas</cp:lastModifiedBy>
  <cp:revision>27</cp:revision>
  <dcterms:created xsi:type="dcterms:W3CDTF">2011-07-06T07:21:00Z</dcterms:created>
  <dcterms:modified xsi:type="dcterms:W3CDTF">2014-04-02T17:38:17Z</dcterms:modified>
</cp:coreProperties>
</file>