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556E8-EEA5-43DE-B168-314E1BD9B31C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ED53A-480A-4C5A-8379-674E71B7D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1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ED53A-480A-4C5A-8379-674E71B7D32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9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AF43477-46FB-4B13-8ADC-7BFE402190A9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C4B456E-6583-4DFA-A4E5-A209DC2A3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4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3477-46FB-4B13-8ADC-7BFE402190A9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456E-6583-4DFA-A4E5-A209DC2A3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7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F43477-46FB-4B13-8ADC-7BFE402190A9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4B456E-6583-4DFA-A4E5-A209DC2A3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0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F43477-46FB-4B13-8ADC-7BFE402190A9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4B456E-6583-4DFA-A4E5-A209DC2A3C2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8606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F43477-46FB-4B13-8ADC-7BFE402190A9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4B456E-6583-4DFA-A4E5-A209DC2A3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44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3477-46FB-4B13-8ADC-7BFE402190A9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456E-6583-4DFA-A4E5-A209DC2A3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20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3477-46FB-4B13-8ADC-7BFE402190A9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456E-6583-4DFA-A4E5-A209DC2A3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95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3477-46FB-4B13-8ADC-7BFE402190A9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456E-6583-4DFA-A4E5-A209DC2A3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57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F43477-46FB-4B13-8ADC-7BFE402190A9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4B456E-6583-4DFA-A4E5-A209DC2A3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7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3477-46FB-4B13-8ADC-7BFE402190A9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456E-6583-4DFA-A4E5-A209DC2A3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4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F43477-46FB-4B13-8ADC-7BFE402190A9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4B456E-6583-4DFA-A4E5-A209DC2A3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8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3477-46FB-4B13-8ADC-7BFE402190A9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456E-6583-4DFA-A4E5-A209DC2A3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3477-46FB-4B13-8ADC-7BFE402190A9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456E-6583-4DFA-A4E5-A209DC2A3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06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3477-46FB-4B13-8ADC-7BFE402190A9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456E-6583-4DFA-A4E5-A209DC2A3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36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3477-46FB-4B13-8ADC-7BFE402190A9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456E-6583-4DFA-A4E5-A209DC2A3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7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3477-46FB-4B13-8ADC-7BFE402190A9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456E-6583-4DFA-A4E5-A209DC2A3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8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3477-46FB-4B13-8ADC-7BFE402190A9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456E-6583-4DFA-A4E5-A209DC2A3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3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43477-46FB-4B13-8ADC-7BFE402190A9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B456E-6583-4DFA-A4E5-A209DC2A3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15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3111" y="684289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Історичне </a:t>
            </a:r>
            <a:r>
              <a:rPr lang="uk-UA" dirty="0" err="1" smtClean="0"/>
              <a:t>підГрунтя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              творчості </a:t>
            </a:r>
            <a:br>
              <a:rPr lang="uk-UA" dirty="0" smtClean="0"/>
            </a:br>
            <a:r>
              <a:rPr lang="uk-UA" dirty="0" smtClean="0"/>
              <a:t>        Тараса Шевченка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7617" y="4478362"/>
            <a:ext cx="3095767" cy="190879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Підготувала </a:t>
            </a:r>
          </a:p>
          <a:p>
            <a:r>
              <a:rPr lang="uk-UA" sz="2400" dirty="0" smtClean="0"/>
              <a:t>Учениця 9-Б класу</a:t>
            </a:r>
          </a:p>
          <a:p>
            <a:r>
              <a:rPr lang="uk-UA" sz="2400" dirty="0" err="1" smtClean="0"/>
              <a:t>Маяківського</a:t>
            </a:r>
            <a:r>
              <a:rPr lang="uk-UA" sz="2400" dirty="0" smtClean="0"/>
              <a:t> НВК</a:t>
            </a:r>
          </a:p>
          <a:p>
            <a:r>
              <a:rPr lang="uk-UA" sz="2400" dirty="0" smtClean="0"/>
              <a:t> Богдана Романюк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18" y="2674961"/>
            <a:ext cx="3412793" cy="3835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11" y="2674962"/>
            <a:ext cx="2511494" cy="2047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4" y="1861758"/>
            <a:ext cx="2071604" cy="2860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1434" y="2019869"/>
            <a:ext cx="2311020" cy="2006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1076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423081"/>
            <a:ext cx="6873240" cy="4476465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«Ця поема  являє собою такий шедевр революційної поезії, рівного якому не дала поезія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століття ні в Росії, ні за кордоном. Шевченко постає перед нами як грандіозний, світового масштабу революційний поет, як незламна особа, стоїчне сумління своєї країни, лицар-борець, який органічно ненавидів тиранів і гніт. У той моторошний час Шевченко безстрашно творив свою, сповнену громадянського пафосу і мужнього протесту, поему.»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r="5332"/>
          <a:stretch>
            <a:fillRect/>
          </a:stretch>
        </p:blipFill>
        <p:spPr>
          <a:xfrm>
            <a:off x="7559040" y="136478"/>
            <a:ext cx="4082500" cy="659186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5713" y="5442043"/>
            <a:ext cx="4339987" cy="743804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 smtClean="0"/>
              <a:t>Ніно </a:t>
            </a:r>
            <a:r>
              <a:rPr lang="uk-UA" sz="2800" b="1" i="1" dirty="0" err="1" smtClean="0"/>
              <a:t>Міцішвілі</a:t>
            </a:r>
            <a:r>
              <a:rPr lang="uk-UA" sz="2800" b="1" i="1" dirty="0" smtClean="0"/>
              <a:t>, </a:t>
            </a:r>
          </a:p>
          <a:p>
            <a:pPr algn="ctr"/>
            <a:r>
              <a:rPr lang="uk-UA" sz="2000" b="1" i="1" dirty="0" smtClean="0"/>
              <a:t>відомий грузинський поет.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40301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38746" y="0"/>
            <a:ext cx="10146186" cy="62779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Враження відомих письменників про поему: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50126" y="627798"/>
            <a:ext cx="11723426" cy="5691115"/>
          </a:xfrm>
        </p:spPr>
        <p:txBody>
          <a:bodyPr>
            <a:normAutofit lnSpcReduction="10000"/>
          </a:bodyPr>
          <a:lstStyle/>
          <a:p>
            <a:endParaRPr lang="uk-UA" sz="2800" b="1" dirty="0" smtClean="0">
              <a:latin typeface="+mj-lt"/>
            </a:endParaRPr>
          </a:p>
          <a:p>
            <a:r>
              <a:rPr lang="uk-UA" sz="2800" b="1" dirty="0" smtClean="0">
                <a:latin typeface="+mj-lt"/>
              </a:rPr>
              <a:t>• Сучасний грузинський літературознавець Валер‘ян </a:t>
            </a:r>
            <a:r>
              <a:rPr lang="uk-UA" sz="2800" b="1" dirty="0" err="1" smtClean="0">
                <a:latin typeface="+mj-lt"/>
              </a:rPr>
              <a:t>Імедадзе</a:t>
            </a:r>
            <a:r>
              <a:rPr lang="uk-UA" sz="2800" b="1" dirty="0" smtClean="0">
                <a:latin typeface="+mj-lt"/>
              </a:rPr>
              <a:t> у книзі «Т. Г. Шевченко і Грузія », називаючи поему «Кавказ» геніальним і найпопулярнішим у Грузії твором Шевченка, пише, що він відомий там кожній </a:t>
            </a:r>
            <a:r>
              <a:rPr lang="uk-UA" sz="2800" b="1" dirty="0" err="1" smtClean="0">
                <a:latin typeface="+mj-lt"/>
              </a:rPr>
              <a:t>освідченій</a:t>
            </a:r>
            <a:r>
              <a:rPr lang="uk-UA" sz="2800" b="1" dirty="0" smtClean="0">
                <a:latin typeface="+mj-lt"/>
              </a:rPr>
              <a:t> людині і що «в Грузії немає письменника, який би не сказав теплого слова про Великого Кобзаря».</a:t>
            </a:r>
          </a:p>
          <a:p>
            <a:r>
              <a:rPr lang="uk-UA" sz="2800" b="1" dirty="0" smtClean="0">
                <a:latin typeface="+mj-lt"/>
              </a:rPr>
              <a:t>• Гаїті </a:t>
            </a:r>
            <a:r>
              <a:rPr lang="uk-UA" sz="2800" b="1" dirty="0" err="1" smtClean="0">
                <a:latin typeface="+mj-lt"/>
              </a:rPr>
              <a:t>Рене</a:t>
            </a:r>
            <a:r>
              <a:rPr lang="uk-UA" sz="2800" b="1" dirty="0" smtClean="0">
                <a:latin typeface="+mj-lt"/>
              </a:rPr>
              <a:t> </a:t>
            </a:r>
            <a:r>
              <a:rPr lang="uk-UA" sz="2800" b="1" dirty="0" err="1" smtClean="0">
                <a:latin typeface="+mj-lt"/>
              </a:rPr>
              <a:t>Депестра</a:t>
            </a:r>
            <a:r>
              <a:rPr lang="uk-UA" sz="2800" b="1" dirty="0" smtClean="0">
                <a:latin typeface="+mj-lt"/>
              </a:rPr>
              <a:t>: «Шевченко – це такий вогонь, який кидає свої відблиски на всі народи, що борються за справедливість і красу».</a:t>
            </a:r>
          </a:p>
          <a:p>
            <a:r>
              <a:rPr lang="uk-UA" sz="2800" b="1" dirty="0" smtClean="0">
                <a:latin typeface="+mj-lt"/>
              </a:rPr>
              <a:t>• Іван Франко влучно назвав «Кавказ» огненною інвективою, тобто гнівним звинуваченням царизму перед судом совісті народів. </a:t>
            </a:r>
          </a:p>
          <a:p>
            <a:endParaRPr lang="uk-UA" sz="2800" b="1" dirty="0">
              <a:latin typeface="+mj-lt"/>
            </a:endParaRPr>
          </a:p>
          <a:p>
            <a:r>
              <a:rPr lang="uk-UA" sz="3200" b="1" i="1" u="sng" dirty="0" smtClean="0">
                <a:latin typeface="+mj-lt"/>
              </a:rPr>
              <a:t>  Видатний український композитор Станіслав Людкевич на       матеріалі поеми створив симфонію-кантату «Кавказ».</a:t>
            </a:r>
          </a:p>
        </p:txBody>
      </p:sp>
    </p:spTree>
    <p:extLst>
      <p:ext uri="{BB962C8B-B14F-4D97-AF65-F5344CB8AC3E}">
        <p14:creationId xmlns:p14="http://schemas.microsoft.com/office/powerpoint/2010/main" val="19547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435" y="1582920"/>
            <a:ext cx="6873240" cy="3271060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 smtClean="0">
                <a:latin typeface="+mn-lt"/>
              </a:rPr>
              <a:t>«Кавказ» – це гімн непокірному духові і волелюбству, непохитній волі і мужності борців за національну честь і свободу.</a:t>
            </a:r>
            <a:endParaRPr lang="ru-RU" sz="3600" b="1" i="1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398292" y="5656997"/>
            <a:ext cx="4557328" cy="907577"/>
          </a:xfrm>
        </p:spPr>
        <p:txBody>
          <a:bodyPr>
            <a:noAutofit/>
          </a:bodyPr>
          <a:lstStyle/>
          <a:p>
            <a:r>
              <a:rPr lang="uk-UA" sz="4000" b="1" i="1" dirty="0" smtClean="0">
                <a:latin typeface="+mj-lt"/>
              </a:rPr>
              <a:t>Валер‘ян </a:t>
            </a:r>
            <a:r>
              <a:rPr lang="uk-UA" sz="4000" b="1" i="1" dirty="0" err="1" smtClean="0">
                <a:latin typeface="+mj-lt"/>
              </a:rPr>
              <a:t>Імедадзе</a:t>
            </a:r>
            <a:endParaRPr lang="ru-RU" sz="4000" b="1" i="1" dirty="0">
              <a:latin typeface="+mj-lt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" r="7929"/>
          <a:stretch>
            <a:fillRect/>
          </a:stretch>
        </p:blipFill>
        <p:spPr>
          <a:xfrm>
            <a:off x="7628744" y="464023"/>
            <a:ext cx="3644900" cy="5882186"/>
          </a:xfrm>
        </p:spPr>
      </p:pic>
    </p:spTree>
    <p:extLst>
      <p:ext uri="{BB962C8B-B14F-4D97-AF65-F5344CB8AC3E}">
        <p14:creationId xmlns:p14="http://schemas.microsoft.com/office/powerpoint/2010/main" val="29845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751241"/>
            <a:ext cx="6873240" cy="5467443"/>
          </a:xfrm>
        </p:spPr>
        <p:txBody>
          <a:bodyPr/>
          <a:lstStyle/>
          <a:p>
            <a:r>
              <a:rPr lang="uk-UA" b="1" dirty="0" smtClean="0"/>
              <a:t>…</a:t>
            </a:r>
            <a:r>
              <a:rPr lang="uk-UA" b="1" i="1" dirty="0" smtClean="0"/>
              <a:t>А поки що мої думи,</a:t>
            </a:r>
            <a:br>
              <a:rPr lang="uk-UA" b="1" i="1" dirty="0" smtClean="0"/>
            </a:br>
            <a:r>
              <a:rPr lang="uk-UA" b="1" i="1" dirty="0" smtClean="0"/>
              <a:t>Моє люте горе</a:t>
            </a:r>
            <a:br>
              <a:rPr lang="uk-UA" b="1" i="1" dirty="0" smtClean="0"/>
            </a:br>
            <a:r>
              <a:rPr lang="uk-UA" b="1" i="1" dirty="0" smtClean="0"/>
              <a:t>сіятиму, - нехай ростуть</a:t>
            </a:r>
            <a:br>
              <a:rPr lang="uk-UA" b="1" i="1" dirty="0" smtClean="0"/>
            </a:br>
            <a:r>
              <a:rPr lang="uk-UA" b="1" i="1" dirty="0" smtClean="0"/>
              <a:t>та з вітром говорять.</a:t>
            </a:r>
            <a:br>
              <a:rPr lang="uk-UA" b="1" i="1" dirty="0" smtClean="0"/>
            </a:br>
            <a:r>
              <a:rPr lang="uk-UA" b="1" i="1" dirty="0" smtClean="0"/>
              <a:t>Вітер тихий з України</a:t>
            </a:r>
            <a:br>
              <a:rPr lang="uk-UA" b="1" i="1" dirty="0" smtClean="0"/>
            </a:br>
            <a:r>
              <a:rPr lang="uk-UA" b="1" i="1" dirty="0" smtClean="0"/>
              <a:t>понесе з росою – </a:t>
            </a:r>
            <a:br>
              <a:rPr lang="uk-UA" b="1" i="1" dirty="0" smtClean="0"/>
            </a:br>
            <a:r>
              <a:rPr lang="uk-UA" b="1" i="1" dirty="0" smtClean="0"/>
              <a:t>Мої думи аж до тебе…</a:t>
            </a:r>
            <a:br>
              <a:rPr lang="uk-UA" b="1" i="1" dirty="0" smtClean="0"/>
            </a:br>
            <a:r>
              <a:rPr lang="uk-UA" b="1" i="1" dirty="0" smtClean="0"/>
              <a:t>братньою сльозою</a:t>
            </a:r>
            <a:br>
              <a:rPr lang="uk-UA" b="1" i="1" dirty="0" smtClean="0"/>
            </a:br>
            <a:r>
              <a:rPr lang="uk-UA" b="1" i="1" dirty="0" smtClean="0"/>
              <a:t>ти їх, друже, привітаєш,</a:t>
            </a:r>
            <a:br>
              <a:rPr lang="uk-UA" b="1" i="1" dirty="0" smtClean="0"/>
            </a:br>
            <a:r>
              <a:rPr lang="uk-UA" b="1" i="1" dirty="0" smtClean="0"/>
              <a:t>Тихо прочитаєш…</a:t>
            </a:r>
            <a:br>
              <a:rPr lang="uk-UA" b="1" i="1" dirty="0" smtClean="0"/>
            </a:br>
            <a:r>
              <a:rPr lang="uk-UA" b="1" i="1" dirty="0" smtClean="0"/>
              <a:t>І могили, степи, море,</a:t>
            </a:r>
            <a:br>
              <a:rPr lang="uk-UA" b="1" i="1" dirty="0" smtClean="0"/>
            </a:br>
            <a:r>
              <a:rPr lang="uk-UA" b="1" i="1" dirty="0" smtClean="0"/>
              <a:t>І мене згадаєш</a:t>
            </a:r>
            <a:r>
              <a:rPr lang="uk-UA" b="1" dirty="0" smtClean="0"/>
              <a:t>.</a:t>
            </a:r>
            <a:endParaRPr lang="ru-RU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r="8030"/>
          <a:stretch>
            <a:fillRect/>
          </a:stretch>
        </p:blipFill>
        <p:spPr>
          <a:xfrm>
            <a:off x="7559040" y="95534"/>
            <a:ext cx="4478284" cy="65509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490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2027" y="836032"/>
            <a:ext cx="7107072" cy="3359770"/>
          </a:xfrm>
        </p:spPr>
        <p:txBody>
          <a:bodyPr>
            <a:noAutofit/>
          </a:bodyPr>
          <a:lstStyle/>
          <a:p>
            <a:r>
              <a:rPr lang="ru-RU" sz="2500" b="1" dirty="0" err="1"/>
              <a:t>Читаючи</a:t>
            </a:r>
            <a:r>
              <a:rPr lang="ru-RU" sz="2500" b="1" dirty="0"/>
              <a:t> «Кавказ» мене </a:t>
            </a:r>
            <a:r>
              <a:rPr lang="ru-RU" sz="2500" b="1" dirty="0" err="1"/>
              <a:t>вразила</a:t>
            </a:r>
            <a:r>
              <a:rPr lang="ru-RU" sz="2500" b="1" dirty="0"/>
              <a:t> </a:t>
            </a:r>
            <a:r>
              <a:rPr lang="ru-RU" sz="2500" b="1" dirty="0" err="1"/>
              <a:t>стислість</a:t>
            </a:r>
            <a:r>
              <a:rPr lang="ru-RU" sz="2500" b="1" dirty="0"/>
              <a:t> і </a:t>
            </a:r>
            <a:r>
              <a:rPr lang="ru-RU" sz="2500" b="1" dirty="0" err="1"/>
              <a:t>доступність</a:t>
            </a:r>
            <a:r>
              <a:rPr lang="ru-RU" sz="2500" b="1" dirty="0"/>
              <a:t> тексту, </a:t>
            </a:r>
            <a:r>
              <a:rPr lang="ru-RU" sz="2500" b="1" dirty="0" err="1"/>
              <a:t>насиченість</a:t>
            </a:r>
            <a:r>
              <a:rPr lang="ru-RU" sz="2500" b="1" dirty="0"/>
              <a:t> образами, </a:t>
            </a:r>
            <a:r>
              <a:rPr lang="ru-RU" sz="2500" b="1" dirty="0" err="1"/>
              <a:t>лаконічність</a:t>
            </a:r>
            <a:r>
              <a:rPr lang="ru-RU" sz="2500" b="1" dirty="0"/>
              <a:t>, </a:t>
            </a:r>
            <a:r>
              <a:rPr lang="ru-RU" sz="2500" b="1" dirty="0" err="1"/>
              <a:t>глибина</a:t>
            </a:r>
            <a:r>
              <a:rPr lang="ru-RU" sz="2500" b="1" dirty="0"/>
              <a:t> та </a:t>
            </a:r>
            <a:r>
              <a:rPr lang="ru-RU" sz="2500" b="1" dirty="0" err="1"/>
              <a:t>точність</a:t>
            </a:r>
            <a:r>
              <a:rPr lang="ru-RU" sz="2500" b="1" dirty="0"/>
              <a:t> </a:t>
            </a:r>
            <a:r>
              <a:rPr lang="ru-RU" sz="2500" b="1" dirty="0" err="1"/>
              <a:t>висловів</a:t>
            </a:r>
            <a:r>
              <a:rPr lang="ru-RU" sz="2500" b="1" dirty="0"/>
              <a:t>…</a:t>
            </a:r>
            <a:r>
              <a:rPr lang="ru-RU" sz="2500" b="1" dirty="0" err="1"/>
              <a:t>Захоплююся</a:t>
            </a:r>
            <a:r>
              <a:rPr lang="ru-RU" sz="2500" b="1" dirty="0"/>
              <a:t> </a:t>
            </a:r>
            <a:r>
              <a:rPr lang="ru-RU" sz="2500" b="1" dirty="0" err="1"/>
              <a:t>вмінням</a:t>
            </a:r>
            <a:r>
              <a:rPr lang="ru-RU" sz="2500" b="1" dirty="0"/>
              <a:t> </a:t>
            </a:r>
            <a:r>
              <a:rPr lang="ru-RU" sz="2500" b="1" dirty="0" err="1"/>
              <a:t>шевченка</a:t>
            </a:r>
            <a:r>
              <a:rPr lang="ru-RU" sz="2500" b="1" dirty="0"/>
              <a:t> </a:t>
            </a:r>
            <a:r>
              <a:rPr lang="ru-RU" sz="2500" b="1" dirty="0" err="1"/>
              <a:t>синтезувати</a:t>
            </a:r>
            <a:r>
              <a:rPr lang="ru-RU" sz="2500" b="1" dirty="0"/>
              <a:t> </a:t>
            </a:r>
            <a:r>
              <a:rPr lang="ru-RU" sz="2500" b="1" dirty="0" err="1"/>
              <a:t>дійсність</a:t>
            </a:r>
            <a:r>
              <a:rPr lang="ru-RU" sz="2500" b="1" dirty="0"/>
              <a:t> і </a:t>
            </a:r>
            <a:r>
              <a:rPr lang="ru-RU" sz="2500" b="1" dirty="0" err="1"/>
              <a:t>тодішні</a:t>
            </a:r>
            <a:r>
              <a:rPr lang="ru-RU" sz="2500" b="1" dirty="0"/>
              <a:t> </a:t>
            </a:r>
            <a:r>
              <a:rPr lang="ru-RU" sz="2500" b="1" dirty="0" err="1"/>
              <a:t>реалії</a:t>
            </a:r>
            <a:r>
              <a:rPr lang="ru-RU" sz="2500" b="1" dirty="0"/>
              <a:t> у </a:t>
            </a:r>
            <a:r>
              <a:rPr lang="ru-RU" sz="2500" b="1" dirty="0" err="1"/>
              <a:t>невеликі</a:t>
            </a:r>
            <a:r>
              <a:rPr lang="ru-RU" sz="2500" b="1" dirty="0"/>
              <a:t> за </a:t>
            </a:r>
            <a:r>
              <a:rPr lang="ru-RU" sz="2500" b="1" dirty="0" err="1"/>
              <a:t>обсягом</a:t>
            </a:r>
            <a:r>
              <a:rPr lang="ru-RU" sz="2500" b="1" dirty="0"/>
              <a:t> твори та </a:t>
            </a:r>
            <a:r>
              <a:rPr lang="ru-RU" sz="2500" b="1" dirty="0" err="1"/>
              <a:t>із</a:t>
            </a:r>
            <a:r>
              <a:rPr lang="ru-RU" sz="2500" b="1" dirty="0"/>
              <a:t> </a:t>
            </a:r>
            <a:r>
              <a:rPr lang="ru-RU" sz="2500" b="1" dirty="0" err="1"/>
              <a:t>задоволенням</a:t>
            </a:r>
            <a:r>
              <a:rPr lang="ru-RU" sz="2500" b="1" dirty="0"/>
              <a:t> </a:t>
            </a:r>
            <a:r>
              <a:rPr lang="ru-RU" sz="2500" b="1" dirty="0" err="1"/>
              <a:t>цитую</a:t>
            </a:r>
            <a:r>
              <a:rPr lang="ru-RU" sz="2500" b="1" dirty="0"/>
              <a:t> </a:t>
            </a:r>
            <a:r>
              <a:rPr lang="ru-RU" sz="2500" b="1" dirty="0" err="1"/>
              <a:t>уривки</a:t>
            </a:r>
            <a:r>
              <a:rPr lang="ru-RU" sz="2500" b="1" dirty="0"/>
              <a:t> </a:t>
            </a:r>
            <a:r>
              <a:rPr lang="ru-RU" sz="2500" b="1" dirty="0" err="1"/>
              <a:t>із</a:t>
            </a:r>
            <a:r>
              <a:rPr lang="ru-RU" sz="2500" b="1" dirty="0"/>
              <a:t> </a:t>
            </a:r>
            <a:r>
              <a:rPr lang="ru-RU" sz="2500" b="1" dirty="0" err="1"/>
              <a:t>поеми</a:t>
            </a:r>
            <a:r>
              <a:rPr lang="ru-RU" sz="2500" b="1" dirty="0"/>
              <a:t>. </a:t>
            </a:r>
            <a:r>
              <a:rPr lang="ru-RU" sz="2500" b="1" dirty="0" err="1"/>
              <a:t>Вражає</a:t>
            </a:r>
            <a:r>
              <a:rPr lang="ru-RU" sz="2500" b="1" dirty="0"/>
              <a:t> те, </a:t>
            </a:r>
            <a:r>
              <a:rPr lang="ru-RU" sz="2500" b="1" dirty="0" err="1"/>
              <a:t>що</a:t>
            </a:r>
            <a:r>
              <a:rPr lang="ru-RU" sz="2500" b="1" dirty="0"/>
              <a:t> вони </a:t>
            </a:r>
            <a:r>
              <a:rPr lang="ru-RU" sz="2500" b="1" dirty="0" err="1"/>
              <a:t>популярні</a:t>
            </a:r>
            <a:r>
              <a:rPr lang="ru-RU" sz="2500" b="1" dirty="0"/>
              <a:t> і в </a:t>
            </a:r>
            <a:r>
              <a:rPr lang="ru-RU" sz="2500" b="1" dirty="0" err="1"/>
              <a:t>наші</a:t>
            </a:r>
            <a:r>
              <a:rPr lang="ru-RU" sz="2500" b="1" dirty="0"/>
              <a:t> </a:t>
            </a:r>
            <a:r>
              <a:rPr lang="ru-RU" sz="2500" b="1" dirty="0" err="1"/>
              <a:t>часи</a:t>
            </a:r>
            <a:r>
              <a:rPr lang="ru-RU" sz="2500" b="1" dirty="0"/>
              <a:t>…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1" t="-825"/>
          <a:stretch/>
        </p:blipFill>
        <p:spPr>
          <a:xfrm>
            <a:off x="8311487" y="218364"/>
            <a:ext cx="2487126" cy="4097541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567985" y="4679053"/>
            <a:ext cx="4896134" cy="178998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j-lt"/>
              </a:rPr>
              <a:t>Богдана Романюк</a:t>
            </a:r>
          </a:p>
          <a:p>
            <a:r>
              <a:rPr lang="ru-RU" sz="2000" b="1" dirty="0" err="1">
                <a:latin typeface="+mj-lt"/>
              </a:rPr>
              <a:t>Учениця</a:t>
            </a:r>
            <a:r>
              <a:rPr lang="ru-RU" sz="2000" b="1" dirty="0">
                <a:latin typeface="+mj-lt"/>
              </a:rPr>
              <a:t> 9-Б </a:t>
            </a:r>
            <a:r>
              <a:rPr lang="ru-RU" sz="2000" b="1" dirty="0" err="1">
                <a:latin typeface="+mj-lt"/>
              </a:rPr>
              <a:t>класу</a:t>
            </a:r>
            <a:r>
              <a:rPr lang="ru-RU" sz="2000" b="1" dirty="0">
                <a:latin typeface="+mj-lt"/>
              </a:rPr>
              <a:t> </a:t>
            </a:r>
          </a:p>
          <a:p>
            <a:r>
              <a:rPr lang="ru-RU" sz="2000" b="1" dirty="0" err="1">
                <a:latin typeface="+mj-lt"/>
              </a:rPr>
              <a:t>Маяківського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навчально-виховного</a:t>
            </a:r>
            <a:r>
              <a:rPr lang="ru-RU" sz="2000" b="1" dirty="0">
                <a:latin typeface="+mj-lt"/>
              </a:rPr>
              <a:t> комплексу «</a:t>
            </a:r>
            <a:r>
              <a:rPr lang="ru-RU" sz="2000" b="1" dirty="0" err="1">
                <a:latin typeface="+mj-lt"/>
              </a:rPr>
              <a:t>загальноосвітня</a:t>
            </a:r>
            <a:r>
              <a:rPr lang="ru-RU" sz="2000" b="1" dirty="0">
                <a:latin typeface="+mj-lt"/>
              </a:rPr>
              <a:t> школа-</a:t>
            </a:r>
            <a:r>
              <a:rPr lang="ru-RU" sz="2000" b="1" dirty="0" err="1">
                <a:latin typeface="+mj-lt"/>
              </a:rPr>
              <a:t>інтернат</a:t>
            </a:r>
            <a:r>
              <a:rPr lang="ru-RU" sz="2000" b="1" dirty="0">
                <a:latin typeface="+mj-lt"/>
              </a:rPr>
              <a:t> I-III </a:t>
            </a:r>
            <a:r>
              <a:rPr lang="ru-RU" sz="2000" b="1" dirty="0" err="1">
                <a:latin typeface="+mj-lt"/>
              </a:rPr>
              <a:t>ступенів</a:t>
            </a:r>
            <a:r>
              <a:rPr lang="ru-RU" sz="2000" b="1" dirty="0">
                <a:latin typeface="+mj-lt"/>
              </a:rPr>
              <a:t> – </a:t>
            </a:r>
            <a:r>
              <a:rPr lang="ru-RU" sz="2000" b="1" dirty="0" err="1">
                <a:latin typeface="+mj-lt"/>
              </a:rPr>
              <a:t>лінгвістичний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 smtClean="0">
                <a:latin typeface="+mj-lt"/>
              </a:rPr>
              <a:t>ліцей</a:t>
            </a:r>
            <a:r>
              <a:rPr lang="ru-RU" sz="2000" b="1" dirty="0" smtClean="0">
                <a:latin typeface="+mj-lt"/>
              </a:rPr>
              <a:t>»</a:t>
            </a:r>
            <a:endParaRPr lang="ru-RU" sz="2000" b="1" dirty="0">
              <a:latin typeface="+mj-lt"/>
            </a:endParaRPr>
          </a:p>
          <a:p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57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52889">
            <a:off x="2312103" y="2125481"/>
            <a:ext cx="2517866" cy="1682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ysDot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ross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9982" y="764373"/>
            <a:ext cx="4996217" cy="58820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i="1" dirty="0" smtClean="0"/>
              <a:t>За горами гори, Хмарою повиті,</a:t>
            </a:r>
            <a:br>
              <a:rPr lang="uk-UA" sz="2400" b="1" i="1" dirty="0" smtClean="0"/>
            </a:br>
            <a:r>
              <a:rPr lang="uk-UA" sz="2400" b="1" i="1" dirty="0" smtClean="0"/>
              <a:t>Засіяні горем, </a:t>
            </a:r>
            <a:r>
              <a:rPr lang="uk-UA" sz="2400" b="1" i="1" dirty="0" err="1" smtClean="0"/>
              <a:t>кровію</a:t>
            </a:r>
            <a:r>
              <a:rPr lang="uk-UA" sz="2400" b="1" i="1" dirty="0" smtClean="0"/>
              <a:t> политі.</a:t>
            </a:r>
            <a:br>
              <a:rPr lang="uk-UA" sz="2400" b="1" i="1" dirty="0" smtClean="0"/>
            </a:br>
            <a:r>
              <a:rPr lang="uk-UA" sz="2400" b="1" i="1" dirty="0" smtClean="0"/>
              <a:t>Споконвіку Прометея </a:t>
            </a:r>
            <a:br>
              <a:rPr lang="uk-UA" sz="2400" b="1" i="1" dirty="0" smtClean="0"/>
            </a:br>
            <a:r>
              <a:rPr lang="uk-UA" sz="2400" b="1" i="1" dirty="0" smtClean="0"/>
              <a:t>там орел карає,</a:t>
            </a:r>
            <a:br>
              <a:rPr lang="uk-UA" sz="2400" b="1" i="1" dirty="0" smtClean="0"/>
            </a:br>
            <a:r>
              <a:rPr lang="uk-UA" sz="2400" b="1" i="1" dirty="0" smtClean="0"/>
              <a:t>Що день божий добрі ребра</a:t>
            </a:r>
            <a:br>
              <a:rPr lang="uk-UA" sz="2400" b="1" i="1" dirty="0" smtClean="0"/>
            </a:br>
            <a:r>
              <a:rPr lang="uk-UA" sz="2400" b="1" i="1" dirty="0" smtClean="0"/>
              <a:t> й серце розбиває.</a:t>
            </a:r>
            <a:br>
              <a:rPr lang="uk-UA" sz="2400" b="1" i="1" dirty="0" smtClean="0"/>
            </a:br>
            <a:r>
              <a:rPr lang="uk-UA" sz="2400" b="1" i="1" dirty="0" smtClean="0"/>
              <a:t>Розбиває, та не вип‘є </a:t>
            </a:r>
            <a:br>
              <a:rPr lang="uk-UA" sz="2400" b="1" i="1" dirty="0" smtClean="0"/>
            </a:br>
            <a:r>
              <a:rPr lang="uk-UA" sz="2400" b="1" i="1" dirty="0" smtClean="0"/>
              <a:t>живущої крові,-</a:t>
            </a:r>
            <a:br>
              <a:rPr lang="uk-UA" sz="2400" b="1" i="1" dirty="0" smtClean="0"/>
            </a:br>
            <a:r>
              <a:rPr lang="uk-UA" sz="2400" b="1" i="1" dirty="0" smtClean="0"/>
              <a:t>Воно знову оживає</a:t>
            </a:r>
            <a:br>
              <a:rPr lang="uk-UA" sz="2400" b="1" i="1" dirty="0" smtClean="0"/>
            </a:br>
            <a:r>
              <a:rPr lang="uk-UA" sz="2400" b="1" i="1" dirty="0" smtClean="0"/>
              <a:t>І сміється знову!</a:t>
            </a:r>
            <a:br>
              <a:rPr lang="uk-UA" sz="2400" b="1" i="1" dirty="0" smtClean="0"/>
            </a:br>
            <a:r>
              <a:rPr lang="uk-UA" sz="2400" b="1" i="1" dirty="0" smtClean="0"/>
              <a:t>Не вмирає душа наша,</a:t>
            </a:r>
            <a:br>
              <a:rPr lang="uk-UA" sz="2400" b="1" i="1" dirty="0" smtClean="0"/>
            </a:br>
            <a:r>
              <a:rPr lang="uk-UA" sz="2400" b="1" i="1" dirty="0" smtClean="0"/>
              <a:t>Не вмирає воля.</a:t>
            </a:r>
            <a:br>
              <a:rPr lang="uk-UA" sz="2400" b="1" i="1" dirty="0" smtClean="0"/>
            </a:br>
            <a:r>
              <a:rPr lang="uk-UA" sz="2400" b="1" i="1" dirty="0" smtClean="0"/>
              <a:t>І неситий не </a:t>
            </a:r>
            <a:r>
              <a:rPr lang="uk-UA" sz="2400" b="1" i="1" dirty="0" err="1" smtClean="0"/>
              <a:t>виоре</a:t>
            </a:r>
            <a:r>
              <a:rPr lang="uk-UA" sz="2400" b="1" i="1" dirty="0"/>
              <a:t/>
            </a:r>
            <a:br>
              <a:rPr lang="uk-UA" sz="2400" b="1" i="1" dirty="0"/>
            </a:br>
            <a:r>
              <a:rPr lang="uk-UA" sz="2400" b="1" i="1" dirty="0" smtClean="0"/>
              <a:t>на дні моря поле.</a:t>
            </a:r>
            <a:br>
              <a:rPr lang="uk-UA" sz="2400" b="1" i="1" dirty="0" smtClean="0"/>
            </a:br>
            <a:r>
              <a:rPr lang="uk-UA" sz="2400" b="1" i="1" dirty="0" smtClean="0"/>
              <a:t>Не скує душі живої </a:t>
            </a:r>
            <a:br>
              <a:rPr lang="uk-UA" sz="2400" b="1" i="1" dirty="0" smtClean="0"/>
            </a:br>
            <a:r>
              <a:rPr lang="uk-UA" sz="2400" b="1" i="1" dirty="0" smtClean="0"/>
              <a:t>І слова живого.</a:t>
            </a:r>
            <a:br>
              <a:rPr lang="uk-UA" sz="2400" b="1" i="1" dirty="0" smtClean="0"/>
            </a:br>
            <a:r>
              <a:rPr lang="uk-UA" sz="2400" b="1" i="1" dirty="0" smtClean="0"/>
              <a:t>Не понесе слави бога,</a:t>
            </a:r>
            <a:br>
              <a:rPr lang="uk-UA" sz="2400" b="1" i="1" dirty="0" smtClean="0"/>
            </a:br>
            <a:r>
              <a:rPr lang="uk-UA" sz="2400" b="1" i="1" dirty="0" smtClean="0"/>
              <a:t>Великого бога.</a:t>
            </a:r>
            <a:endParaRPr lang="ru-RU" sz="24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07585">
            <a:off x="2508959" y="3855614"/>
            <a:ext cx="1828959" cy="2511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913419">
            <a:off x="161237" y="2121879"/>
            <a:ext cx="2274005" cy="24081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6014">
            <a:off x="4634814" y="1245107"/>
            <a:ext cx="1158340" cy="16826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75705">
            <a:off x="4453084" y="2713795"/>
            <a:ext cx="1822862" cy="21886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78573" y="118042"/>
            <a:ext cx="1567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latin typeface="+mj-lt"/>
              </a:rPr>
              <a:t>Кавказ</a:t>
            </a:r>
            <a:endParaRPr lang="ru-RU" sz="3600" b="1" i="1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9969" y="3860903"/>
            <a:ext cx="1505843" cy="23837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14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5350" y="1656446"/>
            <a:ext cx="5786650" cy="4962718"/>
          </a:xfrm>
        </p:spPr>
        <p:txBody>
          <a:bodyPr>
            <a:normAutofit/>
          </a:bodyPr>
          <a:lstStyle/>
          <a:p>
            <a:pPr algn="ctr"/>
            <a:r>
              <a:rPr lang="uk-UA" sz="2800" i="1" dirty="0" smtClean="0"/>
              <a:t>Захоплений мужністю горців, палаючи гнівом не до тих, хто вбив друга, а до хижих колонізаторів, які змусили </a:t>
            </a:r>
            <a:br>
              <a:rPr lang="uk-UA" sz="2800" i="1" dirty="0" smtClean="0"/>
            </a:br>
            <a:r>
              <a:rPr lang="uk-UA" sz="2800" i="1" dirty="0" smtClean="0"/>
              <a:t>де-</a:t>
            </a:r>
            <a:r>
              <a:rPr lang="uk-UA" sz="2800" i="1" dirty="0" err="1" smtClean="0"/>
              <a:t>бальмена</a:t>
            </a:r>
            <a:r>
              <a:rPr lang="uk-UA" sz="2800" i="1" dirty="0" smtClean="0"/>
              <a:t> воювати за імперські інтереси, </a:t>
            </a:r>
            <a:r>
              <a:rPr lang="uk-UA" sz="2800" i="1" dirty="0" err="1" smtClean="0"/>
              <a:t>шевченко</a:t>
            </a:r>
            <a:r>
              <a:rPr lang="uk-UA" sz="2800" i="1" dirty="0" smtClean="0"/>
              <a:t> написав «</a:t>
            </a:r>
            <a:r>
              <a:rPr lang="uk-UA" sz="2800" i="1" dirty="0" err="1" smtClean="0"/>
              <a:t>кавказ</a:t>
            </a:r>
            <a:r>
              <a:rPr lang="uk-UA" sz="2800" i="1" dirty="0" smtClean="0"/>
              <a:t>»,в якому піднімає питання про право на щастя усіх підневільних народів.</a:t>
            </a:r>
            <a:endParaRPr lang="ru-RU" sz="28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302961"/>
            <a:ext cx="5977720" cy="4316203"/>
          </a:xfrm>
        </p:spPr>
      </p:pic>
      <p:sp>
        <p:nvSpPr>
          <p:cNvPr id="5" name="TextBox 4"/>
          <p:cNvSpPr txBox="1"/>
          <p:nvPr/>
        </p:nvSpPr>
        <p:spPr>
          <a:xfrm>
            <a:off x="777922" y="423080"/>
            <a:ext cx="10358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+mj-lt"/>
              </a:rPr>
              <a:t>Поема написана 1845 року під враженням від звістки про загибель на Кавказі друга Тараса Шевченка </a:t>
            </a:r>
          </a:p>
          <a:p>
            <a:pPr algn="ctr"/>
            <a:r>
              <a:rPr lang="uk-UA" sz="2800" b="1" dirty="0" smtClean="0">
                <a:latin typeface="+mj-lt"/>
              </a:rPr>
              <a:t>Якова де </a:t>
            </a:r>
            <a:r>
              <a:rPr lang="uk-UA" sz="2800" b="1" dirty="0" err="1" smtClean="0">
                <a:latin typeface="+mj-lt"/>
              </a:rPr>
              <a:t>Бальмена</a:t>
            </a:r>
            <a:r>
              <a:rPr lang="uk-UA" sz="2800" b="1" dirty="0" smtClean="0">
                <a:latin typeface="+mj-lt"/>
              </a:rPr>
              <a:t> </a:t>
            </a:r>
            <a:r>
              <a:rPr lang="uk-UA" sz="2800" dirty="0" smtClean="0">
                <a:latin typeface="+mj-lt"/>
              </a:rPr>
              <a:t>від рук кавказців. </a:t>
            </a:r>
            <a:endParaRPr lang="ru-RU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278" y="2820713"/>
            <a:ext cx="5654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Не за Україну,</a:t>
            </a:r>
          </a:p>
          <a:p>
            <a:pPr algn="ctr"/>
            <a:r>
              <a:rPr lang="uk-UA" sz="3200" b="1" dirty="0" smtClean="0"/>
              <a:t>А за її ката довелось пролить</a:t>
            </a:r>
          </a:p>
          <a:p>
            <a:pPr algn="ctr"/>
            <a:r>
              <a:rPr lang="uk-UA" sz="3200" b="1" dirty="0" smtClean="0"/>
              <a:t>Кров добру, не чорну…</a:t>
            </a:r>
          </a:p>
        </p:txBody>
      </p:sp>
    </p:spTree>
    <p:extLst>
      <p:ext uri="{BB962C8B-B14F-4D97-AF65-F5344CB8AC3E}">
        <p14:creationId xmlns:p14="http://schemas.microsoft.com/office/powerpoint/2010/main" val="16244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2935" y="305836"/>
            <a:ext cx="10146186" cy="2511835"/>
          </a:xfrm>
        </p:spPr>
        <p:txBody>
          <a:bodyPr/>
          <a:lstStyle/>
          <a:p>
            <a:pPr algn="ctr"/>
            <a:r>
              <a:rPr lang="uk-UA" dirty="0" smtClean="0">
                <a:latin typeface="+mn-lt"/>
              </a:rPr>
              <a:t>У </a:t>
            </a:r>
            <a:r>
              <a:rPr lang="uk-UA" dirty="0" smtClean="0">
                <a:latin typeface="+mn-lt"/>
                <a:cs typeface="Times New Roman" panose="02020603050405020304" pitchFamily="18" charset="0"/>
              </a:rPr>
              <a:t>символічному образі </a:t>
            </a:r>
            <a:r>
              <a:rPr lang="uk-UA" b="1" dirty="0" smtClean="0">
                <a:latin typeface="+mn-lt"/>
                <a:cs typeface="Times New Roman" panose="02020603050405020304" pitchFamily="18" charset="0"/>
              </a:rPr>
              <a:t>Прометея</a:t>
            </a:r>
            <a:r>
              <a:rPr lang="uk-UA" dirty="0" smtClean="0">
                <a:latin typeface="+mn-lt"/>
                <a:cs typeface="Times New Roman" panose="02020603050405020304" pitchFamily="18" charset="0"/>
              </a:rPr>
              <a:t> поет показав незламність, </a:t>
            </a:r>
            <a:r>
              <a:rPr lang="uk-UA" dirty="0" err="1" smtClean="0">
                <a:latin typeface="+mn-lt"/>
                <a:cs typeface="Times New Roman" panose="02020603050405020304" pitchFamily="18" charset="0"/>
              </a:rPr>
              <a:t>титанізм</a:t>
            </a:r>
            <a:r>
              <a:rPr lang="uk-UA" dirty="0" smtClean="0">
                <a:latin typeface="+mn-lt"/>
                <a:cs typeface="Times New Roman" panose="02020603050405020304" pitchFamily="18" charset="0"/>
              </a:rPr>
              <a:t> народів, а в образі </a:t>
            </a:r>
            <a:r>
              <a:rPr lang="uk-UA" b="1" dirty="0" smtClean="0">
                <a:latin typeface="+mn-lt"/>
                <a:cs typeface="Times New Roman" panose="02020603050405020304" pitchFamily="18" charset="0"/>
              </a:rPr>
              <a:t>неситого орла</a:t>
            </a:r>
            <a:r>
              <a:rPr lang="uk-UA" dirty="0" smtClean="0">
                <a:latin typeface="+mn-lt"/>
                <a:cs typeface="Times New Roman" panose="02020603050405020304" pitchFamily="18" charset="0"/>
              </a:rPr>
              <a:t> – царат, який «карає.., що день божий добрі ребра й серце розбиває…».</a:t>
            </a:r>
            <a:endParaRPr lang="ru-RU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3093679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+mj-lt"/>
              </a:rPr>
              <a:t>Як гімн нездоланності народів звучать натхненні слова</a:t>
            </a:r>
            <a:r>
              <a:rPr lang="uk-UA" sz="3200" dirty="0" smtClean="0">
                <a:latin typeface="+mj-lt"/>
              </a:rPr>
              <a:t>:</a:t>
            </a:r>
          </a:p>
          <a:p>
            <a:r>
              <a:rPr lang="uk-UA" sz="4800" b="1" i="1" dirty="0" smtClean="0">
                <a:latin typeface="+mj-lt"/>
              </a:rPr>
              <a:t>«Не вмирає душа наша,</a:t>
            </a:r>
          </a:p>
          <a:p>
            <a:r>
              <a:rPr lang="uk-UA" sz="4800" b="1" i="1" dirty="0">
                <a:latin typeface="+mj-lt"/>
              </a:rPr>
              <a:t> </a:t>
            </a:r>
            <a:r>
              <a:rPr lang="uk-UA" sz="4800" b="1" i="1" dirty="0" smtClean="0">
                <a:latin typeface="+mj-lt"/>
              </a:rPr>
              <a:t>                                 Не вмирає воля».</a:t>
            </a:r>
            <a:endParaRPr lang="ru-RU" sz="4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31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956645" cy="4626591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/>
              <a:t/>
            </a:r>
            <a:br>
              <a:rPr lang="uk-UA" i="1" dirty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/>
              <a:t/>
            </a:r>
            <a:br>
              <a:rPr lang="uk-UA" i="1" dirty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/>
              <a:t/>
            </a:r>
            <a:br>
              <a:rPr lang="uk-UA" i="1" dirty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/>
              <a:t/>
            </a:r>
            <a:br>
              <a:rPr lang="uk-UA" i="1" dirty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/>
              <a:t/>
            </a:r>
            <a:br>
              <a:rPr lang="uk-UA" i="1" dirty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/>
              <a:t/>
            </a:r>
            <a:br>
              <a:rPr lang="uk-UA" i="1" dirty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/>
              <a:t/>
            </a:r>
            <a:br>
              <a:rPr lang="uk-UA" i="1" dirty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/>
              <a:t/>
            </a:r>
            <a:br>
              <a:rPr lang="uk-UA" i="1" dirty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/>
              <a:t/>
            </a:r>
            <a:br>
              <a:rPr lang="uk-UA" i="1" dirty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b="1" i="1" dirty="0" smtClean="0"/>
              <a:t>Прометей і орел – народ і царат</a:t>
            </a: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/>
              <a:t/>
            </a:r>
            <a:br>
              <a:rPr lang="uk-UA" i="1" dirty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>Створюючи образ</a:t>
            </a:r>
            <a:br>
              <a:rPr lang="uk-UA" i="1" dirty="0" smtClean="0"/>
            </a:br>
            <a:r>
              <a:rPr lang="uk-UA" i="1" dirty="0" smtClean="0"/>
              <a:t> Прометея , </a:t>
            </a:r>
            <a:r>
              <a:rPr lang="uk-UA" i="1" dirty="0" err="1" smtClean="0"/>
              <a:t>шевченко</a:t>
            </a:r>
            <a:r>
              <a:rPr lang="uk-UA" i="1" dirty="0" smtClean="0"/>
              <a:t> взяв із міфу тільки ідею безсмертя титана. Побіжно згадавши про його тривалі страждання поет наголошує на його стійкості, яку не в змозі здолати хижий орел.</a:t>
            </a:r>
            <a:br>
              <a:rPr lang="uk-UA" i="1" dirty="0" smtClean="0"/>
            </a:br>
            <a:endParaRPr lang="ru-RU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67" y="272956"/>
            <a:ext cx="4371833" cy="6311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982639" y="5281684"/>
            <a:ext cx="6728346" cy="1411675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/>
              <a:t>У поемі переосмислено світовий сюжет античного міфу про титана-богоборця Прометея, якого прикуто до скелі саме в горах Кавказу.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614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72" y="1436914"/>
            <a:ext cx="4546028" cy="4781770"/>
          </a:xfrm>
        </p:spPr>
        <p:txBody>
          <a:bodyPr>
            <a:noAutofit/>
          </a:bodyPr>
          <a:lstStyle/>
          <a:p>
            <a:pPr algn="ctr"/>
            <a:r>
              <a:rPr lang="uk-UA" i="1" dirty="0" smtClean="0"/>
              <a:t>Поема «Кавказ» – це сатира, спрямована проти імперії, яка прикриває християнськими та просвітницькими гаслами свої ненаситні колонізаторські інтереси.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32764"/>
            <a:ext cx="6510337" cy="4934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685800" y="6218683"/>
            <a:ext cx="4114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01242" y="491296"/>
            <a:ext cx="520969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latin typeface="+mj-lt"/>
              </a:rPr>
              <a:t>До нас в науку! Ми навчим,</a:t>
            </a:r>
          </a:p>
          <a:p>
            <a:pPr algn="ctr"/>
            <a:r>
              <a:rPr lang="uk-UA" sz="2800" b="1" dirty="0" smtClean="0">
                <a:latin typeface="+mj-lt"/>
              </a:rPr>
              <a:t>Почому хліб і сіль почім!</a:t>
            </a:r>
          </a:p>
          <a:p>
            <a:pPr algn="ctr"/>
            <a:r>
              <a:rPr lang="uk-UA" sz="2800" b="1" dirty="0" smtClean="0">
                <a:latin typeface="+mj-lt"/>
              </a:rPr>
              <a:t>Ми </a:t>
            </a:r>
            <a:r>
              <a:rPr lang="uk-UA" sz="2800" b="1" dirty="0" err="1" smtClean="0">
                <a:latin typeface="+mj-lt"/>
              </a:rPr>
              <a:t>християне</a:t>
            </a:r>
            <a:r>
              <a:rPr lang="uk-UA" sz="2800" b="1" dirty="0" smtClean="0">
                <a:latin typeface="+mj-lt"/>
              </a:rPr>
              <a:t>; храми, школи,</a:t>
            </a:r>
          </a:p>
          <a:p>
            <a:pPr algn="ctr"/>
            <a:r>
              <a:rPr lang="uk-UA" sz="2800" b="1" dirty="0" smtClean="0">
                <a:latin typeface="+mj-lt"/>
              </a:rPr>
              <a:t>Усе добро, сам Бог у нас!</a:t>
            </a:r>
          </a:p>
          <a:p>
            <a:pPr algn="ctr"/>
            <a:r>
              <a:rPr lang="uk-UA" sz="2800" b="1" dirty="0" smtClean="0">
                <a:latin typeface="+mj-lt"/>
              </a:rPr>
              <a:t>Нам </a:t>
            </a:r>
            <a:r>
              <a:rPr lang="uk-UA" sz="2800" b="1" dirty="0" err="1" smtClean="0">
                <a:latin typeface="+mj-lt"/>
              </a:rPr>
              <a:t>тілько</a:t>
            </a:r>
            <a:r>
              <a:rPr lang="uk-UA" sz="2800" b="1" dirty="0" smtClean="0">
                <a:latin typeface="+mj-lt"/>
              </a:rPr>
              <a:t> сакля очі коле:</a:t>
            </a:r>
          </a:p>
          <a:p>
            <a:pPr algn="ctr"/>
            <a:r>
              <a:rPr lang="uk-UA" sz="2800" b="1" dirty="0" smtClean="0">
                <a:latin typeface="+mj-lt"/>
              </a:rPr>
              <a:t>Чого вона стоїть у вас,</a:t>
            </a:r>
          </a:p>
          <a:p>
            <a:pPr algn="ctr"/>
            <a:r>
              <a:rPr lang="uk-UA" sz="2800" b="1" dirty="0" smtClean="0">
                <a:latin typeface="+mj-lt"/>
              </a:rPr>
              <a:t>Не нами дана…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57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495" y="286602"/>
            <a:ext cx="9811827" cy="792934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b="1" dirty="0" smtClean="0"/>
              <a:t>Тема</a:t>
            </a:r>
            <a:r>
              <a:rPr lang="uk-UA" dirty="0" smtClean="0"/>
              <a:t> «Кавказу» - показ та викриття загарбницької політики російського самодержавства, реакційної ролі церкви й прогнилої дворянської моралі.</a:t>
            </a:r>
            <a:br>
              <a:rPr lang="uk-UA" dirty="0" smtClean="0"/>
            </a:br>
            <a:r>
              <a:rPr lang="uk-UA" b="1" dirty="0" smtClean="0"/>
              <a:t>Ідея </a:t>
            </a:r>
            <a:r>
              <a:rPr lang="uk-UA" dirty="0" smtClean="0"/>
              <a:t>– співчуття поневоленим, схвалення патріотичної мужньої боротьби горців, утвердження безсмертя народу.</a:t>
            </a:r>
            <a:br>
              <a:rPr lang="uk-UA" dirty="0" smtClean="0"/>
            </a:br>
            <a:r>
              <a:rPr lang="uk-UA" b="1" dirty="0" smtClean="0"/>
              <a:t>Провідна ідея твору –</a:t>
            </a:r>
            <a:r>
              <a:rPr lang="uk-UA" dirty="0" smtClean="0"/>
              <a:t> заклик до об‘єднання зусиль народів для боротьби проти спільного ворога – російського царату. 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01888" y="5190512"/>
            <a:ext cx="10144654" cy="999885"/>
          </a:xfrm>
        </p:spPr>
        <p:txBody>
          <a:bodyPr>
            <a:noAutofit/>
          </a:bodyPr>
          <a:lstStyle/>
          <a:p>
            <a:pPr algn="ctr"/>
            <a:r>
              <a:rPr lang="uk-UA" sz="4000" b="1" i="1" u="sng" dirty="0" smtClean="0">
                <a:latin typeface="+mj-lt"/>
              </a:rPr>
              <a:t>За жанром «Кавказ» – сатирична поема з елементами лірики та героїки.</a:t>
            </a:r>
            <a:endParaRPr lang="ru-RU" sz="4000" b="1" i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0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3" y="4213274"/>
            <a:ext cx="5890324" cy="26447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60" y="2513079"/>
            <a:ext cx="4121624" cy="4264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86233" y="869365"/>
            <a:ext cx="6905767" cy="3207224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Вперше поема була надрукована в </a:t>
            </a:r>
            <a:r>
              <a:rPr lang="uk-UA" b="1" i="1" dirty="0" err="1" smtClean="0"/>
              <a:t>Лейпцігу</a:t>
            </a:r>
            <a:r>
              <a:rPr lang="uk-UA" b="1" i="1" dirty="0" smtClean="0"/>
              <a:t> 1859 року, але поширювалася ще до того в рукописних списках, і окремі рядки з «Кавказу» стали крилатими висловами</a:t>
            </a:r>
            <a:r>
              <a:rPr lang="uk-UA" dirty="0" smtClean="0"/>
              <a:t>. 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6" y="732680"/>
            <a:ext cx="5161377" cy="26203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2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08" y="1460309"/>
            <a:ext cx="4447419" cy="5158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979" y="95535"/>
            <a:ext cx="106452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+mj-lt"/>
              </a:rPr>
              <a:t>У</a:t>
            </a:r>
            <a:r>
              <a:rPr lang="uk-UA" sz="2800" b="1" i="1" dirty="0">
                <a:latin typeface="+mj-lt"/>
              </a:rPr>
              <a:t> </a:t>
            </a:r>
            <a:r>
              <a:rPr lang="uk-UA" sz="2800" b="1" i="1" dirty="0" smtClean="0">
                <a:latin typeface="+mj-lt"/>
              </a:rPr>
              <a:t>178 рядках «Кавказу» Шевченко зобразив усю Росію, показав читачам  прогнилу систему імперської «машини». А суспільним подвигом «Кавказ» є тому, що тут вперше в літературі кинуто заклик:</a:t>
            </a:r>
            <a:endParaRPr lang="ru-RU" sz="2800" b="1" i="1" dirty="0"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794" y="2622551"/>
            <a:ext cx="5043675" cy="2051527"/>
          </a:xfrm>
        </p:spPr>
        <p:txBody>
          <a:bodyPr>
            <a:noAutofit/>
          </a:bodyPr>
          <a:lstStyle/>
          <a:p>
            <a:pPr algn="ctr"/>
            <a:r>
              <a:rPr lang="uk-UA" b="1" dirty="0" err="1" smtClean="0"/>
              <a:t>Борітеся</a:t>
            </a:r>
            <a:r>
              <a:rPr lang="uk-UA" b="1" dirty="0" smtClean="0"/>
              <a:t> – поборете!</a:t>
            </a:r>
            <a:br>
              <a:rPr lang="uk-UA" b="1" dirty="0" smtClean="0"/>
            </a:br>
            <a:r>
              <a:rPr lang="uk-UA" b="1" dirty="0" smtClean="0"/>
              <a:t>Вам бог помагає,</a:t>
            </a:r>
            <a:br>
              <a:rPr lang="uk-UA" b="1" dirty="0" smtClean="0"/>
            </a:br>
            <a:r>
              <a:rPr lang="uk-UA" b="1" dirty="0" smtClean="0"/>
              <a:t>За вас правда, за вас слава</a:t>
            </a:r>
            <a:br>
              <a:rPr lang="uk-UA" b="1" dirty="0" smtClean="0"/>
            </a:br>
            <a:r>
              <a:rPr lang="uk-UA" b="1" dirty="0" smtClean="0"/>
              <a:t>І воля </a:t>
            </a:r>
            <a:r>
              <a:rPr lang="uk-UA" b="1" dirty="0" err="1" smtClean="0"/>
              <a:t>святая</a:t>
            </a:r>
            <a:r>
              <a:rPr lang="uk-UA" b="1" dirty="0" smtClean="0"/>
              <a:t>!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1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510</TotalTime>
  <Words>626</Words>
  <Application>Microsoft Office PowerPoint</Application>
  <PresentationFormat>Широкоэкранный</PresentationFormat>
  <Paragraphs>50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След самолета</vt:lpstr>
      <vt:lpstr>     Історичне підГрунтя                творчості          Тараса Шевченка</vt:lpstr>
      <vt:lpstr>За горами гори, Хмарою повиті, Засіяні горем, кровію политі. Споконвіку Прометея  там орел карає, Що день божий добрі ребра  й серце розбиває. Розбиває, та не вип‘є  живущої крові,- Воно знову оживає І сміється знову! Не вмирає душа наша, Не вмирає воля. І неситий не виоре на дні моря поле. Не скує душі живої  І слова живого. Не понесе слави бога, Великого бога.</vt:lpstr>
      <vt:lpstr>Захоплений мужністю горців, палаючи гнівом не до тих, хто вбив друга, а до хижих колонізаторів, які змусили  де-бальмена воювати за імперські інтереси, шевченко написав «кавказ»,в якому піднімає питання про право на щастя усіх підневільних народів.</vt:lpstr>
      <vt:lpstr>У символічному образі Прометея поет показав незламність, титанізм народів, а в образі неситого орла – царат, який «карає.., що день божий добрі ребра й серце розбиває…».</vt:lpstr>
      <vt:lpstr>                   Прометей і орел – народ і царат   Створюючи образ  Прометея , шевченко взяв із міфу тільки ідею безсмертя титана. Побіжно згадавши про його тривалі страждання поет наголошує на його стійкості, яку не в змозі здолати хижий орел. </vt:lpstr>
      <vt:lpstr>Поема «Кавказ» – це сатира, спрямована проти імперії, яка прикриває християнськими та просвітницькими гаслами свої ненаситні колонізаторські інтереси.</vt:lpstr>
      <vt:lpstr>Тема «Кавказу» - показ та викриття загарбницької політики російського самодержавства, реакційної ролі церкви й прогнилої дворянської моралі. Ідея – співчуття поневоленим, схвалення патріотичної мужньої боротьби горців, утвердження безсмертя народу. Провідна ідея твору – заклик до об‘єднання зусиль народів для боротьби проти спільного ворога – російського царату.         </vt:lpstr>
      <vt:lpstr>Вперше поема була надрукована в Лейпцігу 1859 року, але поширювалася ще до того в рукописних списках, і окремі рядки з «Кавказу» стали крилатими висловами.  </vt:lpstr>
      <vt:lpstr>Борітеся – поборете! Вам бог помагає, За вас правда, за вас слава І воля святая!</vt:lpstr>
      <vt:lpstr>«Ця поема  являє собою такий шедевр революційної поезії, рівного якому не дала поезія xix століття ні в Росії, ні за кордоном. Шевченко постає перед нами як грандіозний, світового масштабу революційний поет, як незламна особа, стоїчне сумління своєї країни, лицар-борець, який органічно ненавидів тиранів і гніт. У той моторошний час Шевченко безстрашно творив свою, сповнену громадянського пафосу і мужнього протесту, поему.» </vt:lpstr>
      <vt:lpstr>Враження відомих письменників про поему:</vt:lpstr>
      <vt:lpstr>«Кавказ» – це гімн непокірному духові і волелюбству, непохитній волі і мужності борців за національну честь і свободу.</vt:lpstr>
      <vt:lpstr>…А поки що мої думи, Моє люте горе сіятиму, - нехай ростуть та з вітром говорять. Вітер тихий з України понесе з росою –  Мої думи аж до тебе… братньою сльозою ти їх, друже, привітаєш, Тихо прочитаєш… І могили, степи, море, І мене згадаєш.</vt:lpstr>
      <vt:lpstr>Читаючи «Кавказ» мене вразила стислість і доступність тексту, насиченість образами, лаконічність, глибина та точність висловів…Захоплююся вмінням шевченка синтезувати дійсність і тодішні реалії у невеликі за обсягом твори та із задоволенням цитую уривки із поеми. Вражає те, що вони популярні і в наші часи…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Історичне підГрунтя                творчості          Тараса Шевченка</dc:title>
  <dc:creator>Home</dc:creator>
  <cp:lastModifiedBy>Home</cp:lastModifiedBy>
  <cp:revision>35</cp:revision>
  <dcterms:created xsi:type="dcterms:W3CDTF">2014-03-24T16:35:56Z</dcterms:created>
  <dcterms:modified xsi:type="dcterms:W3CDTF">2014-03-25T16:26:45Z</dcterms:modified>
</cp:coreProperties>
</file>