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2" r:id="rId6"/>
    <p:sldId id="263" r:id="rId7"/>
    <p:sldId id="261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FA28-87F8-40C8-9560-6BEF5C9E4EF3}" type="datetimeFigureOut">
              <a:rPr lang="ru-RU" smtClean="0"/>
              <a:t>08.04.2014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F74E-87E3-4B59-9E87-2E297F912F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FA28-87F8-40C8-9560-6BEF5C9E4EF3}" type="datetimeFigureOut">
              <a:rPr lang="ru-RU" smtClean="0"/>
              <a:t>08.04.2014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F74E-87E3-4B59-9E87-2E297F912F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FA28-87F8-40C8-9560-6BEF5C9E4EF3}" type="datetimeFigureOut">
              <a:rPr lang="ru-RU" smtClean="0"/>
              <a:t>08.04.2014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F74E-87E3-4B59-9E87-2E297F912F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Пользовательский макет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08.04.2014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08.04.2014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FA28-87F8-40C8-9560-6BEF5C9E4EF3}" type="datetimeFigureOut">
              <a:rPr lang="ru-RU" smtClean="0"/>
              <a:t>08.04.2014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F74E-87E3-4B59-9E87-2E297F912F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FA28-87F8-40C8-9560-6BEF5C9E4EF3}" type="datetimeFigureOut">
              <a:rPr lang="ru-RU" smtClean="0"/>
              <a:t>08.04.2014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F74E-87E3-4B59-9E87-2E297F912F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FA28-87F8-40C8-9560-6BEF5C9E4EF3}" type="datetimeFigureOut">
              <a:rPr lang="ru-RU" smtClean="0"/>
              <a:t>08.04.2014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F74E-87E3-4B59-9E87-2E297F912F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FA28-87F8-40C8-9560-6BEF5C9E4EF3}" type="datetimeFigureOut">
              <a:rPr lang="ru-RU" smtClean="0"/>
              <a:t>08.04.2014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F74E-87E3-4B59-9E87-2E297F912F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FA28-87F8-40C8-9560-6BEF5C9E4EF3}" type="datetimeFigureOut">
              <a:rPr lang="ru-RU" smtClean="0"/>
              <a:t>08.04.2014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F74E-87E3-4B59-9E87-2E297F912F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FA28-87F8-40C8-9560-6BEF5C9E4EF3}" type="datetimeFigureOut">
              <a:rPr lang="ru-RU" smtClean="0"/>
              <a:t>08.04.2014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F74E-87E3-4B59-9E87-2E297F912F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FA28-87F8-40C8-9560-6BEF5C9E4EF3}" type="datetimeFigureOut">
              <a:rPr lang="ru-RU" smtClean="0"/>
              <a:t>08.04.2014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F74E-87E3-4B59-9E87-2E297F912F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FA28-87F8-40C8-9560-6BEF5C9E4EF3}" type="datetimeFigureOut">
              <a:rPr lang="ru-RU" smtClean="0"/>
              <a:t>08.04.2014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F74E-87E3-4B59-9E87-2E297F912F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5DFA28-87F8-40C8-9560-6BEF5C9E4EF3}" type="datetimeFigureOut">
              <a:rPr lang="ru-RU" smtClean="0"/>
              <a:t>08.04.2014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04F74E-87E3-4B59-9E87-2E297F912FF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139952" y="4077072"/>
            <a:ext cx="3763962" cy="1728787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ru-RU" sz="2400" b="1" i="1" smtClean="0">
                <a:solidFill>
                  <a:schemeClr val="tx1"/>
                </a:solidFill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Денисенко </a:t>
            </a:r>
            <a:r>
              <a:rPr lang="ru-RU" sz="2400" b="1" i="1" smtClean="0">
                <a:solidFill>
                  <a:schemeClr val="tx1"/>
                </a:solidFill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Ганна,</a:t>
            </a:r>
            <a:endParaRPr lang="ru-RU" sz="2400" b="1" i="1" dirty="0" smtClean="0">
              <a:solidFill>
                <a:schemeClr val="tx1"/>
              </a:solidFill>
              <a:latin typeface="Times New Roman" pitchFamily="18" charset="0"/>
              <a:ea typeface="Segoe UI Symbol" pitchFamily="34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  <a:buNone/>
            </a:pPr>
            <a:r>
              <a:rPr lang="ru-RU" sz="2400" b="1" i="1" dirty="0" err="1" smtClean="0">
                <a:solidFill>
                  <a:schemeClr val="tx1"/>
                </a:solidFill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учениця</a:t>
            </a:r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 9 </a:t>
            </a:r>
            <a:r>
              <a:rPr lang="ru-RU" sz="2400" b="1" i="1" dirty="0" err="1" smtClean="0">
                <a:solidFill>
                  <a:schemeClr val="tx1"/>
                </a:solidFill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класу</a:t>
            </a:r>
            <a:endParaRPr lang="ru-RU" sz="2400" b="1" i="1" dirty="0" smtClean="0">
              <a:solidFill>
                <a:schemeClr val="tx1"/>
              </a:solidFill>
              <a:latin typeface="Times New Roman" pitchFamily="18" charset="0"/>
              <a:ea typeface="Segoe UI Symbol" pitchFamily="34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  <a:buNone/>
            </a:pPr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Опитненської ЗШ І-ІІІ </a:t>
            </a:r>
            <a:r>
              <a:rPr lang="ru-RU" sz="2400" b="1" i="1" dirty="0" err="1" smtClean="0">
                <a:solidFill>
                  <a:schemeClr val="tx1"/>
                </a:solidFill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ступенів</a:t>
            </a:r>
            <a:endParaRPr lang="ru-RU" sz="2400" b="1" i="1" dirty="0" smtClean="0">
              <a:solidFill>
                <a:schemeClr val="tx1"/>
              </a:solidFill>
              <a:latin typeface="Times New Roman" pitchFamily="18" charset="0"/>
              <a:ea typeface="Segoe UI Symbol" pitchFamily="34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endParaRPr lang="ru-RU" sz="24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763688" y="1268760"/>
            <a:ext cx="6120680" cy="1800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Шевченко і </a:t>
            </a:r>
            <a:r>
              <a:rPr kumimoji="0" lang="ru-RU" sz="36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Донеччина</a:t>
            </a:r>
            <a:endParaRPr kumimoji="0" lang="ru-RU" sz="3600" b="1" i="1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836712"/>
            <a:ext cx="6380112" cy="5335488"/>
          </a:xfrm>
          <a:ln>
            <a:solidFill>
              <a:schemeClr val="tx2">
                <a:lumMod val="75000"/>
              </a:schemeClr>
            </a:solidFill>
          </a:ln>
          <a:scene3d>
            <a:camera prst="perspectiveContrastingRightFacing"/>
            <a:lightRig rig="threePt" dir="t"/>
          </a:scene3d>
        </p:spPr>
        <p:txBody>
          <a:bodyPr>
            <a:noAutofit/>
          </a:bodyPr>
          <a:lstStyle/>
          <a:p>
            <a:r>
              <a:rPr lang="uk-UA" sz="6600" b="1" i="1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Родинні  </a:t>
            </a:r>
            <a:r>
              <a:rPr lang="uk-UA" sz="6600" b="1" i="1" dirty="0">
                <a:solidFill>
                  <a:srgbClr val="9966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зв’язки  </a:t>
            </a:r>
            <a:r>
              <a:rPr lang="uk-UA" sz="6600" b="1" i="1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Шевченка  </a:t>
            </a:r>
          </a:p>
          <a:p>
            <a:r>
              <a:rPr lang="uk-UA" sz="6600" b="1" i="1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  </a:t>
            </a:r>
            <a:r>
              <a:rPr lang="uk-UA" sz="6600" b="1" i="1" dirty="0">
                <a:solidFill>
                  <a:srgbClr val="9966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Донбасом</a:t>
            </a:r>
          </a:p>
        </p:txBody>
      </p:sp>
    </p:spTree>
    <p:extLst>
      <p:ext uri="{BB962C8B-B14F-4D97-AF65-F5344CB8AC3E}">
        <p14:creationId xmlns:p14="http://schemas.microsoft.com/office/powerpoint/2010/main" val="11961750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548680"/>
            <a:ext cx="3568674" cy="95410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uk-U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Йосип Григорович Шевченко</a:t>
            </a:r>
            <a:endParaRPr lang="uk-UA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716016" y="548680"/>
            <a:ext cx="3528392" cy="95410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uk-U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Тарас Григорович Шевченко</a:t>
            </a:r>
            <a:endParaRPr lang="uk-UA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27584" y="2060849"/>
            <a:ext cx="5652628" cy="52322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uk-U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Трохим Йосипович Шевченко</a:t>
            </a:r>
            <a:endParaRPr lang="uk-UA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Стрелка вниз 7"/>
          <p:cNvSpPr/>
          <p:nvPr/>
        </p:nvSpPr>
        <p:spPr>
          <a:xfrm>
            <a:off x="1938060" y="1448779"/>
            <a:ext cx="473699" cy="612069"/>
          </a:xfrm>
          <a:prstGeom prst="downArrow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9" name="Выноска со стрелками влево/вправо 8"/>
          <p:cNvSpPr/>
          <p:nvPr/>
        </p:nvSpPr>
        <p:spPr>
          <a:xfrm>
            <a:off x="3653898" y="733346"/>
            <a:ext cx="771556" cy="369332"/>
          </a:xfrm>
          <a:prstGeom prst="leftRightArrowCallout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" name="TextBox 9"/>
          <p:cNvSpPr txBox="1"/>
          <p:nvPr/>
        </p:nvSpPr>
        <p:spPr>
          <a:xfrm>
            <a:off x="827584" y="3014956"/>
            <a:ext cx="5760640" cy="52322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uk-U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Христина Йосипівна Шевченко</a:t>
            </a:r>
            <a:endParaRPr lang="uk-UA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03648" y="4163308"/>
            <a:ext cx="1498752" cy="52322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uk-U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Ганна</a:t>
            </a:r>
            <a:endParaRPr lang="uk-UA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653897" y="4240252"/>
            <a:ext cx="1813307" cy="52322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uk-U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Параска</a:t>
            </a:r>
            <a:endParaRPr lang="uk-UA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804248" y="4163308"/>
            <a:ext cx="1728192" cy="52322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uk-U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Ольга</a:t>
            </a:r>
            <a:endParaRPr lang="uk-UA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Стрелка вниз 13"/>
          <p:cNvSpPr/>
          <p:nvPr/>
        </p:nvSpPr>
        <p:spPr>
          <a:xfrm>
            <a:off x="2528944" y="2584068"/>
            <a:ext cx="386872" cy="430887"/>
          </a:xfrm>
          <a:prstGeom prst="downArrow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0" name="Выноска со стрелками влево/вправо 19"/>
          <p:cNvSpPr/>
          <p:nvPr/>
        </p:nvSpPr>
        <p:spPr>
          <a:xfrm>
            <a:off x="2528944" y="4424918"/>
            <a:ext cx="1034944" cy="261610"/>
          </a:xfrm>
          <a:prstGeom prst="leftRightArrowCallout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1" name="Выноска со стрелками влево/вправо 20"/>
          <p:cNvSpPr/>
          <p:nvPr/>
        </p:nvSpPr>
        <p:spPr>
          <a:xfrm>
            <a:off x="5292080" y="4424918"/>
            <a:ext cx="1296144" cy="261610"/>
          </a:xfrm>
          <a:prstGeom prst="leftRightArrowCallout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>
            <a:off x="6300192" y="3538176"/>
            <a:ext cx="648072" cy="625132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>
            <a:endCxn id="12" idx="0"/>
          </p:cNvCxnSpPr>
          <p:nvPr/>
        </p:nvCxnSpPr>
        <p:spPr>
          <a:xfrm>
            <a:off x="3851920" y="3538176"/>
            <a:ext cx="708631" cy="702076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>
            <a:endCxn id="11" idx="0"/>
          </p:cNvCxnSpPr>
          <p:nvPr/>
        </p:nvCxnSpPr>
        <p:spPr>
          <a:xfrm>
            <a:off x="1691680" y="3538176"/>
            <a:ext cx="461344" cy="625132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05695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090466"/>
          </a:xfrm>
        </p:spPr>
        <p:txBody>
          <a:bodyPr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>
              <a:lnSpc>
                <a:spcPct val="150000"/>
              </a:lnSpc>
            </a:pPr>
            <a:r>
              <a:rPr lang="uk-UA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Популяризація творчості Шевченка у школі</a:t>
            </a:r>
            <a:endParaRPr lang="uk-UA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513273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286000" y="4998658"/>
            <a:ext cx="581439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b="1" i="1" dirty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Донеччина свято шанує пам’ять Великого Кобзаря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692696"/>
            <a:ext cx="4032448" cy="410445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bg2">
                <a:lumMod val="75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467544" y="476672"/>
            <a:ext cx="8064896" cy="79208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827584" y="872716"/>
            <a:ext cx="756084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uk-UA" sz="36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Мета: </a:t>
            </a:r>
            <a:r>
              <a:rPr lang="uk-UA" sz="3600" b="1" i="1" dirty="0" smtClean="0">
                <a:solidFill>
                  <a:schemeClr val="bg2">
                    <a:lumMod val="25000"/>
                  </a:schemeClr>
                </a:solidFill>
              </a:rPr>
              <a:t>дослідити факти </a:t>
            </a:r>
            <a:r>
              <a:rPr lang="uk-UA" sz="3600" b="1" i="1" dirty="0">
                <a:solidFill>
                  <a:schemeClr val="bg2">
                    <a:lumMod val="25000"/>
                  </a:schemeClr>
                </a:solidFill>
              </a:rPr>
              <a:t>біографії, що пов’язують ім’я Тараса Шевченка з Донеччиною, оцінити вплив творчої спадщини великого Кобзаря на  творчість поетів та письменників-земляків, </a:t>
            </a:r>
            <a:r>
              <a:rPr lang="uk-UA" sz="3600" b="1" i="1" dirty="0" smtClean="0">
                <a:solidFill>
                  <a:schemeClr val="bg2">
                    <a:lumMod val="25000"/>
                  </a:schemeClr>
                </a:solidFill>
              </a:rPr>
              <a:t>	знайти 	найефективніші 	методи 	популяризації 		творчості </a:t>
            </a:r>
            <a:r>
              <a:rPr lang="uk-UA" sz="3600" b="1" i="1" dirty="0">
                <a:solidFill>
                  <a:schemeClr val="bg2">
                    <a:lumMod val="25000"/>
                  </a:schemeClr>
                </a:solidFill>
              </a:rPr>
              <a:t>Т.Шевченка серед </a:t>
            </a:r>
            <a:r>
              <a:rPr lang="uk-UA" sz="3600" b="1" i="1" dirty="0" smtClean="0">
                <a:solidFill>
                  <a:schemeClr val="bg2">
                    <a:lumMod val="25000"/>
                  </a:schemeClr>
                </a:solidFill>
              </a:rPr>
              <a:t>		учнівської </a:t>
            </a:r>
            <a:r>
              <a:rPr lang="uk-UA" sz="3600" b="1" i="1" dirty="0">
                <a:solidFill>
                  <a:schemeClr val="bg2">
                    <a:lumMod val="25000"/>
                  </a:schemeClr>
                </a:solidFill>
              </a:rPr>
              <a:t>молоді</a:t>
            </a:r>
            <a:r>
              <a:rPr lang="uk-UA" sz="3600" dirty="0">
                <a:solidFill>
                  <a:schemeClr val="bg2">
                    <a:lumMod val="25000"/>
                  </a:schemeClr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3568" y="1052736"/>
            <a:ext cx="3813820" cy="4320480"/>
          </a:xfrm>
        </p:spPr>
        <p:txBody>
          <a:bodyPr>
            <a:normAutofit lnSpcReduction="10000"/>
          </a:bodyPr>
          <a:lstStyle/>
          <a:p>
            <a:pPr lvl="0" algn="r">
              <a:lnSpc>
                <a:spcPct val="150000"/>
              </a:lnSpc>
            </a:pPr>
            <a:r>
              <a:rPr lang="uk-UA" dirty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1907 </a:t>
            </a:r>
            <a:r>
              <a:rPr lang="uk-UA" dirty="0" smtClean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р. </a:t>
            </a:r>
            <a:r>
              <a:rPr lang="uk-UA" dirty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члени  драматичного  гуртка  рудника  «</a:t>
            </a:r>
            <a:r>
              <a:rPr lang="uk-UA" dirty="0" err="1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Вєтка</a:t>
            </a:r>
            <a:r>
              <a:rPr lang="uk-UA" dirty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»  влаштували  виставу «Назар  Стодоля»  за  </a:t>
            </a:r>
            <a:r>
              <a:rPr lang="uk-UA" dirty="0" smtClean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	однойменною  </a:t>
            </a:r>
            <a:r>
              <a:rPr lang="uk-UA" dirty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п’єсою  </a:t>
            </a:r>
          </a:p>
          <a:p>
            <a:pPr lvl="0" algn="r">
              <a:lnSpc>
                <a:spcPct val="150000"/>
              </a:lnSpc>
            </a:pPr>
            <a:r>
              <a:rPr lang="uk-UA" dirty="0" smtClean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Т.Г.Шевченка</a:t>
            </a:r>
            <a:endParaRPr lang="uk-UA" dirty="0">
              <a:solidFill>
                <a:schemeClr val="bg2">
                  <a:lumMod val="25000"/>
                </a:schemeClr>
              </a:solidFill>
              <a:latin typeface="Comic Sans MS" pitchFamily="66" charset="0"/>
            </a:endParaRPr>
          </a:p>
          <a:p>
            <a:endParaRPr lang="uk-UA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692696"/>
            <a:ext cx="3600400" cy="5382598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</p:spTree>
    <p:extLst>
      <p:ext uri="{BB962C8B-B14F-4D97-AF65-F5344CB8AC3E}">
        <p14:creationId xmlns:p14="http://schemas.microsoft.com/office/powerpoint/2010/main" val="42176559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2376264"/>
          </a:xfrm>
        </p:spPr>
        <p:txBody>
          <a:bodyPr>
            <a:noAutofit/>
          </a:bodyPr>
          <a:lstStyle/>
          <a:p>
            <a:r>
              <a:rPr lang="uk-UA" sz="28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Нині  в Донецькому  обласному  краєзнавчому  музеї  зберігається  унікальний документ – афіша драматичного гуртка про виставу «Назар Стодоля»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2996951"/>
            <a:ext cx="4709120" cy="3024337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  <p:extLst>
      <p:ext uri="{BB962C8B-B14F-4D97-AF65-F5344CB8AC3E}">
        <p14:creationId xmlns:p14="http://schemas.microsoft.com/office/powerpoint/2010/main" val="42922196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92500" lnSpcReduction="10000"/>
          </a:bodyPr>
          <a:lstStyle/>
          <a:p>
            <a:pPr marL="0" indent="0" algn="r">
              <a:lnSpc>
                <a:spcPct val="150000"/>
              </a:lnSpc>
              <a:buNone/>
            </a:pPr>
            <a:r>
              <a:rPr lang="uk-UA" dirty="0" smtClean="0">
                <a:solidFill>
                  <a:srgbClr val="002060"/>
                </a:solidFill>
                <a:latin typeface="Comic Sans MS" pitchFamily="66" charset="0"/>
              </a:rPr>
              <a:t>	</a:t>
            </a:r>
            <a:r>
              <a:rPr lang="uk-UA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У  </a:t>
            </a:r>
            <a:r>
              <a:rPr lang="uk-UA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1920  р.  у  </a:t>
            </a:r>
            <a:r>
              <a:rPr lang="uk-UA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м.Маріуполь</a:t>
            </a:r>
            <a:r>
              <a:rPr lang="uk-UA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uk-UA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вийшла з друку невелика збірка творів Т. Шевченка «Маленький Кобзар». </a:t>
            </a:r>
            <a:r>
              <a:rPr lang="uk-UA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У </a:t>
            </a:r>
            <a:r>
              <a:rPr lang="uk-UA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Бахмуті</a:t>
            </a:r>
            <a:r>
              <a:rPr lang="uk-UA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 </a:t>
            </a:r>
            <a:r>
              <a:rPr lang="uk-UA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вийшла  книжка  «Тарас </a:t>
            </a:r>
            <a:r>
              <a:rPr lang="uk-UA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	Григорович  </a:t>
            </a:r>
            <a:r>
              <a:rPr lang="uk-UA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Шевченко»,  на </a:t>
            </a:r>
            <a:r>
              <a:rPr lang="uk-UA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титульній  сторінці  	якої  </a:t>
            </a:r>
            <a:r>
              <a:rPr lang="uk-UA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зазначено:  </a:t>
            </a:r>
            <a:r>
              <a:rPr lang="uk-UA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«</a:t>
            </a:r>
            <a:r>
              <a:rPr lang="uk-UA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Видання </a:t>
            </a:r>
            <a:r>
              <a:rPr lang="uk-UA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	</a:t>
            </a:r>
            <a:r>
              <a:rPr lang="uk-UA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Бахмутського</a:t>
            </a:r>
            <a:r>
              <a:rPr lang="uk-UA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	районного відділу </a:t>
            </a:r>
            <a:r>
              <a:rPr lang="uk-UA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народної освіти, 1920</a:t>
            </a:r>
            <a:r>
              <a:rPr lang="uk-UA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». </a:t>
            </a:r>
            <a:endParaRPr lang="uk-UA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60998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53" r="2153"/>
          <a:stretch>
            <a:fillRect/>
          </a:stretch>
        </p:blipFill>
        <p:spPr>
          <a:xfrm>
            <a:off x="1792288" y="612775"/>
            <a:ext cx="5948064" cy="2744217"/>
          </a:xfrm>
          <a:scene3d>
            <a:camera prst="orthographicFront"/>
            <a:lightRig rig="threePt" dir="t"/>
          </a:scene3d>
          <a:sp3d>
            <a:bevelT prst="convex"/>
          </a:sp3d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3573016"/>
            <a:ext cx="6020072" cy="2880320"/>
          </a:xfrm>
        </p:spPr>
        <p:txBody>
          <a:bodyPr>
            <a:normAutofit fontScale="47500" lnSpcReduction="20000"/>
          </a:bodyPr>
          <a:lstStyle/>
          <a:p>
            <a:pPr lvl="0">
              <a:lnSpc>
                <a:spcPct val="170000"/>
              </a:lnSpc>
            </a:pPr>
            <a:r>
              <a:rPr lang="uk-UA" sz="51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Грудень  1922 р.  - губернський  відділ  народної  освіти  прийняв рішення про відзначення пам’ятних дат у школах  Донеччини. Серед них було зазначено ім’я 	Тараса Григоровича Шевченка.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2385680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429000"/>
            <a:ext cx="6596136" cy="2880320"/>
          </a:xfrm>
        </p:spPr>
        <p:txBody>
          <a:bodyPr>
            <a:normAutofit/>
          </a:bodyPr>
          <a:lstStyle/>
          <a:p>
            <a:r>
              <a:rPr lang="uk-UA" sz="2800" dirty="0" smtClean="0">
                <a:solidFill>
                  <a:schemeClr val="accent4">
                    <a:lumMod val="50000"/>
                  </a:schemeClr>
                </a:solidFill>
              </a:rPr>
              <a:t>Свідченням </a:t>
            </a:r>
            <a:r>
              <a:rPr lang="uk-UA" sz="2800" dirty="0">
                <a:solidFill>
                  <a:schemeClr val="accent4">
                    <a:lumMod val="50000"/>
                  </a:schemeClr>
                </a:solidFill>
              </a:rPr>
              <a:t>вшанування пам’яті Кобзаря стало відкриття 5  вересня  1939  р.  на  центральній  вулиці  Донецька  –  вулиці  Артема  – нового  кінотеатру,  названого  на  честь  видатного  поета</a:t>
            </a:r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127" b="5127"/>
          <a:stretch>
            <a:fillRect/>
          </a:stretch>
        </p:blipFill>
        <p:spPr>
          <a:xfrm>
            <a:off x="1835696" y="620688"/>
            <a:ext cx="5976664" cy="280831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2354063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620688"/>
            <a:ext cx="8075240" cy="1512168"/>
          </a:xfrm>
        </p:spPr>
        <p:txBody>
          <a:bodyPr>
            <a:normAutofit fontScale="90000"/>
          </a:bodyPr>
          <a:lstStyle/>
          <a:p>
            <a:r>
              <a:rPr lang="uk-UA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Видатний  </a:t>
            </a:r>
            <a:r>
              <a:rPr lang="uk-UA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донецький поет Павло Григорович Безпощадний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2708920"/>
            <a:ext cx="5328591" cy="324036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glow rad="228600">
              <a:schemeClr val="accent6">
                <a:satMod val="175000"/>
                <a:alpha val="40000"/>
              </a:schemeClr>
            </a:glow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255038248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00000"/>
      </a:hlink>
      <a:folHlink>
        <a:srgbClr val="FF7F7F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</TotalTime>
  <Words>163</Words>
  <Application>Microsoft Office PowerPoint</Application>
  <PresentationFormat>Экран (4:3)</PresentationFormat>
  <Paragraphs>23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Нині  в Донецькому  обласному  краєзнавчому  музеї  зберігається  унікальний документ – афіша драматичного гуртка про виставу «Назар Стодоля»</vt:lpstr>
      <vt:lpstr>Презентация PowerPoint</vt:lpstr>
      <vt:lpstr>Презентация PowerPoint</vt:lpstr>
      <vt:lpstr>Свідченням вшанування пам’яті Кобзаря стало відкриття 5  вересня  1939  р.  на  центральній  вулиці  Донецька  –  вулиці  Артема  – нового  кінотеатру,  названого  на  честь  видатного  поета</vt:lpstr>
      <vt:lpstr>Видатний  донецький поет Павло Григорович Безпощадний</vt:lpstr>
      <vt:lpstr>Презентация PowerPoint</vt:lpstr>
      <vt:lpstr>Презентация PowerPoint</vt:lpstr>
      <vt:lpstr>Популяризація творчості Шевченка у школі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Пользователь Windows</cp:lastModifiedBy>
  <cp:revision>12</cp:revision>
  <dcterms:created xsi:type="dcterms:W3CDTF">2013-08-17T08:34:50Z</dcterms:created>
  <dcterms:modified xsi:type="dcterms:W3CDTF">2014-04-08T14:31:30Z</dcterms:modified>
</cp:coreProperties>
</file>