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6" r:id="rId2"/>
    <p:sldId id="272" r:id="rId3"/>
    <p:sldId id="265" r:id="rId4"/>
    <p:sldId id="258" r:id="rId5"/>
    <p:sldId id="266" r:id="rId6"/>
    <p:sldId id="257" r:id="rId7"/>
    <p:sldId id="267" r:id="rId8"/>
    <p:sldId id="269" r:id="rId9"/>
    <p:sldId id="268" r:id="rId10"/>
    <p:sldId id="270" r:id="rId11"/>
    <p:sldId id="271" r:id="rId12"/>
    <p:sldId id="274" r:id="rId13"/>
    <p:sldId id="27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5A07DCA-91C9-45F0-8A7B-A73BAEB74A71}">
          <p14:sldIdLst>
            <p14:sldId id="256"/>
            <p14:sldId id="272"/>
            <p14:sldId id="265"/>
            <p14:sldId id="258"/>
            <p14:sldId id="266"/>
            <p14:sldId id="257"/>
            <p14:sldId id="267"/>
            <p14:sldId id="269"/>
            <p14:sldId id="268"/>
            <p14:sldId id="270"/>
            <p14:sldId id="271"/>
            <p14:sldId id="274"/>
            <p14:sldId id="273"/>
            <p14:sldId id="264"/>
          </p14:sldIdLst>
        </p14:section>
        <p14:section name="Раздел без заголовка" id="{356443A8-A580-4EDE-B657-B8BE9740AAC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4605" autoAdjust="0"/>
  </p:normalViewPr>
  <p:slideViewPr>
    <p:cSldViewPr>
      <p:cViewPr varScale="1">
        <p:scale>
          <a:sx n="85" d="100"/>
          <a:sy n="85" d="100"/>
        </p:scale>
        <p:origin x="105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F6FE1-FC64-492C-BCE9-0EA0CE2163AD}" type="datetimeFigureOut">
              <a:rPr lang="uk-UA" smtClean="0"/>
              <a:t>10.04.2014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42AD5-58E7-49EA-B992-1B15C0BFBB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594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42AD5-58E7-49EA-B992-1B15C0BFBB97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9757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42AD5-58E7-49EA-B992-1B15C0BFBB97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05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42AD5-58E7-49EA-B992-1B15C0BFBB97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963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10.04.2014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9435" y="1412776"/>
            <a:ext cx="8430228" cy="1728192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«Історичне </a:t>
            </a:r>
            <a:r>
              <a:rPr lang="uk-UA"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підґрунтя творчості </a:t>
            </a:r>
            <a:r>
              <a:rPr lang="uk-UA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Тараса Григоровича </a:t>
            </a:r>
            <a:r>
              <a:rPr lang="uk-UA"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Шевченка на прикладі поеми </a:t>
            </a:r>
            <a:r>
              <a:rPr lang="en-U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Іржавець</a:t>
            </a:r>
            <a:r>
              <a:rPr lang="en-US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uk-UA" sz="4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600000">
            <a:off x="3275856" y="3316343"/>
            <a:ext cx="5503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 проекту: </a:t>
            </a:r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Литвинець </a:t>
            </a:r>
            <a:r>
              <a:rPr lang="uk-U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Оксана Григорівна, </a:t>
            </a:r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учениця </a:t>
            </a:r>
            <a:r>
              <a:rPr lang="uk-U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10-А класу </a:t>
            </a:r>
            <a:endPara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Нововолинського </a:t>
            </a:r>
            <a:r>
              <a:rPr lang="uk-U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ліцею-інтернату </a:t>
            </a:r>
            <a:endPara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Волинської </a:t>
            </a:r>
            <a:r>
              <a:rPr lang="uk-U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обласної 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ради</a:t>
            </a:r>
            <a:endParaRPr lang="uk-UA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r>
              <a:rPr lang="uk-U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Науковий керівник: Сологуб Олег 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Богданович, вчитель </a:t>
            </a:r>
            <a:r>
              <a:rPr lang="uk-U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історії, 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вчитель </a:t>
            </a:r>
            <a:r>
              <a:rPr lang="uk-U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вищої категорії, </a:t>
            </a:r>
            <a:endParaRPr lang="uk-UA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/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вчитель </a:t>
            </a:r>
            <a:r>
              <a:rPr lang="uk-U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– методист.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9435" y="797124"/>
            <a:ext cx="8383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Всеукраїнський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комплексний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інтерактивний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конкурс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« Історик-Юніор-2014»</a:t>
            </a:r>
            <a:r>
              <a:rPr lang="ru-RU" dirty="0">
                <a:solidFill>
                  <a:srgbClr val="800000"/>
                </a:solidFill>
                <a:latin typeface="Comic Sans MS" pitchFamily="66" charset="0"/>
              </a:rPr>
              <a:t/>
            </a:r>
            <a:br>
              <a:rPr lang="ru-RU" dirty="0">
                <a:solidFill>
                  <a:srgbClr val="800000"/>
                </a:solidFill>
                <a:latin typeface="Comic Sans MS" pitchFamily="66" charset="0"/>
              </a:rPr>
            </a:br>
            <a:endParaRPr lang="uk-UA" dirty="0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8" t="11447" r="13174" b="11447"/>
          <a:stretch/>
        </p:blipFill>
        <p:spPr bwMode="auto">
          <a:xfrm>
            <a:off x="800100" y="3501008"/>
            <a:ext cx="2095500" cy="2677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4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ертикальный свиток 8"/>
          <p:cNvSpPr/>
          <p:nvPr/>
        </p:nvSpPr>
        <p:spPr>
          <a:xfrm>
            <a:off x="6338130" y="4009781"/>
            <a:ext cx="2844822" cy="284316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3029398" y="4014840"/>
            <a:ext cx="3881179" cy="284316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-252536" y="4014839"/>
            <a:ext cx="3886366" cy="2843161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1396223" y="534739"/>
            <a:ext cx="6330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Відповідність ліричних героїв історичним </a:t>
            </a:r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постаттям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pic>
        <p:nvPicPr>
          <p:cNvPr id="8202" name="Picture 10" descr="E:\Т.Шевченко\Іван Мазеп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830" y="2161579"/>
            <a:ext cx="2389552" cy="1801169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E:\Т.Шевченко\карл хіі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78" y="1617666"/>
            <a:ext cx="1699927" cy="2405557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E:\Т.Шевченко\петро І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/>
          <a:stretch/>
        </p:blipFill>
        <p:spPr bwMode="auto">
          <a:xfrm rot="21600000">
            <a:off x="770794" y="1637608"/>
            <a:ext cx="1702718" cy="237723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74" y="4303455"/>
            <a:ext cx="31931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Петро </a:t>
            </a:r>
            <a:r>
              <a:rPr lang="uk-UA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Олексійович Романов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юридично обіймав посаду царя Великої, Малої і Білої Русі (1682-1725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рр.),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1721 р.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 посаду імператора заснованої ним Російської імперії під ім’ям </a:t>
            </a:r>
            <a:r>
              <a:rPr lang="uk-UA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Петро </a:t>
            </a: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8339" y="4298396"/>
            <a:ext cx="32802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i="1" dirty="0" smtClean="0">
                <a:solidFill>
                  <a:schemeClr val="accent3">
                    <a:lumMod val="50000"/>
                  </a:schemeClr>
                </a:solidFill>
              </a:rPr>
              <a:t>Іван Мазепа </a:t>
            </a:r>
            <a:r>
              <a:rPr lang="vi-VN" sz="2000" dirty="0" smtClean="0">
                <a:solidFill>
                  <a:schemeClr val="accent3">
                    <a:lumMod val="50000"/>
                  </a:schemeClr>
                </a:solidFill>
              </a:rPr>
              <a:t>─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vi-VN" sz="2000" dirty="0" smtClean="0">
                <a:solidFill>
                  <a:schemeClr val="accent3">
                    <a:lumMod val="50000"/>
                  </a:schemeClr>
                </a:solidFill>
              </a:rPr>
              <a:t>україн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vi-VN" sz="2000" dirty="0" smtClean="0">
                <a:solidFill>
                  <a:schemeClr val="accent3">
                    <a:lumMod val="50000"/>
                  </a:schemeClr>
                </a:solidFill>
              </a:rPr>
              <a:t>ький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vi-VN" sz="2000" dirty="0" smtClean="0">
                <a:solidFill>
                  <a:schemeClr val="accent3">
                    <a:lumMod val="50000"/>
                  </a:schemeClr>
                </a:solidFill>
              </a:rPr>
              <a:t>військовий,політичний </a:t>
            </a:r>
            <a:r>
              <a:rPr lang="vi-VN" sz="2000" dirty="0">
                <a:solidFill>
                  <a:schemeClr val="accent3">
                    <a:lumMod val="50000"/>
                  </a:schemeClr>
                </a:solidFill>
              </a:rPr>
              <a:t>і державний діяч. </a:t>
            </a:r>
            <a:r>
              <a:rPr lang="vi-VN" sz="2000" dirty="0" smtClean="0">
                <a:solidFill>
                  <a:schemeClr val="accent3">
                    <a:lumMod val="50000"/>
                  </a:schemeClr>
                </a:solidFill>
              </a:rPr>
              <a:t>Гетьман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vi-VN" sz="2000" dirty="0" smtClean="0">
                <a:solidFill>
                  <a:schemeClr val="accent3">
                    <a:lumMod val="50000"/>
                  </a:schemeClr>
                </a:solidFill>
              </a:rPr>
              <a:t>Війська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vi-VN" sz="2000" dirty="0" smtClean="0">
                <a:solidFill>
                  <a:schemeClr val="accent3">
                    <a:lumMod val="50000"/>
                  </a:schemeClr>
                </a:solidFill>
              </a:rPr>
              <a:t>Запорозького, голова козацької держави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vi-VN" sz="2000" dirty="0" smtClean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vi-VN" sz="2000" dirty="0">
                <a:solidFill>
                  <a:schemeClr val="accent3">
                    <a:lumMod val="50000"/>
                  </a:schemeClr>
                </a:solidFill>
              </a:rPr>
              <a:t>Лівобережній (</a:t>
            </a:r>
            <a:r>
              <a:rPr lang="vi-VN" sz="2000" dirty="0" smtClean="0">
                <a:solidFill>
                  <a:schemeClr val="accent3">
                    <a:lumMod val="50000"/>
                  </a:schemeClr>
                </a:solidFill>
              </a:rPr>
              <a:t>1687–1704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vi-VN" sz="20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vi-VN" sz="2000" dirty="0" smtClean="0">
                <a:solidFill>
                  <a:schemeClr val="accent3">
                    <a:lumMod val="50000"/>
                  </a:schemeClr>
                </a:solidFill>
              </a:rPr>
              <a:t>і всій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vi-VN" sz="2000" dirty="0" smtClean="0">
                <a:solidFill>
                  <a:schemeClr val="accent3">
                    <a:lumMod val="50000"/>
                  </a:schemeClr>
                </a:solidFill>
              </a:rPr>
              <a:t>Наддніпрянській </a:t>
            </a:r>
            <a:r>
              <a:rPr lang="vi-VN" sz="2000" dirty="0">
                <a:solidFill>
                  <a:schemeClr val="accent3">
                    <a:lumMod val="50000"/>
                  </a:schemeClr>
                </a:solidFill>
              </a:rPr>
              <a:t>Україні (</a:t>
            </a:r>
            <a:r>
              <a:rPr lang="vi-VN" sz="2000" dirty="0" smtClean="0">
                <a:solidFill>
                  <a:schemeClr val="accent3">
                    <a:lumMod val="50000"/>
                  </a:schemeClr>
                </a:solidFill>
              </a:rPr>
              <a:t>1704–1709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vi-VN" sz="2000" dirty="0" smtClean="0">
                <a:solidFill>
                  <a:schemeClr val="accent3">
                    <a:lumMod val="50000"/>
                  </a:schemeClr>
                </a:solidFill>
              </a:rPr>
              <a:t>). </a:t>
            </a:r>
            <a:endParaRPr lang="uk-UA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1798" y="4334651"/>
            <a:ext cx="2263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Карл XII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король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Швеції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1697—1718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Гетьманської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1708-1718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.). </a:t>
            </a:r>
            <a:endParaRPr lang="uk-UA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1" y="5010413"/>
            <a:ext cx="6337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0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Ґалаґан Гнат Іванович </a:t>
            </a:r>
            <a:r>
              <a:rPr lang="uk-UA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(? — 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1748 р.), чигиринський </a:t>
            </a:r>
            <a:r>
              <a:rPr lang="uk-UA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прилуцький </a:t>
            </a:r>
            <a:r>
              <a:rPr lang="uk-UA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полковник. Т. Шевченко називає його «поганим» за те, що він допомагав царським військам руйнувати Січ і розправлятися з запорожцями.</a:t>
            </a:r>
          </a:p>
        </p:txBody>
      </p:sp>
      <p:pic>
        <p:nvPicPr>
          <p:cNvPr id="9218" name="Picture 2" descr="E:\Т.Шевченко\кость гордієн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647" y="2385458"/>
            <a:ext cx="1800768" cy="2232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9" name="Picture 3" descr="E:\Т.Шевченко\семен палі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0558"/>
            <a:ext cx="1656184" cy="2437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397447" y="2789996"/>
            <a:ext cx="64087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Гордієнко </a:t>
            </a:r>
            <a:r>
              <a:rPr lang="uk-UA" sz="20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Кость </a:t>
            </a:r>
            <a:r>
              <a:rPr lang="uk-UA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(? — 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1733 р.) </a:t>
            </a:r>
            <a:r>
              <a:rPr lang="uk-UA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кошовий отаман Запорозької Січі. У кінці березня 1709 р., за домовленістю з Мазепою, привів під Полтаву 8 тисяч очолених ним козаків і уклав угоду з Карлом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XII </a:t>
            </a:r>
            <a:r>
              <a:rPr lang="uk-UA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військовий союз проти Москви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884431"/>
            <a:ext cx="64502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Палій </a:t>
            </a:r>
            <a:r>
              <a:rPr lang="uk-UA" sz="20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Семен </a:t>
            </a:r>
            <a:r>
              <a:rPr lang="uk-UA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Гурко Семен Пилипович (40-і роки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uk-UA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ст. — січень 1710 р.) — фастівський і білоцерківський полковник, один із ватажків визвольної боротьби на Правобережній Україні проти польських загарбників.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24" y="4373627"/>
            <a:ext cx="1694310" cy="228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1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8000" y="764704"/>
            <a:ext cx="2650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Висновок</a:t>
            </a:r>
            <a:endParaRPr lang="uk-U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92806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     Геній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Т. Шевченка  полягав в умінні творити неперевершені, небачені досі поетичні образи, які мали колосальну ідейну спрямованість і стояли недосяжно від первісних джерел. Його патріотично-визвольна поезія насичена духом волелюбства, бунтарства, героїчно-патріотичними ідеалами, самовідданістю, які були сформовані під впливом глибоких знань героїчних і водночас трагічних сторінок минулого України. Ця поезія стала виразником суспільно-політичних поглядів автора. Інтерпретація образів історичних осіб для Т. Шевченка – це можливість репрезентувати власне бачення проблем української державності, історії національної свідомості. </a:t>
            </a:r>
            <a:endParaRPr lang="uk-UA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    Поема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uk-UA" sz="2000" dirty="0" err="1">
                <a:solidFill>
                  <a:schemeClr val="accent3">
                    <a:lumMod val="50000"/>
                  </a:schemeClr>
                </a:solidFill>
              </a:rPr>
              <a:t>Іржавець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» викриває жорстоке національне гноблення українського народу, кривди, заподіяні йому царизмом. Автор  вибухає ненавистю до кривавих царів-тиранів, але водночас поетизує страдників і праведників, пророкуючи оновлення народного життя.</a:t>
            </a:r>
          </a:p>
        </p:txBody>
      </p:sp>
    </p:spTree>
    <p:extLst>
      <p:ext uri="{BB962C8B-B14F-4D97-AF65-F5344CB8AC3E}">
        <p14:creationId xmlns:p14="http://schemas.microsoft.com/office/powerpoint/2010/main" val="27493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00" y="2716088"/>
            <a:ext cx="7479431" cy="347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7" y="818843"/>
            <a:ext cx="8280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Шевченко оспівує героїв козаків 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у своїх поемах, бо хоче, щоб вони 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назавжди залишилися 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в пам’яті народу і стали прикладом для нащадків. Ми повинні 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знати свою </a:t>
            </a:r>
            <a:r>
              <a:rPr lang="uk-UA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історію і пишатися нею, бо без минулого у нас немає майбутнього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. Проте й не раз наголошував на любові один до одного, брата до брата, бо ми всі єдиної крові, ми 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/>
                <a:cs typeface="Times New Roman" pitchFamily="18" charset="0"/>
              </a:rPr>
              <a:t>― </a:t>
            </a: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одне ціле!!!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412776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Дякуємо за увагу!!!</a:t>
            </a:r>
            <a:endParaRPr lang="uk-UA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5517584"/>
            <a:ext cx="5298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800000"/>
                </a:solidFill>
                <a:latin typeface="Monotype Corsiva" pitchFamily="66" charset="0"/>
              </a:rPr>
              <a:t>Підготувала:</a:t>
            </a:r>
            <a:r>
              <a:rPr lang="uk-UA" sz="2400" dirty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uk-UA" sz="2400" dirty="0" smtClean="0">
                <a:solidFill>
                  <a:srgbClr val="800000"/>
                </a:solidFill>
                <a:latin typeface="Monotype Corsiva" pitchFamily="66" charset="0"/>
              </a:rPr>
              <a:t>Литвинець Оксана Григорівна</a:t>
            </a:r>
          </a:p>
        </p:txBody>
      </p:sp>
      <p:pic>
        <p:nvPicPr>
          <p:cNvPr id="6147" name="Picture 3" descr="D:\Зображення\Мої друзі\Школа\wtGhJ8gY4G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1619672" y="2635646"/>
            <a:ext cx="1819077" cy="275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35645"/>
            <a:ext cx="3675486" cy="275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7222" y="70942"/>
            <a:ext cx="384752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sym typeface="Wingdings"/>
              </a:rPr>
              <a:t>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Слава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поляже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;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поляже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а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розкаже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</a:t>
            </a:r>
          </a:p>
          <a:p>
            <a:pPr algn="ctr"/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Що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діялось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світі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Чия правда, чия кривда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чиї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ми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діти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sym typeface="Wingdings"/>
              </a:rPr>
              <a:t></a:t>
            </a:r>
            <a:endParaRPr lang="uk-UA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0"/>
          <a:stretch/>
        </p:blipFill>
        <p:spPr bwMode="auto">
          <a:xfrm>
            <a:off x="3251870" y="3578324"/>
            <a:ext cx="3218234" cy="2712166"/>
          </a:xfrm>
          <a:prstGeom prst="hear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52709"/>
            <a:ext cx="2467100" cy="382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62" y="2552709"/>
            <a:ext cx="2808312" cy="3749242"/>
          </a:xfrm>
          <a:prstGeom prst="rect">
            <a:avLst/>
          </a:prstGeom>
          <a:ln w="889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323527" y="1196753"/>
            <a:ext cx="8424936" cy="237626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 rot="21600000">
            <a:off x="611559" y="1578458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Іржавець </a:t>
            </a:r>
            <a:r>
              <a:rPr lang="uk-UA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(або </a:t>
            </a:r>
            <a:r>
              <a:rPr lang="uk-UA" sz="2000" b="1" i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Ржавиця</a:t>
            </a:r>
            <a:r>
              <a:rPr lang="uk-UA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село Прилуцького повіту Полтавської губернії (тепер Ічнянського району Чернігівської обл.). Назва твору, а почасти й сюжет його пов’язані не стільки з однойменною назвою села, скільки з легендою про чудотворну ікону, що знаходилася в цьому селі й плакала з жалю над долею України.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7200" y="718094"/>
            <a:ext cx="2605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Назва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твору</a:t>
            </a:r>
            <a:endParaRPr lang="uk-U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026" name="Picture 2" descr="E:\Т.Шевченко\іржавецька іко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53454"/>
            <a:ext cx="2333159" cy="3065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 descr="I:\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48478"/>
            <a:ext cx="2376264" cy="3070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7322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384" y="4941168"/>
            <a:ext cx="8178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vi-VN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івн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vi-VN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чна війн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(1700-1721 рр.)</a:t>
            </a:r>
            <a:r>
              <a:rPr lang="vi-VN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vi-VN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війна між Московським </a:t>
            </a:r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царством </a:t>
            </a:r>
            <a:r>
              <a:rPr lang="vi-VN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vi-VN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Королівством </a:t>
            </a:r>
            <a:r>
              <a:rPr lang="vi-VN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Швецією </a:t>
            </a:r>
            <a:r>
              <a:rPr lang="vi-VN" sz="2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панування на </a:t>
            </a:r>
            <a:r>
              <a:rPr lang="vi-VN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Балтиці. </a:t>
            </a:r>
            <a:endParaRPr lang="vi-VN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Петро І використовував війська Гетьманщини та запорозьких козаків у власних інтересах та військових діях.</a:t>
            </a:r>
            <a:endParaRPr lang="uk-UA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3991" y="3390216"/>
            <a:ext cx="3431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…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Розказали кобзарі нам</a:t>
            </a:r>
          </a:p>
          <a:p>
            <a:pPr algn="just"/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Про </a:t>
            </a:r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войни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і чвари,</a:t>
            </a:r>
          </a:p>
          <a:p>
            <a:pPr algn="just"/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Про </a:t>
            </a:r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тяжкеє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лихоліття…</a:t>
            </a:r>
          </a:p>
          <a:p>
            <a:pPr algn="just"/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Про </a:t>
            </a:r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лютії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кари…»</a:t>
            </a:r>
            <a:endParaRPr lang="uk-UA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57" y="1923792"/>
            <a:ext cx="2639781" cy="180794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101600" dir="5400000" sy="-100000" algn="bl" rotWithShape="0"/>
          </a:effectLst>
          <a:extLst/>
        </p:spPr>
      </p:pic>
      <p:pic>
        <p:nvPicPr>
          <p:cNvPr id="3076" name="Picture 4" descr="C:\Users\Admin\Desktop\завантаже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23792"/>
            <a:ext cx="2466975" cy="184785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101600" dir="5400000" sy="-100000" algn="bl" rotWithShape="0"/>
          </a:effectLst>
          <a:extLst/>
        </p:spPr>
      </p:pic>
      <p:pic>
        <p:nvPicPr>
          <p:cNvPr id="3077" name="Picture 5" descr="C:\Users\Admin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78942"/>
            <a:ext cx="2466975" cy="184785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500" dist="1016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980518" y="301724"/>
            <a:ext cx="7164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Співставлення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історичних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фактів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із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описаним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подіями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255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3573016"/>
            <a:ext cx="43059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…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Нарадила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мати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,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Як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пшениченьку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пожати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,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Полтаву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достати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пожали б,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якби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були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         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Одностайне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стали…»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443930" y="5401363"/>
            <a:ext cx="821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Полтавська битва </a:t>
            </a:r>
            <a:r>
              <a:rPr lang="vi-VN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визначна баталія під час Великої Північної війни між арміями Карла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XII </a:t>
            </a:r>
            <a:r>
              <a:rPr lang="vi-VN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Петра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vi-VN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Відбулася 27 </a:t>
            </a:r>
            <a:r>
              <a:rPr lang="vi-VN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червня </a:t>
            </a:r>
            <a:r>
              <a:rPr lang="vi-VN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1709 року поблизу Полтави.</a:t>
            </a:r>
            <a:endParaRPr lang="uk-UA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E:\Т.Шевченко\Marten's_Polta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60185" y="1615132"/>
            <a:ext cx="2979046" cy="1949147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660" y="592549"/>
            <a:ext cx="2953309" cy="2045166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 descr="C:\Users\Admin\Desktop\File_90268656A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2" y="2996952"/>
            <a:ext cx="2928381" cy="2209002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6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5896" y="1993845"/>
            <a:ext cx="34467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…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Наробили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колись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шведи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Великої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слави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,</a:t>
            </a:r>
          </a:p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Утікали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з Мазепою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Бендери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з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Полтави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…»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58112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  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поразки під Полтавою 27 червня 1709 р. шведське військо на чолі з Карлом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XII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загони І. Мазепи відступили до молдавського міста Бендери, яке тоді перебувало у володіннях Туреччини. Незабаром І. С. Мазепа помер, а Карл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XII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залишався у Туреччині до 1714 р., сподіваючись з допомогою Османської імперії взяти «реванш» за поразку під Полтавою.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78" y="1821868"/>
            <a:ext cx="2398792" cy="203588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 descr="E:\Т.Шевченко\втеча карла і мазеп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83" y="1844824"/>
            <a:ext cx="2507365" cy="198997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8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1656112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…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Як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покидали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запорожці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Великий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Луг і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матір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Січ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,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Взяли з собою Матер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Божу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,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більш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нічого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не взяли,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І 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Крим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до хана понесли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нове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горе-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Запорожжя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…»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581128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  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Великий Луг (</a:t>
            </a:r>
            <a:r>
              <a:rPr lang="ru-RU" sz="2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Хортиця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острів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Дніпрі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форпостом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Запорозької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Січі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зруйнування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Січі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царськими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військами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компанійським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полком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Ґалаґана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1709 р.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чимало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запорожців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утекли 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човнах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південь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пониззі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Дніпра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1711 р.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збудували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Олешківську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Січ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перебувала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володіннях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кримського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хана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зазнавала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жорстоких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утисків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23017"/>
            <a:ext cx="4104456" cy="2705211"/>
          </a:xfrm>
          <a:prstGeom prst="rect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9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600000">
            <a:off x="455018" y="1319609"/>
            <a:ext cx="4453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…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Побив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Петра, побив ката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На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наглій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дорозі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Вернулися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запорожці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Принесли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 собою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Гетьманщину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той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чудовний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Образ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Пресвятої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…»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5018" y="4077072"/>
            <a:ext cx="82089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Прутський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похід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Петра І (1711 p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Навесні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осковська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вирушила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Молдавію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Вступивши 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Правобережної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царські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нищили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й села,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катували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місцеве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десятки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виганяли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Лівобережну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Коли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досягла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Прута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оточили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татари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турки, поляки 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українці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Становище Петра,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здавалося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безвихідне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вдалося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відкупитись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78" y="1078271"/>
            <a:ext cx="3291927" cy="277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5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8682" y="418254"/>
            <a:ext cx="3383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...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Отак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її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воєводи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,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Петрові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собаки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Рвали, гризли... І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здалека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Запорожці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чули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,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Як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дзвонили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у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Глухові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,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гармати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ревнули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Як погнали на болото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Город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будовати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…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Як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діточки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на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Орелі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Лінію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копали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І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як у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тій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Фінляндії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снігу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пропадали…»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968" y="4934506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1708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р. Глухів став резиденцією гетьманів Лівобережної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України. Згодом Петро І видав наказ про заслання козаків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селянську бідноту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будівництво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Петербурга. Тим часом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річці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Орел (лівій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притоці Дніпра)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 будувалася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лінія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укріплень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 час подорожі по Україні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 Шевченко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1845 р. був на Орелі і зробив кілька малюнків.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" t="10001"/>
          <a:stretch/>
        </p:blipFill>
        <p:spPr bwMode="auto">
          <a:xfrm>
            <a:off x="623102" y="2680411"/>
            <a:ext cx="3512690" cy="2035926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 descr="C:\Users\Admin\Desktop\завантаження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6"/>
          <a:stretch/>
        </p:blipFill>
        <p:spPr bwMode="auto">
          <a:xfrm>
            <a:off x="691832" y="188640"/>
            <a:ext cx="3375230" cy="2041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/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4351" r="4618" b="46397"/>
          <a:stretch/>
        </p:blipFill>
        <p:spPr bwMode="auto">
          <a:xfrm>
            <a:off x="1907704" y="1800010"/>
            <a:ext cx="3400141" cy="1760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75000"/>
              </a:schemeClr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4471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960</TotalTime>
  <Words>1063</Words>
  <Application>Microsoft Office PowerPoint</Application>
  <PresentationFormat>Экран (4:3)</PresentationFormat>
  <Paragraphs>78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Calibri</vt:lpstr>
      <vt:lpstr>Comic Sans MS</vt:lpstr>
      <vt:lpstr>Constantia</vt:lpstr>
      <vt:lpstr>Monotype Corsiva</vt:lpstr>
      <vt:lpstr>Times New Roman</vt:lpstr>
      <vt:lpstr>Wingdings</vt:lpstr>
      <vt:lpstr>Wingdings 2</vt:lpstr>
      <vt:lpstr>Поток</vt:lpstr>
      <vt:lpstr> «Історичне підґрунтя творчості Тараса Григоровича Шевченка на прикладі поеми “Іржавець”»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«Історичне підґрунтя творчості Т. Г.  Шевченка на прикладі поеми “Іржавець”»</dc:title>
  <dc:creator>Admin</dc:creator>
  <cp:lastModifiedBy>Admin</cp:lastModifiedBy>
  <cp:revision>82</cp:revision>
  <dcterms:created xsi:type="dcterms:W3CDTF">2014-04-08T14:34:56Z</dcterms:created>
  <dcterms:modified xsi:type="dcterms:W3CDTF">2014-04-10T12:56:07Z</dcterms:modified>
</cp:coreProperties>
</file>