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76" r:id="rId2"/>
    <p:sldId id="286" r:id="rId3"/>
    <p:sldId id="278" r:id="rId4"/>
    <p:sldId id="275" r:id="rId5"/>
    <p:sldId id="262" r:id="rId6"/>
    <p:sldId id="264" r:id="rId7"/>
    <p:sldId id="273" r:id="rId8"/>
    <p:sldId id="272" r:id="rId9"/>
    <p:sldId id="268" r:id="rId10"/>
    <p:sldId id="267" r:id="rId11"/>
    <p:sldId id="280" r:id="rId12"/>
    <p:sldId id="261" r:id="rId13"/>
    <p:sldId id="287" r:id="rId14"/>
    <p:sldId id="281" r:id="rId15"/>
    <p:sldId id="282" r:id="rId16"/>
    <p:sldId id="28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513" autoAdjust="0"/>
  </p:normalViewPr>
  <p:slideViewPr>
    <p:cSldViewPr>
      <p:cViewPr>
        <p:scale>
          <a:sx n="80" d="100"/>
          <a:sy n="80" d="100"/>
        </p:scale>
        <p:origin x="-86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51633-1D82-4459-AF11-080B80C4A52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0F7B0-9366-4404-A2B8-DCA4F60C37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632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0F7B0-9366-4404-A2B8-DCA4F60C371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804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CF7802-5140-4959-85C5-CA8557055384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14790D-5415-4EE2-9216-D08EF3E32A0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9533" y="597429"/>
            <a:ext cx="7848872" cy="2687555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	«</a:t>
            </a:r>
            <a:r>
              <a:rPr lang="ru-RU" sz="4800" dirty="0" err="1" smtClean="0"/>
              <a:t>Зозулинцеві</a:t>
            </a:r>
            <a:r>
              <a:rPr lang="ru-RU" sz="4800" dirty="0" smtClean="0"/>
              <a:t> </a:t>
            </a:r>
            <a:r>
              <a:rPr lang="ru-RU" sz="4800" dirty="0" err="1" smtClean="0"/>
              <a:t>рослини</a:t>
            </a:r>
            <a:r>
              <a:rPr lang="ru-RU" sz="4800" dirty="0" smtClean="0"/>
              <a:t> 	</a:t>
            </a:r>
            <a:r>
              <a:rPr lang="ru-RU" sz="4800" dirty="0" err="1" smtClean="0"/>
              <a:t>Роменщини</a:t>
            </a:r>
            <a:r>
              <a:rPr lang="ru-RU" sz="4800" dirty="0"/>
              <a:t>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3717032"/>
            <a:ext cx="4824536" cy="3005154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sz="3800" b="1" dirty="0" err="1" smtClean="0"/>
              <a:t>Виконав</a:t>
            </a:r>
            <a:r>
              <a:rPr lang="ru-RU" sz="3800" b="1" dirty="0" smtClean="0"/>
              <a:t>: </a:t>
            </a:r>
          </a:p>
          <a:p>
            <a:pPr algn="l"/>
            <a:r>
              <a:rPr lang="ru-RU" sz="3800" b="1" dirty="0" err="1" smtClean="0"/>
              <a:t>Лопошук</a:t>
            </a:r>
            <a:r>
              <a:rPr lang="ru-RU" sz="3800" b="1" dirty="0" smtClean="0"/>
              <a:t>  Богдан, </a:t>
            </a:r>
            <a:endParaRPr lang="ru-RU" sz="3800" b="1" dirty="0"/>
          </a:p>
          <a:p>
            <a:pPr algn="l"/>
            <a:r>
              <a:rPr lang="ru-RU" sz="3200" dirty="0" smtClean="0"/>
              <a:t>слухач </a:t>
            </a:r>
            <a:r>
              <a:rPr lang="ru-RU" sz="3200" dirty="0" err="1" smtClean="0"/>
              <a:t>секц</a:t>
            </a:r>
            <a:r>
              <a:rPr lang="uk-UA" sz="3200" dirty="0" err="1" smtClean="0"/>
              <a:t>ії</a:t>
            </a:r>
            <a:r>
              <a:rPr lang="uk-UA" sz="3200" dirty="0" smtClean="0"/>
              <a:t> екології Роменської міської Малої академії наук учнівської молоді, </a:t>
            </a:r>
          </a:p>
          <a:p>
            <a:pPr algn="l"/>
            <a:r>
              <a:rPr lang="ru-RU" sz="3200" dirty="0" err="1" smtClean="0"/>
              <a:t>учень</a:t>
            </a:r>
            <a:r>
              <a:rPr lang="ru-RU" sz="3200" dirty="0" smtClean="0"/>
              <a:t> </a:t>
            </a:r>
            <a:r>
              <a:rPr lang="en-US" sz="3200" dirty="0" smtClean="0"/>
              <a:t>10</a:t>
            </a:r>
            <a:r>
              <a:rPr lang="ru-RU" sz="3200" dirty="0" smtClean="0"/>
              <a:t> </a:t>
            </a:r>
            <a:r>
              <a:rPr lang="ru-RU" sz="3200" dirty="0" err="1" smtClean="0"/>
              <a:t>кл</a:t>
            </a:r>
            <a:r>
              <a:rPr lang="ru-RU" sz="3200" dirty="0" smtClean="0"/>
              <a:t>. </a:t>
            </a:r>
            <a:r>
              <a:rPr lang="ru-RU" sz="3200" dirty="0" err="1" smtClean="0"/>
              <a:t>Роменської</a:t>
            </a:r>
            <a:r>
              <a:rPr lang="ru-RU" sz="3200" dirty="0" smtClean="0"/>
              <a:t> </a:t>
            </a:r>
            <a:r>
              <a:rPr lang="uk-UA" sz="3200" dirty="0" smtClean="0"/>
              <a:t>ЗОШ  </a:t>
            </a:r>
            <a:r>
              <a:rPr lang="ru-RU" sz="3200" dirty="0" smtClean="0"/>
              <a:t>№ 5</a:t>
            </a:r>
          </a:p>
          <a:p>
            <a:pPr algn="l"/>
            <a:r>
              <a:rPr lang="uk-UA" sz="3800" b="1" dirty="0" smtClean="0"/>
              <a:t> </a:t>
            </a:r>
            <a:endParaRPr lang="ru-RU" sz="3800" b="1" dirty="0"/>
          </a:p>
          <a:p>
            <a:pPr algn="l"/>
            <a:r>
              <a:rPr lang="ru-RU" sz="3800" b="1" dirty="0" err="1"/>
              <a:t>Науковий</a:t>
            </a:r>
            <a:r>
              <a:rPr lang="ru-RU" sz="3800" b="1" dirty="0"/>
              <a:t> </a:t>
            </a:r>
            <a:r>
              <a:rPr lang="ru-RU" sz="3800" b="1" dirty="0" err="1" smtClean="0"/>
              <a:t>керівник</a:t>
            </a:r>
            <a:r>
              <a:rPr lang="ru-RU" sz="3800" b="1" dirty="0" smtClean="0"/>
              <a:t>: </a:t>
            </a:r>
          </a:p>
          <a:p>
            <a:pPr algn="l"/>
            <a:r>
              <a:rPr lang="ru-RU" sz="3200" dirty="0" smtClean="0"/>
              <a:t>Литовка В. В., </a:t>
            </a:r>
            <a:r>
              <a:rPr lang="ru-RU" sz="3200" dirty="0" err="1" smtClean="0"/>
              <a:t>керівник</a:t>
            </a:r>
            <a:r>
              <a:rPr lang="ru-RU" sz="3200" dirty="0" smtClean="0"/>
              <a:t> </a:t>
            </a:r>
            <a:r>
              <a:rPr lang="ru-RU" sz="3200" dirty="0" err="1" smtClean="0"/>
              <a:t>наукової</a:t>
            </a:r>
            <a:r>
              <a:rPr lang="ru-RU" sz="3200" dirty="0" smtClean="0"/>
              <a:t> </a:t>
            </a:r>
            <a:r>
              <a:rPr lang="ru-RU" sz="3200" dirty="0" err="1" smtClean="0"/>
              <a:t>секції</a:t>
            </a:r>
            <a:r>
              <a:rPr lang="ru-RU" sz="3200" dirty="0" smtClean="0"/>
              <a:t> </a:t>
            </a:r>
            <a:r>
              <a:rPr lang="ru-RU" sz="3200" dirty="0" err="1" smtClean="0"/>
              <a:t>екології</a:t>
            </a:r>
            <a:r>
              <a:rPr lang="ru-RU" sz="3200" dirty="0" smtClean="0"/>
              <a:t> </a:t>
            </a:r>
            <a:r>
              <a:rPr lang="ru-RU" sz="3200" dirty="0" err="1" smtClean="0"/>
              <a:t>Роменської</a:t>
            </a:r>
            <a:r>
              <a:rPr lang="ru-RU" sz="3200" dirty="0" smtClean="0"/>
              <a:t> МАН</a:t>
            </a:r>
            <a:endParaRPr lang="ru-RU" sz="3200" dirty="0"/>
          </a:p>
          <a:p>
            <a:pPr algn="l"/>
            <a:endParaRPr lang="ru-RU" sz="31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03648" y="10527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92322" y="404665"/>
            <a:ext cx="6936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/>
              <a:t>Презентація проекту на тему:</a:t>
            </a:r>
            <a:endParaRPr lang="ru-RU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623" y="4038890"/>
            <a:ext cx="1671149" cy="2122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D:\Школа\МАН\Зозулинцеві\P611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15" y="1199369"/>
            <a:ext cx="2346067" cy="175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Школа\МАН\Зозулинцеві\P61101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15" y="3127489"/>
            <a:ext cx="2346067" cy="175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Школа\МАН\Зозулинцеві\277877_html_28ff1f46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14" y="5038603"/>
            <a:ext cx="2346067" cy="175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35378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8064896" cy="504080"/>
          </a:xfrm>
        </p:spPr>
        <p:txBody>
          <a:bodyPr>
            <a:noAutofit/>
          </a:bodyPr>
          <a:lstStyle/>
          <a:p>
            <a:pPr algn="l"/>
            <a:r>
              <a:rPr lang="ru-RU" sz="3600" dirty="0"/>
              <a:t>Родина </a:t>
            </a:r>
            <a:r>
              <a:rPr lang="ru-RU" sz="3600" dirty="0" err="1"/>
              <a:t>зозулинцевих</a:t>
            </a:r>
            <a:r>
              <a:rPr lang="ru-RU" sz="3600" dirty="0"/>
              <a:t> (</a:t>
            </a:r>
            <a:r>
              <a:rPr lang="en-US" sz="3600" dirty="0" err="1"/>
              <a:t>Orchidaceae</a:t>
            </a:r>
            <a:r>
              <a:rPr lang="en-US" sz="3600" dirty="0"/>
              <a:t> </a:t>
            </a:r>
            <a:r>
              <a:rPr lang="en-US" sz="3600" dirty="0" err="1"/>
              <a:t>Juss</a:t>
            </a:r>
            <a:r>
              <a:rPr lang="en-US" sz="3600" dirty="0"/>
              <a:t>) </a:t>
            </a:r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1052736"/>
            <a:ext cx="7998712" cy="3500536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dirty="0" smtClean="0"/>
              <a:t>велика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рідкісних</a:t>
            </a:r>
            <a:r>
              <a:rPr lang="ru-RU" dirty="0"/>
              <a:t> і </a:t>
            </a:r>
            <a:r>
              <a:rPr lang="ru-RU" dirty="0" err="1"/>
              <a:t>зникаючих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 smtClean="0"/>
              <a:t>багаторічніих</a:t>
            </a:r>
            <a:r>
              <a:rPr lang="ru-RU" dirty="0" smtClean="0"/>
              <a:t>  </a:t>
            </a:r>
            <a:r>
              <a:rPr lang="ru-RU" dirty="0" err="1" smtClean="0"/>
              <a:t>трав'янистих</a:t>
            </a:r>
            <a:r>
              <a:rPr lang="ru-RU" dirty="0" smtClean="0"/>
              <a:t> </a:t>
            </a:r>
            <a:r>
              <a:rPr lang="ru-RU" dirty="0" err="1" smtClean="0"/>
              <a:t>рослин</a:t>
            </a:r>
            <a:r>
              <a:rPr lang="ru-RU" dirty="0" smtClean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складним</a:t>
            </a:r>
            <a:r>
              <a:rPr lang="ru-RU" dirty="0"/>
              <a:t> циклом </a:t>
            </a:r>
            <a:r>
              <a:rPr lang="ru-RU" dirty="0" err="1" smtClean="0"/>
              <a:t>розвитку</a:t>
            </a:r>
            <a:endParaRPr lang="ru-RU" dirty="0" smtClean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dirty="0" smtClean="0"/>
              <a:t>родина </a:t>
            </a:r>
            <a:r>
              <a:rPr lang="ru-RU" dirty="0" err="1" smtClean="0"/>
              <a:t>нараховує</a:t>
            </a:r>
            <a:r>
              <a:rPr lang="ru-RU" dirty="0" smtClean="0"/>
              <a:t> </a:t>
            </a:r>
            <a:r>
              <a:rPr lang="ru-RU" dirty="0" err="1"/>
              <a:t>понад</a:t>
            </a:r>
            <a:r>
              <a:rPr lang="ru-RU" dirty="0"/>
              <a:t> 25 тис. </a:t>
            </a:r>
            <a:r>
              <a:rPr lang="ru-RU" dirty="0" err="1"/>
              <a:t>в</a:t>
            </a:r>
            <a:r>
              <a:rPr lang="ru-RU" dirty="0" err="1" smtClean="0"/>
              <a:t>идів</a:t>
            </a:r>
            <a:endParaRPr lang="ru-RU" dirty="0" smtClean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uk-UA" dirty="0">
                <a:solidFill>
                  <a:prstClr val="white"/>
                </a:solidFill>
              </a:rPr>
              <a:t> </a:t>
            </a:r>
            <a:r>
              <a:rPr lang="ru-RU" dirty="0" err="1" smtClean="0"/>
              <a:t>близько</a:t>
            </a:r>
            <a:r>
              <a:rPr lang="ru-RU" dirty="0" smtClean="0"/>
              <a:t> </a:t>
            </a:r>
            <a:r>
              <a:rPr lang="ru-RU" dirty="0"/>
              <a:t>66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 smtClean="0"/>
              <a:t>орхідних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 smtClean="0">
                <a:solidFill>
                  <a:prstClr val="white"/>
                </a:solidFill>
              </a:rPr>
              <a:t>поширені</a:t>
            </a:r>
            <a:r>
              <a:rPr lang="ru-RU" dirty="0" smtClean="0">
                <a:solidFill>
                  <a:prstClr val="white"/>
                </a:solidFill>
              </a:rPr>
              <a:t> в </a:t>
            </a:r>
            <a:r>
              <a:rPr lang="ru-RU" dirty="0" err="1" smtClean="0">
                <a:solidFill>
                  <a:prstClr val="white"/>
                </a:solidFill>
              </a:rPr>
              <a:t>Україні</a:t>
            </a:r>
            <a:r>
              <a:rPr lang="ru-RU" dirty="0" smtClean="0">
                <a:solidFill>
                  <a:prstClr val="white"/>
                </a:solidFill>
              </a:rPr>
              <a:t>, </a:t>
            </a:r>
            <a:r>
              <a:rPr lang="ru-RU" dirty="0" err="1" smtClean="0">
                <a:solidFill>
                  <a:prstClr val="white"/>
                </a:solidFill>
              </a:rPr>
              <a:t>всі</a:t>
            </a:r>
            <a:r>
              <a:rPr lang="ru-RU" dirty="0" smtClean="0">
                <a:solidFill>
                  <a:prstClr val="white"/>
                </a:solidFill>
              </a:rPr>
              <a:t> </a:t>
            </a:r>
            <a:r>
              <a:rPr lang="ru-RU" dirty="0" err="1" smtClean="0"/>
              <a:t>представники</a:t>
            </a:r>
            <a:r>
              <a:rPr lang="ru-RU" dirty="0" smtClean="0"/>
              <a:t> </a:t>
            </a:r>
            <a:r>
              <a:rPr lang="ru-RU" dirty="0" err="1"/>
              <a:t>занесені</a:t>
            </a:r>
            <a:r>
              <a:rPr lang="ru-RU" dirty="0"/>
              <a:t> </a:t>
            </a:r>
            <a:r>
              <a:rPr lang="ru-RU" dirty="0" smtClean="0"/>
              <a:t>до </a:t>
            </a:r>
            <a:r>
              <a:rPr lang="ru-RU" dirty="0" err="1" smtClean="0"/>
              <a:t>Червоної</a:t>
            </a:r>
            <a:r>
              <a:rPr lang="ru-RU" dirty="0" smtClean="0"/>
              <a:t> книги </a:t>
            </a:r>
            <a:r>
              <a:rPr lang="ru-RU" dirty="0" err="1" smtClean="0"/>
              <a:t>України</a:t>
            </a:r>
            <a:r>
              <a:rPr lang="ru-RU" dirty="0" smtClean="0"/>
              <a:t> (2009р.)</a:t>
            </a:r>
            <a:r>
              <a:rPr lang="uk-UA" dirty="0" smtClean="0"/>
              <a:t> </a:t>
            </a:r>
            <a:endParaRPr lang="ru-RU" dirty="0" smtClean="0"/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ru-RU" dirty="0"/>
          </a:p>
        </p:txBody>
      </p:sp>
      <p:pic>
        <p:nvPicPr>
          <p:cNvPr id="3076" name="Picture 4" descr="D:\Школа\МАН\Зозулинцеві\P42803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49080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ttp://redbook-flora.land.kiev.ua/kartinka/0016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149080"/>
            <a:ext cx="2857500" cy="2381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01871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1766" y="548680"/>
            <a:ext cx="374441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333" y="260648"/>
            <a:ext cx="476225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Мета </a:t>
            </a:r>
            <a:r>
              <a:rPr lang="ru-RU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проекту:</a:t>
            </a:r>
          </a:p>
          <a:p>
            <a:r>
              <a:rPr lang="uk-UA" sz="2000" dirty="0"/>
              <a:t>Встановити поширення рослин із родини </a:t>
            </a:r>
            <a:r>
              <a:rPr lang="uk-UA" sz="2000" dirty="0" err="1"/>
              <a:t>Зозулинцевих</a:t>
            </a:r>
            <a:r>
              <a:rPr lang="uk-UA" sz="2000" dirty="0"/>
              <a:t> (</a:t>
            </a:r>
            <a:r>
              <a:rPr lang="uk-UA" sz="2000" dirty="0" err="1"/>
              <a:t>Орхідних</a:t>
            </a:r>
            <a:r>
              <a:rPr lang="uk-UA" sz="2000" dirty="0"/>
              <a:t>) по території  Роменського району. Виявити чинники, що сприяють зменшенню кількості популяцій видів цієї родини. Запропонувати заходи щодо покращення ситуації для збереження цієї флори для нащадків. 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257391" y="3417090"/>
            <a:ext cx="477993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Завдання</a:t>
            </a:r>
            <a:r>
              <a:rPr lang="ru-RU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</a:p>
          <a:p>
            <a:endParaRPr lang="ru-RU" sz="1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/>
              <a:t>Дослідити систему балок хвилястого рельєфу </a:t>
            </a:r>
            <a:r>
              <a:rPr lang="uk-UA" sz="2000" dirty="0" err="1"/>
              <a:t>Роменщини</a:t>
            </a:r>
            <a:r>
              <a:rPr lang="uk-UA" sz="2000" dirty="0"/>
              <a:t> на предмет наявності вологолюбних рослин із родини </a:t>
            </a:r>
            <a:r>
              <a:rPr lang="uk-UA" sz="2000" dirty="0" err="1" smtClean="0"/>
              <a:t>Зозулинцевих</a:t>
            </a:r>
            <a:endParaRPr lang="uk-UA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Ідентифікувати </a:t>
            </a:r>
            <a:r>
              <a:rPr lang="uk-UA" sz="2000" dirty="0"/>
              <a:t>види вказаної родини, провести їх екологічну </a:t>
            </a:r>
            <a:r>
              <a:rPr lang="uk-UA" sz="2000" dirty="0" smtClean="0"/>
              <a:t>оцінку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 smtClean="0"/>
              <a:t>Запропонувати </a:t>
            </a:r>
            <a:r>
              <a:rPr lang="uk-UA" sz="2000" dirty="0"/>
              <a:t>шляхи, методи, заходи по їх збереженню. </a:t>
            </a:r>
            <a:endParaRPr lang="ru-RU" sz="20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73016"/>
            <a:ext cx="3545282" cy="265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334970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а\МАН\Смарагдова мережа\Смарагдова мережа  робота\P806028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449" b="16994"/>
          <a:stretch/>
        </p:blipFill>
        <p:spPr bwMode="auto">
          <a:xfrm>
            <a:off x="4860032" y="3501008"/>
            <a:ext cx="4174792" cy="307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Школа\МАН\Смарагдова мережа\Смарагдова мережа  робота\P80603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6905"/>
            <a:ext cx="5040560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3688" y="215642"/>
            <a:ext cx="6992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Робота  сумських науковців </a:t>
            </a:r>
          </a:p>
          <a:p>
            <a:r>
              <a:rPr lang="uk-UA" sz="2800" b="1" dirty="0"/>
              <a:t>у</a:t>
            </a:r>
            <a:r>
              <a:rPr lang="uk-UA" sz="2800" b="1" dirty="0" smtClean="0"/>
              <a:t> ботанічному заказнику місцевого значення «</a:t>
            </a:r>
            <a:r>
              <a:rPr lang="uk-UA" sz="2800" b="1" dirty="0" err="1" smtClean="0"/>
              <a:t>Косарівщинський</a:t>
            </a:r>
            <a:r>
              <a:rPr lang="uk-UA" sz="2800" b="1" dirty="0" smtClean="0"/>
              <a:t>»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300192" y="2132856"/>
            <a:ext cx="1553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dirty="0" smtClean="0"/>
              <a:t>2010</a:t>
            </a:r>
            <a:r>
              <a:rPr lang="uk-UA" sz="3200" dirty="0" smtClean="0"/>
              <a:t> </a:t>
            </a:r>
            <a:r>
              <a:rPr lang="uk-UA" sz="2800" dirty="0" smtClean="0"/>
              <a:t>р</a:t>
            </a:r>
            <a:r>
              <a:rPr lang="uk-UA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252536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Школа\МАН\Смарагдова мережа\Постер\DSC001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3616" y="3745210"/>
            <a:ext cx="5436096" cy="306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929053"/>
            <a:ext cx="34220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accent5"/>
                </a:solidFill>
              </a:rPr>
              <a:t>Г</a:t>
            </a:r>
            <a:r>
              <a:rPr lang="ru-RU" sz="2400" b="1" dirty="0" err="1" smtClean="0">
                <a:solidFill>
                  <a:schemeClr val="accent5"/>
                </a:solidFill>
              </a:rPr>
              <a:t>рупа</a:t>
            </a:r>
            <a:endParaRPr lang="ru-RU" sz="2400" b="1" dirty="0" smtClean="0">
              <a:solidFill>
                <a:schemeClr val="accent5"/>
              </a:solidFill>
            </a:endParaRPr>
          </a:p>
          <a:p>
            <a:r>
              <a:rPr lang="ru-RU" sz="2400" b="1" dirty="0" smtClean="0">
                <a:solidFill>
                  <a:schemeClr val="accent5"/>
                </a:solidFill>
              </a:rPr>
              <a:t>«Ромни-</a:t>
            </a:r>
            <a:r>
              <a:rPr lang="ru-RU" sz="2400" b="1" dirty="0" err="1" smtClean="0">
                <a:solidFill>
                  <a:schemeClr val="accent5"/>
                </a:solidFill>
              </a:rPr>
              <a:t>Космопошук</a:t>
            </a:r>
            <a:r>
              <a:rPr lang="ru-RU" sz="2400" b="1" dirty="0" smtClean="0">
                <a:solidFill>
                  <a:schemeClr val="accent5"/>
                </a:solidFill>
              </a:rPr>
              <a:t>» </a:t>
            </a:r>
            <a:r>
              <a:rPr lang="ru-RU" sz="2400" b="1" dirty="0" err="1" smtClean="0">
                <a:solidFill>
                  <a:schemeClr val="accent5"/>
                </a:solidFill>
              </a:rPr>
              <a:t>дослідила</a:t>
            </a:r>
            <a:r>
              <a:rPr lang="ru-RU" sz="2400" b="1" dirty="0" smtClean="0">
                <a:solidFill>
                  <a:schemeClr val="accent5"/>
                </a:solidFill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</a:rPr>
              <a:t>територію</a:t>
            </a:r>
            <a:r>
              <a:rPr lang="ru-RU" sz="2400" b="1" dirty="0" smtClean="0">
                <a:solidFill>
                  <a:schemeClr val="accent5"/>
                </a:solidFill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</a:rPr>
              <a:t>Роменського</a:t>
            </a:r>
            <a:r>
              <a:rPr lang="ru-RU" sz="2400" b="1" dirty="0" smtClean="0">
                <a:solidFill>
                  <a:schemeClr val="accent5"/>
                </a:solidFill>
              </a:rPr>
              <a:t> району на предмет </a:t>
            </a:r>
            <a:r>
              <a:rPr lang="ru-RU" sz="2400" b="1" dirty="0" err="1" smtClean="0">
                <a:solidFill>
                  <a:schemeClr val="accent5"/>
                </a:solidFill>
              </a:rPr>
              <a:t>поширення</a:t>
            </a:r>
            <a:r>
              <a:rPr lang="ru-RU" sz="2400" b="1" dirty="0" smtClean="0">
                <a:solidFill>
                  <a:schemeClr val="accent5"/>
                </a:solidFill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</a:rPr>
              <a:t>Зозулинцевих</a:t>
            </a:r>
            <a:r>
              <a:rPr lang="ru-RU" sz="2400" b="1" dirty="0" smtClean="0">
                <a:solidFill>
                  <a:schemeClr val="accent5"/>
                </a:solidFill>
              </a:rPr>
              <a:t>.</a:t>
            </a:r>
          </a:p>
          <a:p>
            <a:r>
              <a:rPr lang="ru-RU" sz="2400" b="1" dirty="0">
                <a:solidFill>
                  <a:schemeClr val="accent5"/>
                </a:solidFill>
              </a:rPr>
              <a:t>Ми </a:t>
            </a:r>
            <a:r>
              <a:rPr lang="ru-RU" sz="2400" b="1" dirty="0" err="1">
                <a:solidFill>
                  <a:schemeClr val="accent5"/>
                </a:solidFill>
              </a:rPr>
              <a:t>здійснили</a:t>
            </a:r>
            <a:r>
              <a:rPr lang="ru-RU" sz="2400" b="1" dirty="0">
                <a:solidFill>
                  <a:schemeClr val="accent5"/>
                </a:solidFill>
              </a:rPr>
              <a:t> </a:t>
            </a:r>
            <a:r>
              <a:rPr lang="ru-RU" sz="2400" b="1" dirty="0" err="1">
                <a:solidFill>
                  <a:schemeClr val="accent5"/>
                </a:solidFill>
              </a:rPr>
              <a:t>численні</a:t>
            </a:r>
            <a:r>
              <a:rPr lang="ru-RU" sz="2400" b="1" dirty="0">
                <a:solidFill>
                  <a:schemeClr val="accent5"/>
                </a:solidFill>
              </a:rPr>
              <a:t> </a:t>
            </a:r>
            <a:r>
              <a:rPr lang="ru-RU" sz="2400" b="1" dirty="0" err="1">
                <a:solidFill>
                  <a:schemeClr val="accent5"/>
                </a:solidFill>
              </a:rPr>
              <a:t>експедиції</a:t>
            </a:r>
            <a:r>
              <a:rPr lang="ru-RU" sz="2400" b="1" dirty="0">
                <a:solidFill>
                  <a:schemeClr val="accent5"/>
                </a:solidFill>
              </a:rPr>
              <a:t>, </a:t>
            </a:r>
            <a:r>
              <a:rPr lang="ru-RU" sz="2400" b="1" dirty="0" smtClean="0">
                <a:solidFill>
                  <a:schemeClr val="accent5"/>
                </a:solidFill>
              </a:rPr>
              <a:t>проводили </a:t>
            </a:r>
            <a:r>
              <a:rPr lang="ru-RU" sz="2400" b="1" dirty="0" err="1">
                <a:solidFill>
                  <a:schemeClr val="accent5"/>
                </a:solidFill>
              </a:rPr>
              <a:t>тривалі</a:t>
            </a:r>
            <a:r>
              <a:rPr lang="ru-RU" sz="2400" b="1" dirty="0">
                <a:solidFill>
                  <a:schemeClr val="accent5"/>
                </a:solidFill>
              </a:rPr>
              <a:t> </a:t>
            </a:r>
            <a:r>
              <a:rPr lang="ru-RU" sz="2400" b="1" dirty="0" err="1">
                <a:solidFill>
                  <a:schemeClr val="accent5"/>
                </a:solidFill>
              </a:rPr>
              <a:t>спостереження</a:t>
            </a:r>
            <a:r>
              <a:rPr lang="ru-RU" sz="2400" b="1" dirty="0">
                <a:solidFill>
                  <a:schemeClr val="accent5"/>
                </a:solidFill>
              </a:rPr>
              <a:t> та </a:t>
            </a:r>
            <a:r>
              <a:rPr lang="ru-RU" sz="2400" b="1" dirty="0" err="1">
                <a:solidFill>
                  <a:schemeClr val="accent5"/>
                </a:solidFill>
              </a:rPr>
              <a:t>накопичували</a:t>
            </a:r>
            <a:r>
              <a:rPr lang="ru-RU" sz="2400" b="1" dirty="0">
                <a:solidFill>
                  <a:schemeClr val="accent5"/>
                </a:solidFill>
              </a:rPr>
              <a:t> </a:t>
            </a:r>
            <a:r>
              <a:rPr lang="ru-RU" sz="2400" b="1" dirty="0" err="1">
                <a:solidFill>
                  <a:schemeClr val="accent5"/>
                </a:solidFill>
              </a:rPr>
              <a:t>потрібну</a:t>
            </a:r>
            <a:r>
              <a:rPr lang="ru-RU" sz="2400" b="1" dirty="0">
                <a:solidFill>
                  <a:schemeClr val="accent5"/>
                </a:solidFill>
              </a:rPr>
              <a:t> </a:t>
            </a:r>
            <a:r>
              <a:rPr lang="ru-RU" sz="2400" b="1" dirty="0" err="1">
                <a:solidFill>
                  <a:schemeClr val="accent5"/>
                </a:solidFill>
              </a:rPr>
              <a:t>інформацію</a:t>
            </a:r>
            <a:r>
              <a:rPr lang="ru-RU" sz="2400" b="1" dirty="0">
                <a:solidFill>
                  <a:schemeClr val="accent5"/>
                </a:solidFill>
              </a:rPr>
              <a:t>. </a:t>
            </a:r>
            <a:endParaRPr lang="ru-RU" sz="2400" b="1" dirty="0" smtClean="0">
              <a:solidFill>
                <a:schemeClr val="accent5"/>
              </a:solidFill>
            </a:endParaRPr>
          </a:p>
        </p:txBody>
      </p:sp>
      <p:pic>
        <p:nvPicPr>
          <p:cNvPr id="4098" name="Picture 2" descr="D:\Школа\МАН\Зозулинцеві\P32407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8294" y="116632"/>
            <a:ext cx="470452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3907"/>
            <a:ext cx="2453459" cy="18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840996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747" y="1988840"/>
            <a:ext cx="595425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marL="457200" indent="-457200">
              <a:buAutoNum type="arabicPeriod"/>
            </a:pPr>
            <a:r>
              <a:rPr lang="ru-RU" sz="24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З</a:t>
            </a: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озулинець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болотний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     (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</a:rPr>
              <a:t>Anacamptis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75000"/>
                  </a:schemeClr>
                </a:solidFill>
              </a:rPr>
              <a:t>palustris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ru-RU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>
              <a:buAutoNum type="arabicPeriod" startAt="2"/>
            </a:pP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Пальчастокорінник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травневий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        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</a:rPr>
              <a:t>Dactylorhiza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75000"/>
                  </a:schemeClr>
                </a:solidFill>
              </a:rPr>
              <a:t>majalis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ru-RU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>
              <a:buAutoNum type="arabicPeriod" startAt="3"/>
            </a:pP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Гніздівка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звичайна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  (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</a:rPr>
              <a:t>Neottia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75000"/>
                  </a:schemeClr>
                </a:solidFill>
              </a:rPr>
              <a:t>nidus-avis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457200" indent="-457200">
              <a:buAutoNum type="arabicPeriod" startAt="4"/>
            </a:pP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Коручка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болотна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                 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</a:rPr>
              <a:t>Epipactis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75000"/>
                  </a:schemeClr>
                </a:solidFill>
              </a:rPr>
              <a:t>palustris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uk-UA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>
              <a:buAutoNum type="arabicPeriod" startAt="5"/>
            </a:pP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Пальчастокорінник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м'ясочервоний</a:t>
            </a:r>
            <a:endParaRPr lang="ru-RU" sz="2400" b="1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     (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</a:rPr>
              <a:t>Dactylorhiza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75000"/>
                  </a:schemeClr>
                </a:solidFill>
              </a:rPr>
              <a:t>incarnata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0986" y="908720"/>
            <a:ext cx="44550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accent5">
                    <a:lumMod val="75000"/>
                  </a:schemeClr>
                </a:solidFill>
              </a:rPr>
              <a:t>Виявлено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 на </a:t>
            </a:r>
            <a:r>
              <a:rPr lang="ru-RU" sz="2800" b="1" dirty="0" err="1" smtClean="0">
                <a:solidFill>
                  <a:schemeClr val="accent5">
                    <a:lumMod val="75000"/>
                  </a:schemeClr>
                </a:solidFill>
              </a:rPr>
              <a:t>території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r>
              <a:rPr lang="ru-RU" sz="2800" b="1" dirty="0" err="1" smtClean="0">
                <a:solidFill>
                  <a:schemeClr val="accent5">
                    <a:lumMod val="75000"/>
                  </a:schemeClr>
                </a:solidFill>
              </a:rPr>
              <a:t>Роменського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 району:</a:t>
            </a:r>
          </a:p>
        </p:txBody>
      </p:sp>
      <p:pic>
        <p:nvPicPr>
          <p:cNvPr id="2050" name="Picture 2" descr="D:\Школа\МАН\Зозулинцеві\20130215-act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005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8140" y="3959542"/>
            <a:ext cx="286555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51093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188640"/>
            <a:ext cx="7707632" cy="964704"/>
          </a:xfrm>
        </p:spPr>
        <p:txBody>
          <a:bodyPr/>
          <a:lstStyle/>
          <a:p>
            <a:pPr algn="l"/>
            <a:r>
              <a:rPr lang="uk-UA" dirty="0" smtClean="0"/>
              <a:t>    </a:t>
            </a:r>
            <a:r>
              <a:rPr lang="uk-UA" sz="4800" dirty="0" smtClean="0"/>
              <a:t>Зозулинець болотний</a:t>
            </a:r>
            <a:endParaRPr lang="ru-RU" sz="48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0736" y="2822264"/>
            <a:ext cx="8945760" cy="4035736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0" name="Picture 2" descr="D:\Школа\МАН\Зозулинцеві\Зозулинець болотний. ЧК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5817765" cy="436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780928"/>
            <a:ext cx="2821781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948523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136904" cy="820688"/>
          </a:xfrm>
        </p:spPr>
        <p:txBody>
          <a:bodyPr>
            <a:normAutofit/>
          </a:bodyPr>
          <a:lstStyle/>
          <a:p>
            <a:pPr algn="l"/>
            <a:r>
              <a:rPr lang="ru-RU" sz="4800" dirty="0" err="1"/>
              <a:t>Пальчастокорінник</a:t>
            </a:r>
            <a:r>
              <a:rPr lang="ru-RU" sz="4800" dirty="0"/>
              <a:t> </a:t>
            </a:r>
            <a:r>
              <a:rPr lang="ru-RU" sz="4800" dirty="0" err="1"/>
              <a:t>травневий</a:t>
            </a:r>
            <a:r>
              <a:rPr lang="ru-RU" sz="4800" dirty="0"/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4006" y="1859632"/>
            <a:ext cx="5876106" cy="4413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959" y="1183035"/>
            <a:ext cx="4704523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42" t="6313" r="17725"/>
          <a:stretch/>
        </p:blipFill>
        <p:spPr bwMode="auto">
          <a:xfrm>
            <a:off x="7164287" y="4509120"/>
            <a:ext cx="1771651" cy="2159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1801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28997"/>
            <a:ext cx="8352928" cy="892696"/>
          </a:xfrm>
        </p:spPr>
        <p:txBody>
          <a:bodyPr>
            <a:normAutofit/>
          </a:bodyPr>
          <a:lstStyle/>
          <a:p>
            <a:pPr algn="l"/>
            <a:r>
              <a:rPr lang="ru-RU" sz="4400" dirty="0" err="1" smtClean="0"/>
              <a:t>Пальчатокорінник</a:t>
            </a:r>
            <a:r>
              <a:rPr lang="ru-RU" sz="4400" dirty="0" smtClean="0"/>
              <a:t> </a:t>
            </a:r>
            <a:r>
              <a:rPr lang="ru-RU" sz="4400" dirty="0" err="1"/>
              <a:t>м'ясочервоний</a:t>
            </a:r>
            <a:endParaRPr lang="ru-RU" sz="4400" dirty="0"/>
          </a:p>
        </p:txBody>
      </p:sp>
      <p:pic>
        <p:nvPicPr>
          <p:cNvPr id="8" name="Рисунок 7" descr="P602002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67844"/>
            <a:ext cx="5400600" cy="3690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882"/>
          <a:stretch/>
        </p:blipFill>
        <p:spPr bwMode="auto">
          <a:xfrm>
            <a:off x="179512" y="980728"/>
            <a:ext cx="4587974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12776"/>
            <a:ext cx="2188841" cy="257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286788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96354" y="116632"/>
            <a:ext cx="8280920" cy="895747"/>
          </a:xfrm>
        </p:spPr>
        <p:txBody>
          <a:bodyPr>
            <a:normAutofit/>
          </a:bodyPr>
          <a:lstStyle/>
          <a:p>
            <a:pPr algn="l"/>
            <a:r>
              <a:rPr lang="ru-RU" sz="4800" dirty="0" smtClean="0"/>
              <a:t>               </a:t>
            </a:r>
            <a:r>
              <a:rPr lang="ru-RU" sz="4800" dirty="0" err="1" smtClean="0"/>
              <a:t>Коручка</a:t>
            </a:r>
            <a:r>
              <a:rPr lang="ru-RU" sz="4800" dirty="0" smtClean="0"/>
              <a:t> </a:t>
            </a:r>
            <a:r>
              <a:rPr lang="ru-RU" sz="4800" dirty="0" err="1"/>
              <a:t>болотна</a:t>
            </a:r>
            <a:endParaRPr lang="ru-RU" sz="4800" dirty="0"/>
          </a:p>
        </p:txBody>
      </p:sp>
      <p:pic>
        <p:nvPicPr>
          <p:cNvPr id="10242" name="Picture 2" descr="D:\Школа\МАН\Зозулинцеві\P61100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5" y="1484784"/>
            <a:ext cx="6720747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61" r="33732" b="50478"/>
          <a:stretch/>
        </p:blipFill>
        <p:spPr bwMode="auto">
          <a:xfrm>
            <a:off x="6372200" y="2564904"/>
            <a:ext cx="2376264" cy="28803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7888016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619672" y="18331"/>
            <a:ext cx="6768752" cy="1036712"/>
          </a:xfrm>
        </p:spPr>
        <p:txBody>
          <a:bodyPr>
            <a:normAutofit/>
          </a:bodyPr>
          <a:lstStyle/>
          <a:p>
            <a:pPr algn="l"/>
            <a:r>
              <a:rPr lang="ru-RU" sz="4800" dirty="0" err="1"/>
              <a:t>Гніздівка</a:t>
            </a:r>
            <a:r>
              <a:rPr lang="ru-RU" sz="4800" dirty="0"/>
              <a:t> </a:t>
            </a:r>
            <a:r>
              <a:rPr lang="ru-RU" sz="4800" dirty="0" err="1"/>
              <a:t>звичайна</a:t>
            </a:r>
            <a:endParaRPr lang="ru-RU" sz="4800" dirty="0"/>
          </a:p>
        </p:txBody>
      </p:sp>
      <p:pic>
        <p:nvPicPr>
          <p:cNvPr id="9218" name="Picture 2" descr="D:\Школа\МАН\Зозулинцеві\P61102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1268760"/>
            <a:ext cx="6432715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Школа\МАН\Зозулинцеві\P61102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924944"/>
            <a:ext cx="326436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31013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292080" y="188640"/>
            <a:ext cx="3456384" cy="5472608"/>
          </a:xfrm>
        </p:spPr>
        <p:txBody>
          <a:bodyPr>
            <a:normAutofit/>
          </a:bodyPr>
          <a:lstStyle/>
          <a:p>
            <a:pPr algn="l"/>
            <a:r>
              <a:rPr lang="uk-UA" sz="4400" dirty="0" smtClean="0"/>
              <a:t>Карта Роменського району</a:t>
            </a:r>
            <a:br>
              <a:rPr lang="uk-UA" sz="4400" dirty="0" smtClean="0"/>
            </a:b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36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з позначеними місцями поширення видів родини </a:t>
            </a:r>
            <a:r>
              <a:rPr lang="uk-UA" sz="3600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Зозулинцевих</a:t>
            </a:r>
            <a:r>
              <a:rPr lang="uk-UA" sz="36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endParaRPr lang="ru-RU" sz="36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2290" name="Picture 2" descr="D:\Школа\МАН\Зозулинцеві\P32407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788531" cy="638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9364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/>
              <a:t>Чинники, що сприяють зменшенню кількості популяцій видів </a:t>
            </a:r>
            <a:r>
              <a:rPr lang="ru-RU" sz="3600" dirty="0" err="1" smtClean="0"/>
              <a:t>Зозулинцевих</a:t>
            </a:r>
            <a:r>
              <a:rPr lang="ru-RU" sz="3600" dirty="0" smtClean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5122912" cy="4389120"/>
          </a:xfrm>
        </p:spPr>
        <p:txBody>
          <a:bodyPr>
            <a:normAutofit fontScale="92500"/>
          </a:bodyPr>
          <a:lstStyle/>
          <a:p>
            <a:pPr marL="285750" indent="-285750">
              <a:buNone/>
            </a:pPr>
            <a:endParaRPr lang="ru-RU" sz="2800" b="1" dirty="0" smtClean="0"/>
          </a:p>
          <a:p>
            <a:r>
              <a:rPr lang="ru-RU" sz="2800" b="1" dirty="0" smtClean="0"/>
              <a:t>	</a:t>
            </a:r>
            <a:r>
              <a:rPr lang="ru-RU" sz="2800" dirty="0" smtClean="0"/>
              <a:t>1. </a:t>
            </a:r>
            <a:r>
              <a:rPr lang="ru-RU" sz="2800" dirty="0" err="1" smtClean="0"/>
              <a:t>Зміна</a:t>
            </a:r>
            <a:r>
              <a:rPr lang="ru-RU" sz="2800" dirty="0" smtClean="0"/>
              <a:t> </a:t>
            </a:r>
            <a:r>
              <a:rPr lang="ru-RU" sz="2800" dirty="0" err="1" smtClean="0"/>
              <a:t>клімату</a:t>
            </a:r>
            <a:r>
              <a:rPr lang="ru-RU" sz="2800" dirty="0" smtClean="0"/>
              <a:t> в </a:t>
            </a:r>
            <a:r>
              <a:rPr lang="ru-RU" sz="2800" dirty="0" err="1" smtClean="0"/>
              <a:t>бік</a:t>
            </a:r>
            <a:r>
              <a:rPr lang="ru-RU" sz="2800" dirty="0" smtClean="0"/>
              <a:t> </a:t>
            </a:r>
            <a:r>
              <a:rPr lang="ru-RU" sz="2800" dirty="0" err="1" smtClean="0"/>
              <a:t>посушливості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	2. </a:t>
            </a:r>
            <a:r>
              <a:rPr lang="ru-RU" sz="2800" dirty="0" err="1" smtClean="0"/>
              <a:t>Спалювання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сухої</a:t>
            </a:r>
            <a:r>
              <a:rPr lang="ru-RU" sz="2800" dirty="0" smtClean="0"/>
              <a:t> </a:t>
            </a:r>
            <a:r>
              <a:rPr lang="ru-RU" sz="2800" dirty="0" err="1" smtClean="0"/>
              <a:t>рослинності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	3. </a:t>
            </a:r>
            <a:r>
              <a:rPr lang="ru-RU" sz="2800" dirty="0" err="1" smtClean="0"/>
              <a:t>Ущільнення</a:t>
            </a:r>
            <a:r>
              <a:rPr lang="ru-RU" sz="2800" dirty="0" smtClean="0"/>
              <a:t> грунту та </a:t>
            </a:r>
            <a:r>
              <a:rPr lang="ru-RU" sz="2800" dirty="0" err="1" smtClean="0"/>
              <a:t>витоптування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рослин</a:t>
            </a:r>
            <a:r>
              <a:rPr lang="ru-RU" sz="2800" dirty="0" smtClean="0"/>
              <a:t> </a:t>
            </a:r>
            <a:r>
              <a:rPr lang="ru-RU" sz="2800" dirty="0" err="1" smtClean="0"/>
              <a:t>громадською</a:t>
            </a:r>
            <a:r>
              <a:rPr lang="ru-RU" sz="2800" dirty="0" smtClean="0"/>
              <a:t> худобою.</a:t>
            </a:r>
          </a:p>
          <a:p>
            <a:r>
              <a:rPr lang="ru-RU" sz="2800" dirty="0" smtClean="0"/>
              <a:t>	4. </a:t>
            </a:r>
            <a:r>
              <a:rPr lang="ru-RU" sz="2800" dirty="0" err="1" smtClean="0"/>
              <a:t>Літнє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пересихання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джерел</a:t>
            </a:r>
            <a:r>
              <a:rPr lang="ru-RU" sz="2800" dirty="0" smtClean="0"/>
              <a:t>, </a:t>
            </a:r>
            <a:r>
              <a:rPr lang="ru-RU" sz="2800" dirty="0" err="1" smtClean="0"/>
              <a:t>струмків</a:t>
            </a:r>
            <a:r>
              <a:rPr lang="ru-RU" sz="2800" dirty="0" smtClean="0"/>
              <a:t>, </a:t>
            </a:r>
            <a:r>
              <a:rPr lang="ru-RU" sz="2800" dirty="0" err="1" smtClean="0"/>
              <a:t>малих</a:t>
            </a:r>
            <a:r>
              <a:rPr lang="ru-RU" sz="2800" dirty="0" smtClean="0"/>
              <a:t> </a:t>
            </a:r>
            <a:r>
              <a:rPr lang="ru-RU" sz="2800" dirty="0" err="1" smtClean="0"/>
              <a:t>річок</a:t>
            </a:r>
            <a:r>
              <a:rPr lang="ru-RU" sz="2800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340768"/>
            <a:ext cx="2480692" cy="179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 l="4922" b="19185"/>
          <a:stretch>
            <a:fillRect/>
          </a:stretch>
        </p:blipFill>
        <p:spPr bwMode="auto">
          <a:xfrm>
            <a:off x="6228184" y="3356992"/>
            <a:ext cx="278167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5085184"/>
            <a:ext cx="2835200" cy="162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92080" y="1268760"/>
            <a:ext cx="37788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000" b="1" dirty="0" smtClean="0"/>
              <a:t>У </a:t>
            </a:r>
            <a:r>
              <a:rPr lang="ru-RU" sz="2000" b="1" dirty="0" err="1"/>
              <a:t>місцях</a:t>
            </a:r>
            <a:r>
              <a:rPr lang="ru-RU" sz="2000" b="1" dirty="0"/>
              <a:t> </a:t>
            </a:r>
            <a:r>
              <a:rPr lang="ru-RU" sz="2000" b="1" dirty="0" err="1"/>
              <a:t>виявлення</a:t>
            </a:r>
            <a:r>
              <a:rPr lang="ru-RU" sz="2000" b="1" dirty="0"/>
              <a:t> </a:t>
            </a:r>
            <a:r>
              <a:rPr lang="ru-RU" sz="2000" b="1" dirty="0" err="1"/>
              <a:t>рослин</a:t>
            </a:r>
            <a:r>
              <a:rPr lang="ru-RU" sz="2000" b="1" dirty="0"/>
              <a:t> </a:t>
            </a:r>
            <a:r>
              <a:rPr lang="ru-RU" sz="2000" b="1" dirty="0" err="1"/>
              <a:t>із</a:t>
            </a:r>
            <a:r>
              <a:rPr lang="ru-RU" sz="2000" b="1" dirty="0"/>
              <a:t> </a:t>
            </a:r>
            <a:r>
              <a:rPr lang="ru-RU" sz="2000" b="1" dirty="0" err="1"/>
              <a:t>родини</a:t>
            </a:r>
            <a:r>
              <a:rPr lang="ru-RU" sz="2000" b="1" dirty="0"/>
              <a:t> </a:t>
            </a:r>
            <a:r>
              <a:rPr lang="ru-RU" sz="2000" b="1" dirty="0" err="1"/>
              <a:t>Зозулинцевих</a:t>
            </a:r>
            <a:r>
              <a:rPr lang="ru-RU" sz="2000" b="1" dirty="0"/>
              <a:t> </a:t>
            </a:r>
            <a:r>
              <a:rPr lang="ru-RU" sz="2000" b="1" dirty="0" err="1"/>
              <a:t>створювати</a:t>
            </a:r>
            <a:r>
              <a:rPr lang="ru-RU" sz="2000" b="1" dirty="0"/>
              <a:t> заказники </a:t>
            </a:r>
            <a:r>
              <a:rPr lang="ru-RU" sz="2000" b="1" dirty="0" err="1"/>
              <a:t>місцевого</a:t>
            </a:r>
            <a:r>
              <a:rPr lang="ru-RU" sz="2000" b="1" dirty="0"/>
              <a:t> </a:t>
            </a:r>
            <a:r>
              <a:rPr lang="ru-RU" sz="2000" b="1" dirty="0" err="1" smtClean="0"/>
              <a:t>значення</a:t>
            </a:r>
            <a:endParaRPr lang="ru-RU" sz="2000" b="1" dirty="0" smtClean="0"/>
          </a:p>
          <a:p>
            <a:pPr marL="342900" indent="-342900">
              <a:buFont typeface="Wingdings" pitchFamily="2" charset="2"/>
              <a:buChar char="v"/>
            </a:pPr>
            <a:endParaRPr lang="ru-RU" sz="2000" b="1" dirty="0" smtClean="0"/>
          </a:p>
          <a:p>
            <a:pPr marL="342900" lvl="0" indent="-342900">
              <a:buFont typeface="Wingdings" pitchFamily="2" charset="2"/>
              <a:buChar char="v"/>
            </a:pPr>
            <a:r>
              <a:rPr lang="ru-RU" sz="2000" b="1" dirty="0" err="1">
                <a:solidFill>
                  <a:prstClr val="white"/>
                </a:solidFill>
              </a:rPr>
              <a:t>Проводити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моніторинг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природоохоронних</a:t>
            </a:r>
            <a:r>
              <a:rPr lang="ru-RU" sz="2000" b="1" dirty="0">
                <a:solidFill>
                  <a:prstClr val="white"/>
                </a:solidFill>
              </a:rPr>
              <a:t> та </a:t>
            </a:r>
            <a:r>
              <a:rPr lang="ru-RU" sz="2000" b="1" dirty="0" err="1">
                <a:solidFill>
                  <a:prstClr val="white"/>
                </a:solidFill>
              </a:rPr>
              <a:t>інших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 smtClean="0">
                <a:solidFill>
                  <a:prstClr val="white"/>
                </a:solidFill>
              </a:rPr>
              <a:t>територій</a:t>
            </a:r>
            <a:endParaRPr lang="ru-RU" sz="2000" b="1" dirty="0">
              <a:solidFill>
                <a:prstClr val="white"/>
              </a:solidFill>
            </a:endParaRPr>
          </a:p>
          <a:p>
            <a:endParaRPr lang="ru-RU" sz="2000" b="1" dirty="0"/>
          </a:p>
          <a:p>
            <a:pPr marL="342900" indent="-342900">
              <a:buFont typeface="Wingdings" pitchFamily="2" charset="2"/>
              <a:buChar char="v"/>
            </a:pPr>
            <a:r>
              <a:rPr lang="ru-RU" sz="2000" b="1" dirty="0" err="1" smtClean="0"/>
              <a:t>Проводити</a:t>
            </a:r>
            <a:r>
              <a:rPr lang="ru-RU" sz="2000" b="1" dirty="0" smtClean="0"/>
              <a:t> </a:t>
            </a:r>
            <a:r>
              <a:rPr lang="ru-RU" sz="2000" b="1" dirty="0" err="1"/>
              <a:t>природоохоронну</a:t>
            </a:r>
            <a:r>
              <a:rPr lang="ru-RU" sz="2000" b="1" dirty="0"/>
              <a:t> </a:t>
            </a:r>
            <a:r>
              <a:rPr lang="ru-RU" sz="2000" b="1" dirty="0" err="1"/>
              <a:t>роз’яснювальну</a:t>
            </a:r>
            <a:r>
              <a:rPr lang="ru-RU" sz="2000" b="1" dirty="0"/>
              <a:t> роботу з </a:t>
            </a:r>
            <a:r>
              <a:rPr lang="ru-RU" sz="2000" b="1" dirty="0" err="1"/>
              <a:t>місцевим</a:t>
            </a:r>
            <a:r>
              <a:rPr lang="ru-RU" sz="2000" b="1" dirty="0"/>
              <a:t> </a:t>
            </a:r>
            <a:r>
              <a:rPr lang="ru-RU" sz="2000" b="1" dirty="0" err="1" smtClean="0"/>
              <a:t>населенням</a:t>
            </a:r>
            <a:endParaRPr lang="ru-RU" sz="2000" b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16632"/>
            <a:ext cx="9308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/>
                </a:solidFill>
              </a:rPr>
              <a:t>РЕКОМЕНДАЦІЇ</a:t>
            </a:r>
            <a:r>
              <a:rPr lang="ru-RU" sz="3200" b="1" dirty="0">
                <a:solidFill>
                  <a:schemeClr val="accent5"/>
                </a:solidFill>
              </a:rPr>
              <a:t>  </a:t>
            </a:r>
            <a:r>
              <a:rPr lang="ru-RU" sz="3200" b="1" dirty="0" smtClean="0">
                <a:solidFill>
                  <a:schemeClr val="accent5"/>
                </a:solidFill>
              </a:rPr>
              <a:t> ПО  ЗБЕРЕЖЕННЮ  </a:t>
            </a:r>
          </a:p>
          <a:p>
            <a:pPr algn="ctr"/>
            <a:r>
              <a:rPr lang="ru-RU" sz="3200" b="1" dirty="0" smtClean="0">
                <a:solidFill>
                  <a:schemeClr val="accent5"/>
                </a:solidFill>
              </a:rPr>
              <a:t> </a:t>
            </a:r>
            <a:r>
              <a:rPr lang="ru-RU" sz="3200" b="1" dirty="0">
                <a:solidFill>
                  <a:schemeClr val="accent5"/>
                </a:solidFill>
              </a:rPr>
              <a:t>ВИДІВ З РОДИНИ </a:t>
            </a:r>
            <a:r>
              <a:rPr lang="ru-RU" sz="3200" b="1" dirty="0" smtClean="0">
                <a:solidFill>
                  <a:schemeClr val="accent5"/>
                </a:solidFill>
              </a:rPr>
              <a:t>ОРХІДНИХ:</a:t>
            </a:r>
            <a:endParaRPr lang="ru-RU" sz="3200" b="1" dirty="0">
              <a:solidFill>
                <a:schemeClr val="accent5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68760"/>
            <a:ext cx="3240360" cy="243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D:\Школа\МАН\Смарагдова мережа\Постер\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2675323" cy="198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534561"/>
            <a:ext cx="2305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 smtClean="0">
                <a:solidFill>
                  <a:schemeClr val="accent5"/>
                </a:solidFill>
              </a:rPr>
              <a:t>Ноосферний</a:t>
            </a:r>
            <a:r>
              <a:rPr lang="uk-UA" sz="2000" b="1" dirty="0" smtClean="0">
                <a:solidFill>
                  <a:schemeClr val="accent5"/>
                </a:solidFill>
              </a:rPr>
              <a:t>  музейний </a:t>
            </a:r>
          </a:p>
          <a:p>
            <a:r>
              <a:rPr lang="uk-UA" sz="2000" b="1" dirty="0">
                <a:solidFill>
                  <a:schemeClr val="accent5"/>
                </a:solidFill>
              </a:rPr>
              <a:t>к</a:t>
            </a:r>
            <a:r>
              <a:rPr lang="uk-UA" sz="2000" b="1" dirty="0" smtClean="0">
                <a:solidFill>
                  <a:schemeClr val="accent5"/>
                </a:solidFill>
              </a:rPr>
              <a:t>омплекс  </a:t>
            </a:r>
            <a:r>
              <a:rPr lang="uk-UA" sz="2000" b="1" dirty="0" smtClean="0">
                <a:solidFill>
                  <a:schemeClr val="accent5"/>
                </a:solidFill>
              </a:rPr>
              <a:t>ЗОШ №</a:t>
            </a:r>
            <a:r>
              <a:rPr lang="uk-UA" sz="2000" b="1" dirty="0" smtClean="0">
                <a:solidFill>
                  <a:schemeClr val="accent5"/>
                </a:solidFill>
              </a:rPr>
              <a:t>5</a:t>
            </a:r>
            <a:endParaRPr lang="ru-RU" sz="2000" b="1" dirty="0">
              <a:solidFill>
                <a:schemeClr val="accent5"/>
              </a:solidFill>
            </a:endParaRPr>
          </a:p>
        </p:txBody>
      </p:sp>
      <p:pic>
        <p:nvPicPr>
          <p:cNvPr id="8" name="Рисунок 7" descr="E:\МАН 2012-2013\ФОТО\Фото занять\ Фото на колаж\DSCN107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297056"/>
            <a:ext cx="3011600" cy="256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43204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9832" y="281861"/>
            <a:ext cx="29706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ВИСНОВКИ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1766" y="980728"/>
            <a:ext cx="88924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000" b="1" dirty="0" err="1" smtClean="0"/>
              <a:t>Із</a:t>
            </a:r>
            <a:r>
              <a:rPr lang="ru-RU" sz="2000" b="1" dirty="0" smtClean="0"/>
              <a:t> </a:t>
            </a:r>
            <a:r>
              <a:rPr lang="ru-RU" sz="2000" b="1" dirty="0"/>
              <a:t>66 </a:t>
            </a:r>
            <a:r>
              <a:rPr lang="ru-RU" sz="2000" b="1" dirty="0" err="1"/>
              <a:t>видів</a:t>
            </a:r>
            <a:r>
              <a:rPr lang="ru-RU" sz="2000" b="1" dirty="0"/>
              <a:t> </a:t>
            </a:r>
            <a:r>
              <a:rPr lang="ru-RU" sz="2000" b="1" dirty="0" err="1"/>
              <a:t>Зозулинцевих</a:t>
            </a:r>
            <a:r>
              <a:rPr lang="ru-RU" sz="2000" b="1" dirty="0"/>
              <a:t> 5 </a:t>
            </a:r>
            <a:r>
              <a:rPr lang="ru-RU" sz="2000" b="1" dirty="0" err="1"/>
              <a:t>виявлено</a:t>
            </a:r>
            <a:r>
              <a:rPr lang="ru-RU" sz="2000" b="1" dirty="0"/>
              <a:t> </a:t>
            </a:r>
            <a:r>
              <a:rPr lang="ru-RU" sz="2000" b="1" dirty="0" smtClean="0"/>
              <a:t>  на </a:t>
            </a:r>
            <a:r>
              <a:rPr lang="ru-RU" sz="2000" b="1" dirty="0" err="1"/>
              <a:t>Роменщині</a:t>
            </a:r>
            <a:r>
              <a:rPr lang="ru-RU" sz="2000" b="1" dirty="0"/>
              <a:t>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err="1" smtClean="0"/>
              <a:t>Всі</a:t>
            </a:r>
            <a:r>
              <a:rPr lang="ru-RU" sz="2000" b="1" dirty="0" smtClean="0"/>
              <a:t> </a:t>
            </a:r>
            <a:r>
              <a:rPr lang="ru-RU" sz="2000" b="1" dirty="0" err="1"/>
              <a:t>види</a:t>
            </a:r>
            <a:r>
              <a:rPr lang="ru-RU" sz="2000" b="1" dirty="0"/>
              <a:t> </a:t>
            </a:r>
            <a:r>
              <a:rPr lang="ru-RU" sz="2000" b="1" dirty="0" err="1"/>
              <a:t>поширені</a:t>
            </a:r>
            <a:r>
              <a:rPr lang="ru-RU" sz="2000" b="1" dirty="0"/>
              <a:t> у </a:t>
            </a:r>
            <a:r>
              <a:rPr lang="ru-RU" sz="2000" b="1" dirty="0" err="1"/>
              <a:t>зволожених</a:t>
            </a:r>
            <a:r>
              <a:rPr lang="ru-RU" sz="2000" b="1" dirty="0"/>
              <a:t> </a:t>
            </a:r>
            <a:r>
              <a:rPr lang="ru-RU" sz="2000" b="1" dirty="0" err="1"/>
              <a:t>місцях</a:t>
            </a:r>
            <a:r>
              <a:rPr lang="ru-RU" sz="2000" b="1" dirty="0"/>
              <a:t> балок, де </a:t>
            </a:r>
            <a:r>
              <a:rPr lang="ru-RU" sz="2000" b="1" dirty="0" err="1"/>
              <a:t>протікають</a:t>
            </a:r>
            <a:r>
              <a:rPr lang="ru-RU" sz="2000" b="1" dirty="0"/>
              <a:t> </a:t>
            </a:r>
            <a:r>
              <a:rPr lang="ru-RU" sz="2000" b="1" dirty="0" err="1"/>
              <a:t>невеликі</a:t>
            </a:r>
            <a:r>
              <a:rPr lang="ru-RU" sz="2000" b="1" dirty="0"/>
              <a:t> </a:t>
            </a:r>
            <a:r>
              <a:rPr lang="ru-RU" sz="2000" b="1" dirty="0" err="1"/>
              <a:t>струмки</a:t>
            </a:r>
            <a:r>
              <a:rPr lang="ru-RU" sz="2000" b="1" dirty="0"/>
              <a:t>, </a:t>
            </a:r>
            <a:r>
              <a:rPr lang="ru-RU" sz="2000" b="1" dirty="0" err="1"/>
              <a:t>малі</a:t>
            </a:r>
            <a:r>
              <a:rPr lang="ru-RU" sz="2000" b="1" dirty="0"/>
              <a:t> та </a:t>
            </a:r>
            <a:r>
              <a:rPr lang="ru-RU" sz="2000" b="1" dirty="0" err="1"/>
              <a:t>середні</a:t>
            </a:r>
            <a:r>
              <a:rPr lang="ru-RU" sz="2000" b="1" dirty="0"/>
              <a:t> </a:t>
            </a:r>
            <a:r>
              <a:rPr lang="ru-RU" sz="2000" b="1" dirty="0" err="1"/>
              <a:t>річки</a:t>
            </a:r>
            <a:r>
              <a:rPr lang="ru-RU" sz="2000" b="1" dirty="0"/>
              <a:t>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err="1" smtClean="0"/>
              <a:t>Представників</a:t>
            </a:r>
            <a:r>
              <a:rPr lang="ru-RU" sz="2000" b="1" dirty="0" smtClean="0"/>
              <a:t> </a:t>
            </a:r>
            <a:r>
              <a:rPr lang="ru-RU" sz="2000" b="1" dirty="0" err="1"/>
              <a:t>Зозулинцевих</a:t>
            </a:r>
            <a:r>
              <a:rPr lang="ru-RU" sz="2000" b="1" dirty="0"/>
              <a:t>  </a:t>
            </a:r>
            <a:r>
              <a:rPr lang="ru-RU" sz="2000" b="1" dirty="0" err="1"/>
              <a:t>виявлено</a:t>
            </a:r>
            <a:r>
              <a:rPr lang="ru-RU" sz="2000" b="1" dirty="0"/>
              <a:t> в 10 </a:t>
            </a:r>
            <a:r>
              <a:rPr lang="ru-RU" sz="2000" b="1" dirty="0" err="1"/>
              <a:t>місцях</a:t>
            </a:r>
            <a:r>
              <a:rPr lang="ru-RU" sz="2000" b="1" dirty="0"/>
              <a:t> </a:t>
            </a:r>
            <a:r>
              <a:rPr lang="ru-RU" sz="2000" b="1" dirty="0" smtClean="0"/>
              <a:t>району.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>
                <a:solidFill>
                  <a:prstClr val="white"/>
                </a:solidFill>
              </a:rPr>
              <a:t>У </a:t>
            </a:r>
            <a:r>
              <a:rPr lang="ru-RU" sz="2000" b="1" dirty="0" err="1">
                <a:solidFill>
                  <a:prstClr val="white"/>
                </a:solidFill>
              </a:rPr>
              <a:t>степовій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балці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біля</a:t>
            </a:r>
            <a:r>
              <a:rPr lang="ru-RU" sz="2000" b="1" dirty="0">
                <a:solidFill>
                  <a:prstClr val="white"/>
                </a:solidFill>
              </a:rPr>
              <a:t> с. </a:t>
            </a:r>
            <a:r>
              <a:rPr lang="ru-RU" sz="2000" b="1" dirty="0" err="1">
                <a:solidFill>
                  <a:prstClr val="white"/>
                </a:solidFill>
              </a:rPr>
              <a:t>Косарівщина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виявлено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усі</a:t>
            </a:r>
            <a:r>
              <a:rPr lang="ru-RU" sz="2000" b="1" dirty="0">
                <a:solidFill>
                  <a:prstClr val="white"/>
                </a:solidFill>
              </a:rPr>
              <a:t> 5 </a:t>
            </a:r>
            <a:r>
              <a:rPr lang="ru-RU" sz="2000" b="1" dirty="0" err="1">
                <a:solidFill>
                  <a:prstClr val="white"/>
                </a:solidFill>
              </a:rPr>
              <a:t>видів</a:t>
            </a:r>
            <a:r>
              <a:rPr lang="ru-RU" sz="2000" b="1" dirty="0">
                <a:solidFill>
                  <a:prstClr val="white"/>
                </a:solidFill>
              </a:rPr>
              <a:t>, </a:t>
            </a:r>
            <a:r>
              <a:rPr lang="ru-RU" sz="2000" b="1" dirty="0" err="1">
                <a:solidFill>
                  <a:prstClr val="white"/>
                </a:solidFill>
              </a:rPr>
              <a:t>деякі</a:t>
            </a:r>
            <a:r>
              <a:rPr lang="ru-RU" sz="2000" b="1" dirty="0">
                <a:solidFill>
                  <a:prstClr val="white"/>
                </a:solidFill>
              </a:rPr>
              <a:t> з них </a:t>
            </a:r>
            <a:r>
              <a:rPr lang="ru-RU" sz="2000" b="1" dirty="0" err="1">
                <a:solidFill>
                  <a:prstClr val="white"/>
                </a:solidFill>
              </a:rPr>
              <a:t>утворюють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невеликі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популяції</a:t>
            </a:r>
            <a:r>
              <a:rPr lang="ru-RU" sz="2000" b="1" dirty="0" smtClean="0">
                <a:solidFill>
                  <a:prstClr val="white"/>
                </a:solidFill>
              </a:rPr>
              <a:t>.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 err="1">
                <a:solidFill>
                  <a:prstClr val="white"/>
                </a:solidFill>
              </a:rPr>
              <a:t>Більшість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Зозулинцевих</a:t>
            </a:r>
            <a:r>
              <a:rPr lang="ru-RU" sz="2000" b="1" dirty="0">
                <a:solidFill>
                  <a:prstClr val="white"/>
                </a:solidFill>
              </a:rPr>
              <a:t>  </a:t>
            </a:r>
            <a:r>
              <a:rPr lang="ru-RU" sz="2000" b="1" dirty="0" err="1">
                <a:solidFill>
                  <a:prstClr val="white"/>
                </a:solidFill>
              </a:rPr>
              <a:t>існують</a:t>
            </a:r>
            <a:r>
              <a:rPr lang="ru-RU" sz="2000" b="1" dirty="0">
                <a:solidFill>
                  <a:prstClr val="white"/>
                </a:solidFill>
              </a:rPr>
              <a:t> у </a:t>
            </a:r>
            <a:r>
              <a:rPr lang="ru-RU" sz="2000" b="1" dirty="0" err="1">
                <a:solidFill>
                  <a:prstClr val="white"/>
                </a:solidFill>
              </a:rPr>
              <a:t>вигляді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поодиноких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рослин</a:t>
            </a:r>
            <a:r>
              <a:rPr lang="ru-RU" sz="2000" b="1" dirty="0">
                <a:solidFill>
                  <a:prstClr val="white"/>
                </a:solidFill>
              </a:rPr>
              <a:t>. </a:t>
            </a:r>
            <a:endParaRPr lang="ru-RU" sz="2000" b="1" dirty="0"/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/>
              <a:t>За </a:t>
            </a:r>
            <a:r>
              <a:rPr lang="ru-RU" sz="2000" b="1" dirty="0" err="1"/>
              <a:t>останні</a:t>
            </a:r>
            <a:r>
              <a:rPr lang="ru-RU" sz="2000" b="1" dirty="0"/>
              <a:t> 5 </a:t>
            </a:r>
            <a:r>
              <a:rPr lang="ru-RU" sz="2000" b="1" dirty="0" err="1"/>
              <a:t>років</a:t>
            </a:r>
            <a:r>
              <a:rPr lang="ru-RU" sz="2000" b="1" dirty="0"/>
              <a:t> у </a:t>
            </a:r>
            <a:r>
              <a:rPr lang="ru-RU" sz="2000" b="1" dirty="0" err="1"/>
              <a:t>двох</a:t>
            </a:r>
            <a:r>
              <a:rPr lang="ru-RU" sz="2000" b="1" dirty="0"/>
              <a:t> </a:t>
            </a:r>
            <a:r>
              <a:rPr lang="ru-RU" sz="2000" b="1" dirty="0" err="1"/>
              <a:t>місцях</a:t>
            </a:r>
            <a:r>
              <a:rPr lang="ru-RU" sz="2000" b="1" dirty="0"/>
              <a:t> (мала </a:t>
            </a:r>
            <a:r>
              <a:rPr lang="ru-RU" sz="2000" b="1" dirty="0" err="1"/>
              <a:t>річка</a:t>
            </a:r>
            <a:r>
              <a:rPr lang="ru-RU" sz="2000" b="1" dirty="0"/>
              <a:t> </a:t>
            </a:r>
            <a:r>
              <a:rPr lang="ru-RU" sz="2000" b="1" dirty="0" err="1"/>
              <a:t>Олава</a:t>
            </a:r>
            <a:r>
              <a:rPr lang="ru-RU" sz="2000" b="1" dirty="0"/>
              <a:t> та </a:t>
            </a:r>
            <a:r>
              <a:rPr lang="ru-RU" sz="2000" b="1" dirty="0" err="1"/>
              <a:t>середня</a:t>
            </a:r>
            <a:r>
              <a:rPr lang="ru-RU" sz="2000" b="1" dirty="0"/>
              <a:t> </a:t>
            </a:r>
            <a:r>
              <a:rPr lang="ru-RU" sz="2000" b="1" dirty="0" err="1"/>
              <a:t>річка</a:t>
            </a:r>
            <a:r>
              <a:rPr lang="ru-RU" sz="2000" b="1" dirty="0"/>
              <a:t> </a:t>
            </a:r>
            <a:r>
              <a:rPr lang="ru-RU" sz="2000" b="1" dirty="0" err="1"/>
              <a:t>Сула</a:t>
            </a:r>
            <a:r>
              <a:rPr lang="ru-RU" sz="2000" b="1" dirty="0"/>
              <a:t>) </a:t>
            </a:r>
            <a:r>
              <a:rPr lang="ru-RU" sz="2000" b="1" dirty="0" err="1" smtClean="0"/>
              <a:t>дві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популяції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Пальчастокорінника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травневого</a:t>
            </a:r>
            <a:r>
              <a:rPr lang="ru-RU" sz="2000" b="1" dirty="0" smtClean="0"/>
              <a:t> </a:t>
            </a:r>
            <a:r>
              <a:rPr lang="ru-RU" sz="2000" b="1" dirty="0" err="1"/>
              <a:t>зникли</a:t>
            </a:r>
            <a:r>
              <a:rPr lang="ru-RU" sz="2000" b="1" dirty="0"/>
              <a:t> </a:t>
            </a:r>
            <a:r>
              <a:rPr lang="ru-RU" sz="2000" b="1" dirty="0" err="1"/>
              <a:t>повністю</a:t>
            </a:r>
            <a:r>
              <a:rPr lang="ru-RU" sz="2000" b="1" dirty="0"/>
              <a:t>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err="1" smtClean="0"/>
              <a:t>Рослини</a:t>
            </a:r>
            <a:r>
              <a:rPr lang="ru-RU" sz="2000" b="1" dirty="0" smtClean="0"/>
              <a:t> </a:t>
            </a:r>
            <a:r>
              <a:rPr lang="ru-RU" sz="2000" b="1" dirty="0" err="1"/>
              <a:t>із</a:t>
            </a:r>
            <a:r>
              <a:rPr lang="ru-RU" sz="2000" b="1" dirty="0"/>
              <a:t> </a:t>
            </a:r>
            <a:r>
              <a:rPr lang="ru-RU" sz="2000" b="1" dirty="0" err="1"/>
              <a:t>родини</a:t>
            </a:r>
            <a:r>
              <a:rPr lang="ru-RU" sz="2000" b="1" dirty="0"/>
              <a:t> </a:t>
            </a:r>
            <a:r>
              <a:rPr lang="ru-RU" sz="2000" b="1" dirty="0" err="1"/>
              <a:t>зозулинцевих</a:t>
            </a:r>
            <a:r>
              <a:rPr lang="ru-RU" sz="2000" b="1" dirty="0"/>
              <a:t> </a:t>
            </a:r>
            <a:r>
              <a:rPr lang="ru-RU" sz="2000" b="1" dirty="0" err="1"/>
              <a:t>зазнають</a:t>
            </a:r>
            <a:r>
              <a:rPr lang="ru-RU" sz="2000" b="1" dirty="0"/>
              <a:t> </a:t>
            </a:r>
            <a:r>
              <a:rPr lang="ru-RU" sz="2000" b="1" dirty="0" err="1"/>
              <a:t>деградації</a:t>
            </a:r>
            <a:r>
              <a:rPr lang="ru-RU" sz="2000" b="1" dirty="0"/>
              <a:t> (</a:t>
            </a:r>
            <a:r>
              <a:rPr lang="ru-RU" sz="2000" b="1" dirty="0" err="1"/>
              <a:t>біологічного</a:t>
            </a:r>
            <a:r>
              <a:rPr lang="ru-RU" sz="2000" b="1" dirty="0"/>
              <a:t> </a:t>
            </a:r>
            <a:r>
              <a:rPr lang="ru-RU" sz="2000" b="1" dirty="0" err="1"/>
              <a:t>регресу</a:t>
            </a:r>
            <a:r>
              <a:rPr lang="ru-RU" sz="2000" b="1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xmlns="" val="13863332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2708920"/>
            <a:ext cx="67687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b="1" dirty="0">
                <a:solidFill>
                  <a:srgbClr val="A5D028">
                    <a:lumMod val="60000"/>
                    <a:lumOff val="40000"/>
                  </a:srgbClr>
                </a:solidFill>
              </a:rPr>
              <a:t>Дякую за увагу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17849795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1710</TotalTime>
  <Words>410</Words>
  <Application>Microsoft Office PowerPoint</Application>
  <PresentationFormat>Экран (4:3)</PresentationFormat>
  <Paragraphs>69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 «Зозулинцеві рослини  Роменщини»</vt:lpstr>
      <vt:lpstr>Родина зозулинцевих (Orchidaceae Juss) </vt:lpstr>
      <vt:lpstr>Слайд 3</vt:lpstr>
      <vt:lpstr>Слайд 4</vt:lpstr>
      <vt:lpstr>Слайд 5</vt:lpstr>
      <vt:lpstr>Слайд 6</vt:lpstr>
      <vt:lpstr>    Зозулинець болотний</vt:lpstr>
      <vt:lpstr>Пальчастокорінник травневий </vt:lpstr>
      <vt:lpstr>Пальчатокорінник м'ясочервоний</vt:lpstr>
      <vt:lpstr>               Коручка болотна</vt:lpstr>
      <vt:lpstr>Гніздівка звичайна</vt:lpstr>
      <vt:lpstr>Карта Роменського району  з позначеними місцями поширення видів родини Зозулинцевих </vt:lpstr>
      <vt:lpstr>Чинники, що сприяють зменшенню кількості популяцій видів Зозулинцевих:</vt:lpstr>
      <vt:lpstr>Слайд 14</vt:lpstr>
      <vt:lpstr>Слайд 15</vt:lpstr>
      <vt:lpstr>Слайд 16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Ідентифікація видів   Бернської конвенції     на потенційному об'єкті Смарагдової мережі</dc:title>
  <dc:creator>Bohdan</dc:creator>
  <cp:lastModifiedBy>User</cp:lastModifiedBy>
  <cp:revision>179</cp:revision>
  <dcterms:created xsi:type="dcterms:W3CDTF">2013-12-06T09:39:07Z</dcterms:created>
  <dcterms:modified xsi:type="dcterms:W3CDTF">2014-04-08T13:59:57Z</dcterms:modified>
</cp:coreProperties>
</file>