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1" r:id="rId3"/>
    <p:sldId id="271" r:id="rId4"/>
    <p:sldId id="275" r:id="rId5"/>
    <p:sldId id="265" r:id="rId6"/>
    <p:sldId id="263" r:id="rId7"/>
    <p:sldId id="264" r:id="rId8"/>
    <p:sldId id="267" r:id="rId9"/>
    <p:sldId id="268" r:id="rId10"/>
    <p:sldId id="277" r:id="rId11"/>
    <p:sldId id="270" r:id="rId12"/>
    <p:sldId id="276" r:id="rId13"/>
    <p:sldId id="279" r:id="rId14"/>
    <p:sldId id="282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104" d="100"/>
          <a:sy n="104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4DD8FAE-06A2-4DF4-9FB7-25358D35821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194FB9C-E4F8-40A3-963D-298E0B46816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9C3F735-9C17-4FAB-BF9B-C50F190FBFD6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92A8E4F-29C7-4D4C-9052-46BE055C3CF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A8E4F-29C7-4D4C-9052-46BE055C3CF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A8E4F-29C7-4D4C-9052-46BE055C3CF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15617-225D-4FCE-842C-A4DA217BB6BC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F786D-BCE6-4765-B8C6-D8E97A81F4C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82A0-4125-47BE-A2DB-1EDAB02EE029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F786D-BCE6-4765-B8C6-D8E97A81F4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296E8-8D63-42C4-A206-0CCC3B6E5197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F786D-BCE6-4765-B8C6-D8E97A81F4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356BA-B91E-4260-91A5-9E856E7CA32B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F786D-BCE6-4765-B8C6-D8E97A81F4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146D7-D3F4-4906-B956-AC2887A4873F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F786D-BCE6-4765-B8C6-D8E97A81F4C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71BED-54DD-49F2-A930-A79C8CFE228C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F786D-BCE6-4765-B8C6-D8E97A81F4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5AC9FD-D37F-45A7-B6CB-8C40C72EF367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F786D-BCE6-4765-B8C6-D8E97A81F4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D2B47-C01A-40B6-9EB0-01893521AB41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F786D-BCE6-4765-B8C6-D8E97A81F4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B4E390-D1A1-48B6-9311-AC9D7D510248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F786D-BCE6-4765-B8C6-D8E97A81F4C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2D91C-0E3B-459D-90A0-F80871B74F07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F786D-BCE6-4765-B8C6-D8E97A81F4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01D9F-8681-440E-95A6-DB07CD82568B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F786D-BCE6-4765-B8C6-D8E97A81F4C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B332320-D4F5-4E2A-AA1A-98E8F75B53F5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70F786D-BCE6-4765-B8C6-D8E97A81F4C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logos.kiev.ua/fulltext.html?id=1876" TargetMode="External"/><Relationship Id="rId2" Type="http://schemas.openxmlformats.org/officeDocument/2006/relationships/hyperlink" Target="http://www.batjkivshhyna-tarasa.com.ua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hevchenkomuseum.com.u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rSETURCR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3214676" cy="4143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809048" cy="168812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Загальмоване повернення.</a:t>
            </a:r>
            <a:b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Т.Г.Шевченко. Щоденник 1857-1858рр</a:t>
            </a:r>
            <a:b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508104" y="2276872"/>
            <a:ext cx="33123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Роботу виконала:</a:t>
            </a:r>
          </a:p>
          <a:p>
            <a:pPr algn="r"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Харуненко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Ольга Романівна,</a:t>
            </a:r>
          </a:p>
          <a:p>
            <a:pPr algn="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учениця 10 класу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Златоустівської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загальноосвітньої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школи </a:t>
            </a:r>
          </a:p>
          <a:p>
            <a:pPr algn="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ІІІступенів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Волноваського району </a:t>
            </a:r>
          </a:p>
          <a:p>
            <a:pPr algn="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Донецької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області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Науковий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керівник:</a:t>
            </a:r>
          </a:p>
          <a:p>
            <a:pPr algn="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Шведова Алла Михайлівна,</a:t>
            </a:r>
          </a:p>
          <a:p>
            <a:pPr algn="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учитель української мови і</a:t>
            </a:r>
          </a:p>
          <a:p>
            <a:pPr algn="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літератури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80728"/>
            <a:ext cx="3816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Об одинадцятій годині вечора 10 березня 1858 р. Шевченко прибув до Москви і, як записав у Щоденнику, «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взял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№ за рубль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серебра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 сутки в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каком-то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великолепном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отеле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Вранці наступного дня він розшукав квартиру свого друга М.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Щепкіна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оселився там. Його щиро зустріла вся сім’я знаменитого актора.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Щепк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969963"/>
            <a:ext cx="3310506" cy="41639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5896" y="5373216"/>
            <a:ext cx="5148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ru-RU" sz="20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Михайла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Семеновича </a:t>
            </a:r>
            <a:r>
              <a:rPr lang="ru-RU" sz="20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Щепкіна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algn="ctr"/>
            <a:r>
              <a:rPr lang="ru-RU" sz="20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виконаний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Тарасом </a:t>
            </a:r>
            <a:r>
              <a:rPr lang="ru-RU" sz="20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Григоровичом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Шевченком</a:t>
            </a:r>
            <a:endParaRPr lang="ru-RU" sz="20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786D-BCE6-4765-B8C6-D8E97A81F4C1}" type="slidenum">
              <a:rPr lang="ru-RU" b="1" smtClean="0">
                <a:solidFill>
                  <a:schemeClr val="tx1"/>
                </a:solidFill>
              </a:rPr>
              <a:pPr/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4365104"/>
            <a:ext cx="4896544" cy="1426096"/>
          </a:xfrm>
        </p:spPr>
        <p:txBody>
          <a:bodyPr/>
          <a:lstStyle/>
          <a:p>
            <a:pPr algn="just"/>
            <a:r>
              <a:rPr lang="uk-UA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Петербурзі Кобзаря зустрічали вірні друзі, які допомагали йому в найважчі роки. Серед них були і брати Лазаревські.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Місце для зображення 4" descr="Шевченко и друзья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07" b="1607"/>
          <a:stretch>
            <a:fillRect/>
          </a:stretch>
        </p:blipFill>
        <p:spPr>
          <a:xfrm>
            <a:off x="1187624" y="1196752"/>
            <a:ext cx="3803169" cy="3024336"/>
          </a:xfrm>
        </p:spPr>
      </p:pic>
      <p:sp>
        <p:nvSpPr>
          <p:cNvPr id="7" name="Прямоугольник 6"/>
          <p:cNvSpPr/>
          <p:nvPr/>
        </p:nvSpPr>
        <p:spPr>
          <a:xfrm>
            <a:off x="5796136" y="764704"/>
            <a:ext cx="30243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Повен нових і різноманітних вражень, утішений і підбадьорений людською пошаною й увагою до себе, вранці 26 березня поет виїхав із Москви до Петербургу, вперше в житті відбуваючи цю дорогу новозбудованою залізницею.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786D-BCE6-4765-B8C6-D8E97A81F4C1}" type="slidenum"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3808" y="1484784"/>
            <a:ext cx="511256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Повернення Шевченка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Заслання, самота, солдатчина. Нічого.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Нічого-Оренбург. Нічого 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Косарал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Не скаржився. Мовчав. Не плакав ні від чого.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Нічого, якось жив і якось не вмирав.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Вернувся в Петербург, і ось у Петербурзі -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після таких років такої самоти! -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Овацію таку йому зробили друзі! -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коли він увійшов.  І він не зміг іти.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Він прихилився раптом до колони.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Сльоза чомусь набігла до повік.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Бо,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знаєте...із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каторги в салони...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не зразу усміхнеться чоловік.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Ліна Костенко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786D-BCE6-4765-B8C6-D8E97A81F4C1}" type="slidenum"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187624" y="260648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uk-UA" sz="3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тнравя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1958 року було зроблено </a:t>
            </a:r>
          </a:p>
          <a:p>
            <a:pPr algn="ct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останній запис в Щоденнику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467544" y="836712"/>
            <a:ext cx="8003232" cy="165618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Шевченка можна зрозуміти, сказати б, із нього самого. І про свій час, своє суспільство, свій народ він може сказати чи не більше, ніж будь-які коментарі. Треба тільки читати без упереджень, уважно і вдумливо.</a:t>
            </a:r>
          </a:p>
          <a:p>
            <a:pPr algn="just">
              <a:buNone/>
            </a:pPr>
            <a:endParaRPr lang="uk-UA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						Іван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Дзюба</a:t>
            </a:r>
          </a:p>
          <a:p>
            <a:pPr algn="just">
              <a:buNone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786D-BCE6-4765-B8C6-D8E97A81F4C1}" type="slidenum"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idx="1"/>
          </p:nvPr>
        </p:nvSpPr>
        <p:spPr>
          <a:xfrm>
            <a:off x="2411760" y="260648"/>
            <a:ext cx="4023360" cy="64008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uk-UA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51520" y="2332180"/>
            <a:ext cx="864096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81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  <a:tab pos="441007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Шевченків Щоденник – універсальне джерело для майбутніх досліджень, підсумок думок і сподівань, суспільно-політичних оцінок і мистецького кредо поета. Цей твір – документ великого історико-літературного й художнього значення.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 У різні історичні періоди діяльність Шевченко оцінювалась по-різному. Для національно свідомих патріотів він завжди був знаменом у боротьбі за незалежність України. За радянської доби дослідники характеризували його як революційного демократа і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провісника соціалістичних ідеалів, обходячи стороною націонал-патріотичність, ненависть до гнобителів рідного народу, незалежно від їх національної приналежності.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Великою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була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 моральна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стійкість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 сила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революційного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 духу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поета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81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  <a:tab pos="4410075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пройшло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перестало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битися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благородне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мужнє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геніального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поета-революціонера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Тараса Григоровича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Шевченка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Але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світлий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 великого Кобзаря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безсмертний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 народ,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породив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786D-BCE6-4765-B8C6-D8E97A81F4C1}" type="slidenum">
              <a:rPr lang="ru-RU" b="1" smtClean="0">
                <a:solidFill>
                  <a:schemeClr val="tx1"/>
                </a:solidFill>
              </a:rPr>
              <a:pPr/>
              <a:t>14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835696" y="332656"/>
            <a:ext cx="5746125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</a:p>
          <a:p>
            <a:pPr marL="514350" indent="-514350" algn="just">
              <a:buAutoNum type="arabicPeriod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О.Білецький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О.Дейч. Тарас Григорович Шевченко. Літературний портрет. – К.:Державне видавництво художньої літератури, 1958. – 205с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Tx/>
              <a:buAutoNum type="arabicPeriod"/>
            </a:pPr>
            <a:r>
              <a:rPr lang="uk-UA" sz="1600" dirty="0" err="1" smtClean="0"/>
              <a:t>Вязевський</a:t>
            </a:r>
            <a:r>
              <a:rPr lang="uk-UA" sz="1600" dirty="0" smtClean="0"/>
              <a:t> </a:t>
            </a:r>
            <a:r>
              <a:rPr lang="uk-UA" sz="1600" dirty="0" smtClean="0"/>
              <a:t>Г.А., Данилко К.Ю., </a:t>
            </a:r>
            <a:r>
              <a:rPr lang="uk-UA" sz="1600" dirty="0" err="1" smtClean="0"/>
              <a:t>Дузь</a:t>
            </a:r>
            <a:r>
              <a:rPr lang="uk-UA" sz="1600" dirty="0" smtClean="0"/>
              <a:t> І.М., </a:t>
            </a:r>
            <a:r>
              <a:rPr lang="uk-UA" sz="1600" dirty="0" err="1" smtClean="0"/>
              <a:t>Левченко</a:t>
            </a:r>
            <a:r>
              <a:rPr lang="uk-UA" sz="1600" dirty="0" smtClean="0"/>
              <a:t> М.О., </a:t>
            </a:r>
            <a:r>
              <a:rPr lang="uk-UA" sz="1600" dirty="0" err="1" smtClean="0"/>
              <a:t>НедзвідськийА.В</a:t>
            </a:r>
            <a:r>
              <a:rPr lang="uk-UA" sz="1600" dirty="0" smtClean="0"/>
              <a:t>., </a:t>
            </a:r>
            <a:r>
              <a:rPr lang="uk-UA" sz="1600" dirty="0" err="1" smtClean="0"/>
              <a:t>НесторенкоВ.З</a:t>
            </a:r>
            <a:r>
              <a:rPr lang="uk-UA" sz="1600" dirty="0" smtClean="0"/>
              <a:t>. Тарас Григорович Шевченко. Біографія. - Видавництво Київського університету, 1963. – 374с</a:t>
            </a:r>
            <a:r>
              <a:rPr lang="uk-UA" sz="1600" dirty="0" smtClean="0"/>
              <a:t>.</a:t>
            </a:r>
          </a:p>
          <a:p>
            <a:pPr marL="514350" indent="-514350" algn="just">
              <a:buFontTx/>
              <a:buAutoNum type="arabicPeriod"/>
            </a:pPr>
            <a:r>
              <a:rPr lang="uk-UA" sz="1600" dirty="0" smtClean="0"/>
              <a:t>Дзюба І. Тарас Шевченко. Життя і творчість//К.: Видавничий дім «Києво-Могилянська академія, 2008. – 716с. </a:t>
            </a:r>
            <a:endParaRPr lang="ru-RU" sz="1600" dirty="0" smtClean="0"/>
          </a:p>
          <a:p>
            <a:pPr marL="514350" indent="-514350" algn="just">
              <a:buFontTx/>
              <a:buAutoNum type="arabicPeriod"/>
            </a:pPr>
            <a:r>
              <a:rPr lang="ru-RU" sz="1600" dirty="0" err="1" smtClean="0"/>
              <a:t>Історико-культурний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заповідник</a:t>
            </a:r>
            <a:r>
              <a:rPr lang="ru-RU" sz="1600" dirty="0" smtClean="0"/>
              <a:t> «</a:t>
            </a:r>
            <a:r>
              <a:rPr lang="ru-RU" sz="1600" dirty="0" err="1" smtClean="0"/>
              <a:t>Батьківщина</a:t>
            </a:r>
            <a:r>
              <a:rPr lang="ru-RU" sz="1600" dirty="0" smtClean="0"/>
              <a:t> Тараса </a:t>
            </a:r>
            <a:r>
              <a:rPr lang="ru-RU" sz="1600" dirty="0" err="1" smtClean="0"/>
              <a:t>Шевченка</a:t>
            </a:r>
            <a:r>
              <a:rPr lang="ru-RU" sz="1600" dirty="0" smtClean="0"/>
              <a:t>» </a:t>
            </a:r>
            <a:r>
              <a:rPr lang="ru-RU" sz="1600" dirty="0" err="1" smtClean="0">
                <a:hlinkClick r:id="rId2"/>
              </a:rPr>
              <a:t>www.batjkivshhyna-tarasa.com.ua</a:t>
            </a:r>
            <a:endParaRPr lang="ru-RU" sz="1600" dirty="0" smtClean="0"/>
          </a:p>
          <a:p>
            <a:pPr marL="514350" indent="-514350" algn="just">
              <a:buFontTx/>
              <a:buAutoNum type="arabicPeriod"/>
            </a:pPr>
            <a:r>
              <a:rPr lang="uk-UA" sz="1600" dirty="0" err="1" smtClean="0"/>
              <a:t>Момот</a:t>
            </a:r>
            <a:r>
              <a:rPr lang="uk-UA" sz="1600" dirty="0" smtClean="0"/>
              <a:t> Н. Журнал Т.Г.Шевченка в контексті розвитку європейської </a:t>
            </a:r>
            <a:r>
              <a:rPr lang="uk-UA" sz="1600" dirty="0" err="1" smtClean="0"/>
              <a:t>традиції.Режим</a:t>
            </a:r>
            <a:r>
              <a:rPr lang="uk-UA" sz="1600" dirty="0" smtClean="0"/>
              <a:t> доступу </a:t>
            </a:r>
            <a:r>
              <a:rPr lang="uk-UA" sz="1600" dirty="0" smtClean="0">
                <a:hlinkClick r:id="rId3"/>
              </a:rPr>
              <a:t>http://</a:t>
            </a:r>
            <a:r>
              <a:rPr lang="uk-UA" sz="1600" dirty="0" smtClean="0">
                <a:hlinkClick r:id="rId3"/>
              </a:rPr>
              <a:t>www.ualogos.kiev.ua/fulltext.html?id=1876</a:t>
            </a:r>
            <a:endParaRPr lang="uk-UA" sz="1600" dirty="0" smtClean="0"/>
          </a:p>
          <a:p>
            <a:pPr marL="514350" indent="-514350" algn="just">
              <a:buFontTx/>
              <a:buAutoNum type="arabicPeriod"/>
            </a:pPr>
            <a:r>
              <a:rPr lang="ru-RU" sz="1600" dirty="0" err="1" smtClean="0"/>
              <a:t>Національний</a:t>
            </a:r>
            <a:r>
              <a:rPr lang="ru-RU" sz="1600" dirty="0" smtClean="0"/>
              <a:t> музей Тараса </a:t>
            </a:r>
            <a:r>
              <a:rPr lang="ru-RU" sz="1600" dirty="0" err="1" smtClean="0"/>
              <a:t>Шевченка</a:t>
            </a:r>
            <a:r>
              <a:rPr lang="ru-RU" sz="1600" dirty="0" smtClean="0"/>
              <a:t>  </a:t>
            </a:r>
            <a:r>
              <a:rPr lang="ru-RU" sz="1600" dirty="0" err="1" smtClean="0">
                <a:hlinkClick r:id="rId4"/>
              </a:rPr>
              <a:t>www.shevchenkomuseum.com.ua</a:t>
            </a:r>
            <a:endParaRPr lang="ru-RU" sz="1600" dirty="0" smtClean="0"/>
          </a:p>
          <a:p>
            <a:pPr marL="514350" indent="-514350" algn="just">
              <a:buFontTx/>
              <a:buAutoNum type="arabicPeriod"/>
            </a:pPr>
            <a:r>
              <a:rPr lang="uk-UA" sz="1600" dirty="0" smtClean="0"/>
              <a:t>Шевченківська енциклопедія </a:t>
            </a:r>
            <a:r>
              <a:rPr lang="ru-RU" sz="1600" dirty="0" err="1" smtClean="0"/>
              <a:t>www</a:t>
            </a:r>
            <a:r>
              <a:rPr lang="uk-UA" sz="1600" dirty="0" smtClean="0"/>
              <a:t>.</a:t>
            </a:r>
            <a:r>
              <a:rPr lang="ru-RU" sz="1600" dirty="0" err="1" smtClean="0"/>
              <a:t>shevchcycl</a:t>
            </a:r>
            <a:r>
              <a:rPr lang="uk-UA" sz="1600" dirty="0" smtClean="0"/>
              <a:t>.</a:t>
            </a:r>
            <a:r>
              <a:rPr lang="ru-RU" sz="1600" dirty="0" err="1" smtClean="0"/>
              <a:t>kiev</a:t>
            </a:r>
            <a:r>
              <a:rPr lang="uk-UA" sz="1600" dirty="0" smtClean="0"/>
              <a:t>.</a:t>
            </a:r>
            <a:r>
              <a:rPr lang="ru-RU" sz="1600" dirty="0" err="1" smtClean="0"/>
              <a:t>ua</a:t>
            </a:r>
            <a:endParaRPr lang="ru-RU" sz="1600" dirty="0" smtClean="0"/>
          </a:p>
          <a:p>
            <a:pPr marL="514350" indent="-514350" algn="just">
              <a:buFontTx/>
              <a:buAutoNum type="arabicPeriod"/>
            </a:pPr>
            <a:r>
              <a:rPr lang="uk-UA" sz="1600" dirty="0" smtClean="0"/>
              <a:t>Шевченко Тарас. Кобзар. – Х.: Школа, </a:t>
            </a:r>
            <a:r>
              <a:rPr lang="uk-UA" sz="1600" dirty="0" smtClean="0"/>
              <a:t>2007 </a:t>
            </a:r>
            <a:r>
              <a:rPr lang="uk-UA" sz="1600" dirty="0" smtClean="0"/>
              <a:t>– </a:t>
            </a:r>
            <a:r>
              <a:rPr lang="uk-UA" sz="1600" dirty="0" smtClean="0"/>
              <a:t>351с</a:t>
            </a:r>
          </a:p>
          <a:p>
            <a:pPr marL="514350" indent="-514350" algn="just">
              <a:buFontTx/>
              <a:buAutoNum type="arabicPeriod"/>
            </a:pPr>
            <a:r>
              <a:rPr lang="uk-UA" sz="1600" dirty="0" smtClean="0"/>
              <a:t>Шевченко Тарас. Щоденник. Зібрання творів: У 6т. – К., 2003 – Т.5 – С. 9 – 187</a:t>
            </a:r>
            <a:r>
              <a:rPr lang="uk-UA" sz="1600" dirty="0" smtClean="0"/>
              <a:t>.</a:t>
            </a:r>
          </a:p>
          <a:p>
            <a:pPr marL="514350" indent="-514350" algn="just">
              <a:buFontTx/>
              <a:buAutoNum type="arabicPeriod"/>
            </a:pPr>
            <a:endParaRPr lang="ru-RU" sz="1600" dirty="0" smtClean="0"/>
          </a:p>
          <a:p>
            <a:pPr marL="514350" indent="-514350" algn="just">
              <a:buFontTx/>
              <a:buAutoNum type="arabicPeriod"/>
            </a:pPr>
            <a:endParaRPr lang="ru-RU" sz="1600" dirty="0" smtClean="0"/>
          </a:p>
          <a:p>
            <a:pPr marL="514350" indent="-514350" algn="just">
              <a:buFontTx/>
              <a:buAutoNum type="arabicPeriod"/>
            </a:pPr>
            <a:endParaRPr lang="ru-RU" sz="1600" dirty="0" smtClean="0"/>
          </a:p>
          <a:p>
            <a:pPr marL="514350" indent="-514350" algn="just">
              <a:buAutoNum type="arabicPeriod"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/>
            </a:pPr>
            <a:endParaRPr lang="ru-RU" sz="3200" dirty="0" smtClean="0"/>
          </a:p>
          <a:p>
            <a:pPr algn="ctr"/>
            <a:endParaRPr lang="uk-UA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786D-BCE6-4765-B8C6-D8E97A81F4C1}" type="slidenum">
              <a:rPr lang="ru-RU" b="1" smtClean="0">
                <a:solidFill>
                  <a:schemeClr val="tx1"/>
                </a:solidFill>
              </a:rPr>
              <a:pPr/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4294967295"/>
          </p:nvPr>
        </p:nvSpPr>
        <p:spPr>
          <a:xfrm>
            <a:off x="3707904" y="188640"/>
            <a:ext cx="4968875" cy="273526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історії придушення царизмом українських рухів викриття і розгром Кирило-Мефодіївського братства – одна з найважливіших подій, із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найдалекоосяжнішими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наслідками. Було зупинено хвилю національного відродження, що обіцяла стати високою і могутньою. Як відомо, слідство не довело членства Шевченка у Кирило-Мефодіївському братстві, але ореол його поезій осяяв і діяльність братчиків, і саме  ім'я братства, а отож збільшував його небезпечність в очах уряду.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Місце для вмісту 11"/>
          <p:cNvSpPr>
            <a:spLocks noGrp="1"/>
          </p:cNvSpPr>
          <p:nvPr>
            <p:ph sz="half" idx="4294967295"/>
          </p:nvPr>
        </p:nvSpPr>
        <p:spPr>
          <a:xfrm>
            <a:off x="0" y="3429000"/>
            <a:ext cx="8893175" cy="30963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9 червня 1847-1 серпня 1857… Понад десять літ заслання і солдатчини! Довгоочікуваний коронаційний маніфест Олександра ІІ оголошено 26 серпня 1856 року. Згідно з ним, зокрема, мала бути полегшена доля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“політичних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злочинців”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відданих на військову службу Але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писки цих осіб та відгуки про їхню поведінку  з відповідними характеристиками мало скласти військове міністерство. Йому на це знадобилося ще півроку.</a:t>
            </a:r>
          </a:p>
          <a:p>
            <a:pPr algn="just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	Шевченкові залишалося чекати. Але чекання було болісне й виснажливе – тим більше, що менші командири немовби намагалися використати останні можливості принизити Шевченка дрібними причіпками та муштрою.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Шевченкоооо.GIF"/>
          <p:cNvPicPr>
            <a:picLocks noChangeAspect="1"/>
          </p:cNvPicPr>
          <p:nvPr/>
        </p:nvPicPr>
        <p:blipFill>
          <a:blip r:embed="rId3" cstate="print"/>
          <a:srcRect l="1959" t="2545" r="2074" b="3274"/>
          <a:stretch>
            <a:fillRect/>
          </a:stretch>
        </p:blipFill>
        <p:spPr>
          <a:xfrm>
            <a:off x="251520" y="476672"/>
            <a:ext cx="352839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683568" y="980728"/>
            <a:ext cx="4023360" cy="115212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i="1" dirty="0" err="1" smtClean="0"/>
              <a:t>Лічу</a:t>
            </a:r>
            <a:r>
              <a:rPr lang="ru-RU" i="1" dirty="0" smtClean="0"/>
              <a:t> в </a:t>
            </a:r>
            <a:r>
              <a:rPr lang="ru-RU" i="1" dirty="0" err="1" smtClean="0"/>
              <a:t>неволі</a:t>
            </a:r>
            <a:r>
              <a:rPr lang="ru-RU" i="1" dirty="0" smtClean="0"/>
              <a:t> </a:t>
            </a:r>
            <a:r>
              <a:rPr lang="ru-RU" i="1" dirty="0" err="1" smtClean="0"/>
              <a:t>дні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ночі</a:t>
            </a:r>
            <a:r>
              <a:rPr lang="ru-RU" i="1" dirty="0" smtClean="0"/>
              <a:t> </a:t>
            </a:r>
          </a:p>
          <a:p>
            <a:pPr algn="r"/>
            <a:r>
              <a:rPr lang="ru-RU" i="1" dirty="0" smtClean="0"/>
              <a:t>І </a:t>
            </a:r>
            <a:r>
              <a:rPr lang="ru-RU" i="1" dirty="0" err="1" smtClean="0"/>
              <a:t>лік</a:t>
            </a:r>
            <a:r>
              <a:rPr lang="ru-RU" i="1" dirty="0" smtClean="0"/>
              <a:t> </a:t>
            </a:r>
            <a:r>
              <a:rPr lang="ru-RU" i="1" dirty="0" err="1" smtClean="0"/>
              <a:t>забуваю</a:t>
            </a:r>
            <a:r>
              <a:rPr lang="ru-RU" i="1" dirty="0" smtClean="0"/>
              <a:t>: </a:t>
            </a:r>
          </a:p>
          <a:p>
            <a:pPr algn="r"/>
            <a:r>
              <a:rPr lang="ru-RU" i="1" dirty="0" smtClean="0"/>
              <a:t> О Господи, як-то тяжко </a:t>
            </a:r>
          </a:p>
          <a:p>
            <a:pPr algn="r"/>
            <a:r>
              <a:rPr lang="ru-RU" i="1" dirty="0" err="1" smtClean="0"/>
              <a:t>Тії</a:t>
            </a:r>
            <a:r>
              <a:rPr lang="ru-RU" i="1" dirty="0" smtClean="0"/>
              <a:t> </a:t>
            </a:r>
            <a:r>
              <a:rPr lang="ru-RU" i="1" dirty="0" err="1" smtClean="0"/>
              <a:t>дні</a:t>
            </a:r>
            <a:r>
              <a:rPr lang="ru-RU" i="1" dirty="0" smtClean="0"/>
              <a:t> </a:t>
            </a:r>
            <a:r>
              <a:rPr lang="ru-RU" i="1" dirty="0" err="1" smtClean="0"/>
              <a:t>минають</a:t>
            </a:r>
            <a:r>
              <a:rPr lang="ru-RU" i="1" dirty="0" smtClean="0"/>
              <a:t>…</a:t>
            </a:r>
          </a:p>
          <a:p>
            <a:pPr algn="r"/>
            <a:r>
              <a:rPr lang="uk-UA" sz="1600" i="1" dirty="0" smtClean="0"/>
              <a:t>Т.Г.Шевченко</a:t>
            </a:r>
            <a:endParaRPr lang="ru-RU" sz="1600" i="1" dirty="0" smtClean="0"/>
          </a:p>
          <a:p>
            <a:endParaRPr lang="ru-RU" dirty="0"/>
          </a:p>
        </p:txBody>
      </p:sp>
      <p:pic>
        <p:nvPicPr>
          <p:cNvPr id="4" name="Содержимое 3" descr="10195275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1812759" cy="2350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4" y="2852936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«Журнал» - це не тільки автобіографічний документ, з якого можна день по дню дізнатися про життя Шевченка. Це своєрідний автопортрет того, кого Некрасов назвав російських країв визначною людиною», що дозволяє нам інтимно зблизиться з поетом, з його почуттями, думками, філософськими і політичними переконаннями.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	О. Білецький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32440" y="6381328"/>
            <a:ext cx="61156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8"/>
          <p:cNvSpPr txBox="1">
            <a:spLocks/>
          </p:cNvSpPr>
          <p:nvPr/>
        </p:nvSpPr>
        <p:spPr>
          <a:xfrm>
            <a:off x="4932040" y="188640"/>
            <a:ext cx="3826768" cy="3024336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>
            <a:normAutofit fontScale="85000" lnSpcReduction="10000"/>
          </a:bodyPr>
          <a:lstStyle/>
          <a:p>
            <a:pPr marL="393192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 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свободен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я уже в Астрахані… Мені велено 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отправиться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прямо в столицю. Лихий їх знає для чого. І я тепер із Астрахані попростую аж до Нижнього Новгороду, а там через Москву в столицю. Але чи швидко я тули прибуду, святий знає.                                                                        </a:t>
            </a:r>
          </a:p>
          <a:p>
            <a:pPr marL="393192" marR="0" lvl="0" indent="-27432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</a:t>
            </a:r>
            <a:r>
              <a:rPr kumimoji="0" lang="uk-UA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Т.Г.Шевченко</a:t>
            </a:r>
          </a:p>
          <a:p>
            <a:pPr marL="393192" marR="0" lvl="0" indent="-27432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Лист до Я.Кухаренка 15 серпня 1857 року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068960"/>
            <a:ext cx="3141556" cy="205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4813176" y="4919768"/>
            <a:ext cx="4330824" cy="19382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Квиток (паспорт),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виданий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Шевченку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комендантом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Новопетровського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укріплення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1857 р.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Астрахань – Петербург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755576" y="1700808"/>
            <a:ext cx="3960440" cy="4536504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100" dirty="0" smtClean="0"/>
              <a:t>		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Возвращение Шевченко после 10-летней разлуки приветствовала вся Украина и не Украина истинным восторгом: на всем пути, от Астрахани до Петербурга, его встречали как друга, все, без различия национальностей, — знавшие его по сочинениям или по слухам; все старались дать ему почувствовать, что разлука и 10-летнее молчание его ничуть не изменили ни уважения к нему, как человеку, ни любви и сочувствия, как к народному певцу.</a:t>
            </a:r>
          </a:p>
          <a:p>
            <a:pPr>
              <a:lnSpc>
                <a:spcPct val="120000"/>
              </a:lnSpc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lnSpc>
                <a:spcPct val="120000"/>
              </a:lnSpc>
              <a:buNone/>
            </a:pPr>
            <a:r>
              <a:rPr lang="ru-RU" sz="3800" dirty="0" smtClean="0"/>
              <a:t>			Значение Шевченко для Украины, «Основа»,  </a:t>
            </a:r>
            <a:endParaRPr lang="ru-RU" sz="3800" dirty="0" smtClean="0"/>
          </a:p>
          <a:p>
            <a:pPr>
              <a:lnSpc>
                <a:spcPct val="120000"/>
              </a:lnSpc>
              <a:buNone/>
            </a:pPr>
            <a:r>
              <a:rPr lang="ru-RU" sz="3800" dirty="0" smtClean="0"/>
              <a:t>		1861, </a:t>
            </a:r>
            <a:r>
              <a:rPr lang="ru-RU" sz="3800" dirty="0" err="1" smtClean="0"/>
              <a:t>червень</a:t>
            </a:r>
            <a:r>
              <a:rPr lang="ru-RU" sz="3800" dirty="0" smtClean="0"/>
              <a:t>, </a:t>
            </a:r>
            <a:r>
              <a:rPr lang="ru-RU" sz="3800" dirty="0" err="1" smtClean="0"/>
              <a:t>стор</a:t>
            </a:r>
            <a:r>
              <a:rPr lang="ru-RU" sz="3800" dirty="0" smtClean="0"/>
              <a:t>. 7.</a:t>
            </a:r>
            <a:endParaRPr lang="ru-RU" sz="3800" dirty="0"/>
          </a:p>
        </p:txBody>
      </p:sp>
      <p:sp>
        <p:nvSpPr>
          <p:cNvPr id="10" name="Содержимое 2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176464" cy="466344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5 серпня 1857 року, рибальський човен щасливо прибув до Астрахані, і з човна вийшов поет-засланець – неголений, у старій шапці, в білому солдатському кітелі, в стоптаних солдатських чоботах, у туркменському верблюжому «чапані» на плечах, з великою напівпустою торбою в руках і з кількадесятьма карбованцями в кишені.</a:t>
            </a:r>
          </a:p>
          <a:p>
            <a:pPr algn="just">
              <a:spcBef>
                <a:spcPts val="0"/>
              </a:spcBef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		Уже в день приїзду довідався, що пароплав до Нижнього відпливає не раніше, як за два тижні. Мимохіть довелося йому зробитися «оглядачем цього брудного міста», цього, як казав, «негостинного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улуса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786D-BCE6-4765-B8C6-D8E97A81F4C1}" type="slidenum"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Астрахань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Астрахань-19-век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6234" y="1698435"/>
            <a:ext cx="3724656" cy="2657856"/>
          </a:xfrm>
        </p:spPr>
      </p:pic>
      <p:sp>
        <p:nvSpPr>
          <p:cNvPr id="11" name="Місце для вмісту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786D-BCE6-4765-B8C6-D8E97A81F4C1}" type="slidenum"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1556792"/>
            <a:ext cx="36724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Давній знайомий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Сапожніков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збирався їхати до Нижнього Новгорода й замовив для себе й своєї родини цілий пароплав «Князь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Пожарскій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». Він запропонував Шевченкові окрему безплатну каюту. Втішений поет повернув до каси пароплавного товариства квиток, за який заплатив був 5 карбованців, щоб його «віддали дурно першому-ліпшому бідакові». 23 серпня пароплав відплив до Нижнього Новгорода.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Шлях Волгою з Астрахані до Нижнього Новгорода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5410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	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«Волга, як безкрає дзеркало, затягнута прозорим туманом, м’яко відбиває в собі чарівну, бліду красуню-ніч і сонний крутий берег, обставлений групами темних дерев. Солодкий спокій навіває ця розкішна декорація. І вся ця краса, вся ця зрима німа гармонія наповнюється задушевними звуками скрипки» - писав у Щоденнику Шевченко.</a:t>
            </a:r>
          </a:p>
        </p:txBody>
      </p:sp>
      <p:pic>
        <p:nvPicPr>
          <p:cNvPr id="4" name="Содержимое 4" descr="2007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2843808" y="3212976"/>
            <a:ext cx="5171728" cy="259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15616" y="6093296"/>
            <a:ext cx="8028384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Малюнок, виконаний під час подорожі по Волзі </a:t>
            </a:r>
          </a:p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Астрахані до Нижнього Новгорода</a:t>
            </a:r>
            <a:endParaRPr lang="uk-UA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786D-BCE6-4765-B8C6-D8E97A81F4C1}" type="slidenum"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80728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Сходив Шевченко з пароплава й у Самарі, хотів побувати й у Симбірську, щоб оглянути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Ставассерів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пам’ятник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Карамзінові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що його студентом бачив іще в глині, але перешкодила погода.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13-14 вересня відвідував Казань. Робив портрети з своїх супутників. Знову відбувалися літературні вечори й урочисті обіди.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31 серпня пароплав прибув до Саратова. Напередодні Шевченко випадково довідався про те, що в Саратові, куди був засланий Костомаров, ще й тепер живе його мати Тетяна Петрівна. Переконавшись, що це Шевченко, старенька «радісним поцілунком і щирими сльозами» привітала поета, як сина. Костомаров був у Стокгольмі. Старенька показала лист від сина з 30 травня.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786D-BCE6-4765-B8C6-D8E97A81F4C1}" type="slidenum"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У  Нижньому Новгороді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786D-BCE6-4765-B8C6-D8E97A81F4C1}" type="slidenum"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980728"/>
            <a:ext cx="7920880" cy="19442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вересня пароплав прибув до Нижнього Новгорода, і тут  Шевченко довідується про розпорядження: зупинити його до подальшого вирішення долі. Йому загрожує повернення до Оренбургу.   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2636912"/>
            <a:ext cx="4539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Тут Шевченко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малюнків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/>
          </a:p>
        </p:txBody>
      </p:sp>
      <p:pic>
        <p:nvPicPr>
          <p:cNvPr id="11" name="Содержимое 5" descr="Ниж Новгород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611560" y="3212976"/>
            <a:ext cx="3867354" cy="2247900"/>
          </a:xfrm>
          <a:prstGeom prst="rect">
            <a:avLst/>
          </a:prstGeom>
        </p:spPr>
      </p:pic>
      <p:pic>
        <p:nvPicPr>
          <p:cNvPr id="12" name="Рисунок 11" descr="Нижній н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4860032" y="3212976"/>
            <a:ext cx="3863285" cy="225036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5576" y="551723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«Несколько дней сряду хорошая ясная погода, и я сегодня не утерпел, пошел на улицу рисовать..»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3810000" cy="116205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 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153400" cy="39925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7 березня прощався весь день із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нижньоновгородськими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друзями, а 8 покинув чуже, але гостинне місто, де пробув 5.5 місяців, пізнавши сотні людей і залишивши по собі не один теплий спомин і не одну легенду.</a:t>
            </a:r>
          </a:p>
          <a:p>
            <a:pPr algn="just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         Уже в дорозі до Москви у Шевченка почалося легке запалення лівого ока і якась «сверблячка на лобі», а в Москві око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розпухло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а на чолі кількома купками висипали прищі. Лікар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Ван-Путерен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якого покликав до хворого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Щепкин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був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нижньоновгородським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знайомим поета. Він наказав хворому сидіти вдома, призначив ліки та дієту. Довелося поетові в Москві, де сподівався весело й різноманітно провести час, сидіти в хаті й дивитися в вікно на «старого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Пимена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786D-BCE6-4765-B8C6-D8E97A81F4C1}" type="slidenum"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805</Words>
  <Application>Microsoft Office PowerPoint</Application>
  <PresentationFormat>Екран (4:3)</PresentationFormat>
  <Paragraphs>114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Солнцестояние</vt:lpstr>
      <vt:lpstr>Загальмоване повернення. Т.Г.Шевченко. Щоденник 1857-1858рр </vt:lpstr>
      <vt:lpstr>Слайд 2</vt:lpstr>
      <vt:lpstr>Квиток (паспорт), виданий  Т. Шевченку комендантом Новопетровського укріплення  1 серпня 1857 р.</vt:lpstr>
      <vt:lpstr>Астрахань – Петербург </vt:lpstr>
      <vt:lpstr>Астрахань</vt:lpstr>
      <vt:lpstr>Шлях Волгою з Астрахані до Нижнього Новгорода</vt:lpstr>
      <vt:lpstr>Слайд 7</vt:lpstr>
      <vt:lpstr>У  Нижньому Новгороді</vt:lpstr>
      <vt:lpstr>    Москва</vt:lpstr>
      <vt:lpstr>Слайд 10</vt:lpstr>
      <vt:lpstr>У Петербурзі Кобзаря зустрічали вірні друзі, які допомагали йому в найважчі роки. Серед них були і брати Лазаревські. 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Ученик</cp:lastModifiedBy>
  <cp:revision>90</cp:revision>
  <dcterms:created xsi:type="dcterms:W3CDTF">2013-11-18T06:52:33Z</dcterms:created>
  <dcterms:modified xsi:type="dcterms:W3CDTF">2014-04-09T12:41:30Z</dcterms:modified>
</cp:coreProperties>
</file>