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6"/>
  </p:notesMasterIdLst>
  <p:sldIdLst>
    <p:sldId id="259" r:id="rId2"/>
    <p:sldId id="260" r:id="rId3"/>
    <p:sldId id="261" r:id="rId4"/>
    <p:sldId id="262" r:id="rId5"/>
    <p:sldId id="289" r:id="rId6"/>
    <p:sldId id="267" r:id="rId7"/>
    <p:sldId id="277" r:id="rId8"/>
    <p:sldId id="280" r:id="rId9"/>
    <p:sldId id="281" r:id="rId10"/>
    <p:sldId id="284" r:id="rId11"/>
    <p:sldId id="285" r:id="rId12"/>
    <p:sldId id="286" r:id="rId13"/>
    <p:sldId id="287" r:id="rId14"/>
    <p:sldId id="27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6138474-494D-4CD8-9BDB-D2027E26ED86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82DA1D0-1597-4A0E-82E8-79D734864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2DA1D0-1597-4A0E-82E8-79D734864BB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35009A-A1B1-4A61-A72E-959EE35AEB45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EE6DAB-D899-4168-B7B3-3E59B772A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9D64-B13F-4F7C-AD3C-CEB490AE7F8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5BBF8-C22E-498D-A79F-244337989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D3DB-8634-4F7D-82E1-D383FB8EDCF7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E624-DD4A-409C-A46A-ACA92A21F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56819-98CB-4BE7-9ED0-28750E9DBDCF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DA62-EC5C-4A5F-B6C1-80FE937ED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AD3C65-B03F-4028-90B2-4226A87C813C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179A6D-C994-4971-9DEB-873649CDF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A822-6381-412F-A3D9-05AB09CEF37B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9E86-E07F-4573-BDFB-D8610C0F8C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1345-3252-4E82-85D3-BD2F16AEB835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D298-59D0-4112-BC72-C7FA3EE3A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F1BD3-3B5A-402C-A1E3-337CE2A157C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9AACD-C9D0-4718-B6CB-DCF9E7260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3C316E-83D6-438F-9D7A-B07EE2955B67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D957FF-B82D-4B70-8335-78D3755DAF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0CA8B-68DC-452F-9F6A-34D896729FC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838D-B71C-4919-B81B-031B7FE3C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3AF4A6-D100-46FF-AB07-7987A3379E4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1D4D63-4FFB-4EA4-B6BC-772CB7CE6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EFA0FC7-D7CD-4152-AE55-28B88F3FE0FA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147F319-38F0-4CD5-B959-1C5869669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1" r:id="rId2"/>
    <p:sldLayoutId id="2147483969" r:id="rId3"/>
    <p:sldLayoutId id="2147483962" r:id="rId4"/>
    <p:sldLayoutId id="2147483963" r:id="rId5"/>
    <p:sldLayoutId id="2147483964" r:id="rId6"/>
    <p:sldLayoutId id="2147483970" r:id="rId7"/>
    <p:sldLayoutId id="2147483965" r:id="rId8"/>
    <p:sldLayoutId id="2147483971" r:id="rId9"/>
    <p:sldLayoutId id="2147483966" r:id="rId10"/>
    <p:sldLayoutId id="21474839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006B8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006B8D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0"/>
            <a:ext cx="86764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Екологічний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 стан  </a:t>
            </a:r>
            <a:r>
              <a:rPr lang="ru-RU" sz="5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рослин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>
              <a:defRPr/>
            </a:pPr>
            <a:r>
              <a:rPr lang="ru-RU" sz="5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заплави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5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р.Південний</a:t>
            </a:r>
            <a:r>
              <a:rPr lang="ru-RU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Буг</a:t>
            </a:r>
          </a:p>
          <a:p>
            <a:pPr algn="ctr">
              <a:defRPr/>
            </a:pPr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у  межах </a:t>
            </a:r>
            <a:r>
              <a:rPr lang="uk-UA" sz="54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м.Первомайськ</a:t>
            </a:r>
            <a:endParaRPr lang="uk-UA" sz="54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defRPr/>
            </a:pPr>
            <a:r>
              <a:rPr lang="uk-UA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 Миколаївської області </a:t>
            </a:r>
            <a:endParaRPr lang="uk-UA" sz="5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643438" y="3406775"/>
            <a:ext cx="4500562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altLang="ru-RU" sz="2800" b="1" dirty="0">
                <a:latin typeface="Monotype Corsiva" pitchFamily="66" charset="0"/>
                <a:cs typeface="Times New Roman" pitchFamily="18" charset="0"/>
              </a:rPr>
              <a:t> Роботу виконала:</a:t>
            </a:r>
            <a:endParaRPr lang="ru-RU" altLang="ru-RU" sz="2800" b="1" dirty="0"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uk-UA" altLang="ru-RU" b="1" dirty="0" err="1">
                <a:latin typeface="Times New Roman" pitchFamily="18" charset="0"/>
                <a:cs typeface="Times New Roman" pitchFamily="18" charset="0"/>
              </a:rPr>
              <a:t>Олішевська</a:t>
            </a:r>
            <a:r>
              <a:rPr lang="uk-UA" altLang="ru-RU" b="1" dirty="0">
                <a:latin typeface="Times New Roman" pitchFamily="18" charset="0"/>
                <a:cs typeface="Times New Roman" pitchFamily="18" charset="0"/>
              </a:rPr>
              <a:t> Ірина В</a:t>
            </a:r>
            <a:r>
              <a:rPr lang="en-US" altLang="ru-RU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altLang="ru-RU" b="1" dirty="0" err="1">
                <a:latin typeface="Times New Roman" pitchFamily="18" charset="0"/>
                <a:cs typeface="Times New Roman" pitchFamily="18" charset="0"/>
              </a:rPr>
              <a:t>ячеславівна</a:t>
            </a:r>
            <a:r>
              <a:rPr lang="uk-UA" altLang="ru-RU" dirty="0">
                <a:latin typeface="Times New Roman" pitchFamily="18" charset="0"/>
                <a:cs typeface="Times New Roman" pitchFamily="18" charset="0"/>
              </a:rPr>
              <a:t>, учениця 7  класу Первомайської загальноосвітньої школи І-ІІІ ступенів №9 Миколаївської області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alt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altLang="ru-RU" sz="2800" b="1" dirty="0">
                <a:latin typeface="Monotype Corsiva" pitchFamily="66" charset="0"/>
                <a:cs typeface="Times New Roman" pitchFamily="18" charset="0"/>
              </a:rPr>
              <a:t>Науковий керівник:</a:t>
            </a:r>
            <a:endParaRPr lang="ru-RU" altLang="ru-RU" sz="2800" b="1" dirty="0">
              <a:latin typeface="Monotype Corsiva" pitchFamily="66" charset="0"/>
              <a:cs typeface="Times New Roman" pitchFamily="18" charset="0"/>
            </a:endParaRPr>
          </a:p>
          <a:p>
            <a:pPr algn="just"/>
            <a:r>
              <a:rPr lang="uk-UA" altLang="ru-RU" b="1" dirty="0" err="1">
                <a:latin typeface="Times New Roman" pitchFamily="18" charset="0"/>
                <a:cs typeface="Times New Roman" pitchFamily="18" charset="0"/>
              </a:rPr>
              <a:t>Лаврук</a:t>
            </a:r>
            <a:r>
              <a:rPr lang="uk-UA" altLang="ru-RU" b="1" dirty="0">
                <a:latin typeface="Times New Roman" pitchFamily="18" charset="0"/>
                <a:cs typeface="Times New Roman" pitchFamily="18" charset="0"/>
              </a:rPr>
              <a:t> Ніна Олександрівна</a:t>
            </a:r>
            <a:r>
              <a:rPr lang="uk-UA" altLang="ru-RU" dirty="0">
                <a:latin typeface="Times New Roman" pitchFamily="18" charset="0"/>
                <a:cs typeface="Times New Roman" pitchFamily="18" charset="0"/>
              </a:rPr>
              <a:t>, учитель географії та біології Первомайської загальноосвітньої школи І-ІІІ ступенів №9 Миколаївської області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1" descr="D:\Робота в ЗОШ №9\Новая папка (2)\1335077172_rffkangjsxspvne.jpeg"/>
          <p:cNvPicPr>
            <a:picLocks noChangeAspect="1" noChangeArrowheads="1"/>
          </p:cNvPicPr>
          <p:nvPr/>
        </p:nvPicPr>
        <p:blipFill>
          <a:blip r:embed="rId2" cstate="print"/>
          <a:srcRect l="6863" r="50000" b="64679"/>
          <a:stretch>
            <a:fillRect/>
          </a:stretch>
        </p:blipFill>
        <p:spPr bwMode="auto">
          <a:xfrm>
            <a:off x="1116013" y="3651250"/>
            <a:ext cx="316865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196752"/>
            <a:ext cx="439248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ctr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Але, надмірна антропогенна  діяльність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скоротила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ареал та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популяції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заплави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річкової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долини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ctr">
              <a:lnSpc>
                <a:spcPct val="150000"/>
              </a:lnSpc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Південного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Бугу  у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межах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Первомайськ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Фоточки\2014\Новая папкаЕкскурсія Тиждень\P3194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692696"/>
            <a:ext cx="3834426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Під час дослідження були встановлені основні причини зменшення кількості </a:t>
            </a:r>
            <a:r>
              <a:rPr lang="uk-UA" sz="36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рослин </a:t>
            </a:r>
            <a:r>
              <a:rPr lang="uk-UA" sz="36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заплави </a:t>
            </a:r>
            <a:r>
              <a:rPr lang="uk-UA" sz="36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:</a:t>
            </a:r>
            <a:endParaRPr lang="ru-RU" sz="3600" b="1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077072"/>
            <a:ext cx="3384376" cy="258532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територія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заплави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випаси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сіножаття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причому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там, де вона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випас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худоби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рослинність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заплави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деградована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виражається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значному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збідненні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різноманіття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заплавної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рослинності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2492896"/>
            <a:ext cx="288032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Промислова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та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викиди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побутових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4869160"/>
            <a:ext cx="4248472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Значна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антропогенна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рослинних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спільнот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домінуванням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адвентивних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агресивних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амброзія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полинолиста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нетреба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звичайна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861048"/>
            <a:ext cx="3744416" cy="64633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Спорудження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будівель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колодязів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опор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ЛЕП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3384375" cy="936104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Розорювання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заплав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замулення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заплави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3468550">
            <a:off x="3720350" y="1978709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127074">
            <a:off x="3786305" y="2091082"/>
            <a:ext cx="504056" cy="1912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844766">
            <a:off x="5001806" y="1933135"/>
            <a:ext cx="504056" cy="1275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20300926">
            <a:off x="4697975" y="2078363"/>
            <a:ext cx="504056" cy="176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20824152">
            <a:off x="4481044" y="2114382"/>
            <a:ext cx="504056" cy="2693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908720"/>
            <a:ext cx="3528392" cy="54476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забруднювати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воду;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кидати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воду;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рубати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дерева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кущі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береговій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спалювати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рослинність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скидати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непотрібні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побутові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порушувати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спокій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живої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водно-болотні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ресурси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заплав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дбайливістю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чекати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коли,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посадить дерево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самому.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692696"/>
            <a:ext cx="3528392" cy="59246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Разом ми 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наполягати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нового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заболочених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включаючи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законодавчі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заходи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економічні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важелі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вимагати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суворого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водних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забрудненням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води;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звертатися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проханням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негайне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втрачених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заболочених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територій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рослинність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береговій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лінії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0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9900"/>
                </a:solidFill>
                <a:latin typeface="Monotype Corsiva" pitchFamily="66" charset="0"/>
              </a:rPr>
              <a:t>Правила захисту заплав річок!!!</a:t>
            </a:r>
            <a:endParaRPr lang="ru-RU" sz="4400" b="1" dirty="0">
              <a:solidFill>
                <a:srgbClr val="0099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:\1\100_9736.JPG"/>
          <p:cNvPicPr>
            <a:picLocks noChangeAspect="1" noChangeArrowheads="1"/>
          </p:cNvPicPr>
          <p:nvPr/>
        </p:nvPicPr>
        <p:blipFill>
          <a:blip r:embed="rId2" cstate="print"/>
          <a:srcRect l="27647" t="19441" r="32260"/>
          <a:stretch>
            <a:fillRect/>
          </a:stretch>
        </p:blipFill>
        <p:spPr bwMode="auto">
          <a:xfrm>
            <a:off x="0" y="1128377"/>
            <a:ext cx="3635896" cy="5729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411760" y="692696"/>
            <a:ext cx="640871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Тільки та річка, 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долині якої максимально збереглися природні комплекси, 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здатна 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 повної саморегуляції та самоочищення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971550" y="1052513"/>
            <a:ext cx="79216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/>
              <a:t>1.Денисик Г.І. Антропогенні ландшафти річища та заплави Південного Бугу: монографія. – Вінниця: ПП </a:t>
            </a:r>
            <a:r>
              <a:rPr lang="uk-UA" dirty="0" err="1"/>
              <a:t>“Едельвейс”</a:t>
            </a:r>
            <a:r>
              <a:rPr lang="uk-UA" dirty="0"/>
              <a:t>, 2012 – 210с.</a:t>
            </a:r>
          </a:p>
          <a:p>
            <a:endParaRPr lang="ru-RU" dirty="0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-171400"/>
            <a:ext cx="9144000" cy="13620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uk-UA" sz="430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Список </a:t>
            </a:r>
            <a:r>
              <a:rPr lang="uk-UA" sz="4300" dirty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використаної літератури:</a:t>
            </a:r>
            <a:endParaRPr lang="ru-RU" sz="430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99592" y="404664"/>
            <a:ext cx="7772400" cy="136207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Актуальність   </a:t>
            </a:r>
            <a:r>
              <a:rPr lang="uk-UA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теми</a:t>
            </a:r>
            <a:endParaRPr lang="ru-RU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115616" y="1556792"/>
            <a:ext cx="76327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just"/>
            <a:r>
              <a:rPr lang="uk-UA" sz="35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Зумовлена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тим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що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н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епорушена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річкова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долина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Південного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Бугу мала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свій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характерний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рослинний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покрив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але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значний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антропогенний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вплив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скорочує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ареал та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популяції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рослин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річкової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500" b="1" dirty="0" err="1" smtClean="0">
                <a:latin typeface="Monotype Corsiva" pitchFamily="66" charset="0"/>
                <a:cs typeface="Times New Roman" pitchFamily="18" charset="0"/>
              </a:rPr>
              <a:t>долини</a:t>
            </a:r>
            <a:r>
              <a:rPr lang="ru-RU" sz="3500" b="1" dirty="0" smtClean="0">
                <a:latin typeface="Monotype Corsiva" pitchFamily="66" charset="0"/>
                <a:cs typeface="Times New Roman" pitchFamily="18" charset="0"/>
              </a:rPr>
              <a:t>.</a:t>
            </a:r>
            <a:endParaRPr lang="ru-RU" sz="35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:\1\100_9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3828" cy="4365104"/>
          </a:xfrm>
          <a:prstGeom prst="rect">
            <a:avLst/>
          </a:prstGeom>
          <a:noFill/>
        </p:spPr>
      </p:pic>
      <p:pic>
        <p:nvPicPr>
          <p:cNvPr id="8197" name="Picture 5" descr="F:\1\100_9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6808"/>
            <a:ext cx="3508256" cy="2631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6084168" cy="652534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Об</a:t>
            </a:r>
            <a:r>
              <a:rPr lang="en-US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’</a:t>
            </a:r>
            <a:r>
              <a:rPr lang="uk-UA" sz="3600" b="1" dirty="0" err="1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єкт</a:t>
            </a:r>
            <a: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  дослідження:</a:t>
            </a:r>
            <a: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 рослини заплави </a:t>
            </a:r>
            <a:b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річки  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Південний Буг  </a:t>
            </a:r>
            <a:b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у  межах </a:t>
            </a:r>
            <a:r>
              <a:rPr lang="uk-UA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м.Первомайськ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 </a:t>
            </a:r>
            <a:b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Предмет  дослідження: </a:t>
            </a:r>
            <a:b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екологічний стан </a:t>
            </a:r>
            <a:b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рослин заплави  </a:t>
            </a:r>
            <a:b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600" b="1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річки 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Південний Буг  </a:t>
            </a:r>
            <a:b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у  межах </a:t>
            </a:r>
            <a:r>
              <a:rPr lang="uk-UA" sz="3600" b="1" dirty="0" err="1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м.Первомайськ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 </a:t>
            </a:r>
            <a:b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</a:b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Monotype Corsiva" pitchFamily="66" charset="0"/>
              </a:rPr>
              <a:t>Миколаївської області .</a:t>
            </a:r>
            <a: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uk-UA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endParaRPr lang="ru-RU" sz="3600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uk-UA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Monotype Corsiva" pitchFamily="66" charset="0"/>
              </a:rPr>
              <a:t>Мета, методи  та завдання дослідження: </a:t>
            </a:r>
            <a:endParaRPr lang="ru-RU" dirty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1125538"/>
            <a:ext cx="7848600" cy="5216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Мета: 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Дослідити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екологічний стан рослинності  заплави долини річки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Буг  у   межах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м.Первомайськ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геоботанічні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лабораторні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екологічні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Вивчити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теоретичні основи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екологічну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спеціалізацію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заплави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Буг.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AutoNum type="arabicPeriod"/>
              <a:defRPr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Виявити основні причини зменшення кількості рослин у заплаві річки Південний Буг у межах м. Первомайськ.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360363" indent="-360363" algn="just">
              <a:lnSpc>
                <a:spcPct val="150000"/>
              </a:lnSpc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4. Рекомендувати населенню та державним установам ряд заходів, щодо   збереження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рослин заплави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річки Південний Буг у межах м. Первомайськ.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algn="ctr">
              <a:defRPr/>
            </a:pP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002" y="764704"/>
            <a:ext cx="8795998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Заплави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річок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,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як 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вважав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 В.І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.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Вернадський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є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  </a:t>
            </a:r>
            <a:endParaRPr lang="ru-RU" sz="3200" b="1" dirty="0" smtClean="0">
              <a:ln>
                <a:solidFill>
                  <a:sysClr val="windowText" lastClr="000000"/>
                </a:solidFill>
              </a:ln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'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'областями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згущення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життя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''.</a:t>
            </a:r>
          </a:p>
          <a:p>
            <a:pPr algn="ctr"/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Оскільки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вони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займають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особливе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місце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</a:t>
            </a:r>
            <a:endParaRPr lang="ru-RU" sz="3200" b="1" dirty="0" smtClean="0">
              <a:ln>
                <a:solidFill>
                  <a:sysClr val="windowText" lastClr="000000"/>
                </a:solidFill>
              </a:ln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в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структурі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ландшафтів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житті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людини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. </a:t>
            </a:r>
            <a:endParaRPr lang="ru-RU" sz="3200" b="1" dirty="0" smtClean="0">
              <a:ln>
                <a:solidFill>
                  <a:sysClr val="windowText" lastClr="000000"/>
                </a:solidFill>
              </a:ln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Це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зумовлено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значною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родючістю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грунтів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заплави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,  </a:t>
            </a:r>
            <a:endParaRPr lang="ru-RU" sz="3200" b="1" dirty="0" smtClean="0">
              <a:ln>
                <a:solidFill>
                  <a:sysClr val="windowText" lastClr="000000"/>
                </a:solidFill>
              </a:ln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продуктивністю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рослинного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і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тваринного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світу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,  </a:t>
            </a:r>
            <a:endParaRPr lang="ru-RU" sz="3200" b="1" dirty="0" smtClean="0">
              <a:ln>
                <a:solidFill>
                  <a:sysClr val="windowText" lastClr="000000"/>
                </a:solidFill>
              </a:ln>
              <a:latin typeface="Monotype Corsiva" pitchFamily="66" charset="0"/>
              <a:cs typeface="Times New Roman" pitchFamily="18" charset="0"/>
            </a:endParaRPr>
          </a:p>
          <a:p>
            <a:pPr algn="ctr"/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своєрідністю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кліматичних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та  </a:t>
            </a:r>
            <a:r>
              <a:rPr lang="ru-RU" sz="3200" b="1" dirty="0" err="1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гідрологічних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latin typeface="Monotype Corsiva" pitchFamily="66" charset="0"/>
                <a:cs typeface="Times New Roman" pitchFamily="18" charset="0"/>
              </a:rPr>
              <a:t>  умов.</a:t>
            </a:r>
            <a:endParaRPr lang="ru-RU" sz="3200" b="1" dirty="0">
              <a:ln>
                <a:solidFill>
                  <a:sysClr val="windowText" lastClr="000000"/>
                </a:solidFill>
              </a:ln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212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44000" cy="58293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95536" y="4164013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411760" y="5529263"/>
            <a:ext cx="136815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Равнобедренный треугольник 8"/>
          <p:cNvSpPr/>
          <p:nvPr/>
        </p:nvSpPr>
        <p:spPr>
          <a:xfrm>
            <a:off x="5940425" y="4149725"/>
            <a:ext cx="217488" cy="287338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195513" y="5445125"/>
            <a:ext cx="215900" cy="287338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9383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	Згідно ландшафтного районування басейн річки Південний Буг має виражені 3 частини: Верхнє Побужжя, Середнє Побужжя та Нижнє Побужжя. Трав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яний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рослинний світ кожної з трьох частин басейну Південного Бугу має свої особливості. Територія досліджуваного регіону знаходиться у Середньому Побужжі, де гідрофітна рослинність зростає в річищі, прибережній частині та заплаві річки Південний Буг.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339968"/>
            <a:ext cx="8172400" cy="544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Екологічна «спеціалізація» рослин заплави Південного Бугу: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Степові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Костриця 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несправжньоовеча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костриця  червона,  тонконіг  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стрункий, полини: травневий і пониклий, чебрець Маршала, дивина розлога,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подорожник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тонкоквітковий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ін.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Лучні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Лисохвіст лучний, тонконіг лучний, щучник дернистий, пирій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повзучий, осоки: берегова 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чорноколоса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конюшина: повзуча і лучна,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подорожники: середній і великий та ін.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Галявинні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Черсак лісовий, нечуйвітер: волохатий і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зонтиковий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звіробії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звичайний і стрункий, суховершки звичайні, хвилівник звичайний, гвоздика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змінена та ін. </a:t>
            </a:r>
            <a:endParaRPr kumimoji="0" lang="uk-U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Бур’яни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Будяки: пониклий та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несправжньопагорбковий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березка  польова, </a:t>
            </a:r>
          </a:p>
          <a:p>
            <a:pPr marL="0" marR="0" lvl="0" indent="449263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молочай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кипарисовидний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лобода: сиза і багатолиста, осоти: городній і </a:t>
            </a:r>
          </a:p>
          <a:p>
            <a:pPr lvl="0" indent="449263" algn="just" eaLnBrk="0" hangingPunct="0">
              <a:lnSpc>
                <a:spcPct val="150000"/>
              </a:lnSpc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польовий,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амброзія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полинолиста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нетреба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звичайна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Робота в ЗОШ №9\Виховна робота\Картинки\d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4869160"/>
            <a:ext cx="1610372" cy="165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971600" y="692696"/>
            <a:ext cx="8172400" cy="5793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Заплавний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рослинності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річки Південний Буг історично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виник і підтримувався завдяки діяльності людини: регулярні сінокоси призводили до викошування паростків дерев, кущів, що вселялися на ділянках. Це запобігало поширенню чагарникової та лісової рослинності.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Луки,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відбуваються сінокоси,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поступово </a:t>
            </a:r>
            <a:r>
              <a:rPr kumimoji="0" lang="uk-UA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kumimoji="0" lang="uk-UA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дичавіють”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перетворюються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заплавний ліс. На підвищених ділянках та схилах серед звичайних лучних видів з’являються степові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рослини. 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Луговина заплави складена багаторічними травами, що добре переносять тимчасове затоплення і коріння яких щільно переплітається між собою, добре закріплюючи ґрунт. </a:t>
            </a:r>
            <a:endParaRPr kumimoji="0" lang="uk-UA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</a:t>
            </a:r>
            <a:r>
              <a:rPr kumimoji="0" lang="uk-UA" sz="19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потужний природний бар’єр на шляху </a:t>
            </a:r>
            <a:r>
              <a:rPr kumimoji="0" lang="uk-UA" sz="19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поверхневих </a:t>
            </a:r>
            <a:r>
              <a:rPr kumimoji="0" lang="uk-UA" sz="19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паводкових вод, який запобігає розмиванню ґрунту. Він, наче губка, вбирає в себе і зв’язує органічні і хімічні речовини, що несе водний потік, запобігаючи їхньому привнесенню до річки</a:t>
            </a:r>
            <a:r>
              <a:rPr kumimoji="0" lang="uk-UA" sz="19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обота в ЗОШ №9\Географія\Розробка уроків\Економіка\2236d4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05064"/>
            <a:ext cx="3491880" cy="261462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0"/>
            <a:ext cx="73448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atin typeface="Monotype Corsiva" pitchFamily="66" charset="0"/>
              </a:rPr>
              <a:t>На перезволожених ділянках формується болотна та прибережно-водна рослинність, що відіграє роль потужного біофільтра на шляху природного стоку. </a:t>
            </a:r>
            <a:endParaRPr lang="uk-UA" sz="3200" b="1" dirty="0" smtClean="0">
              <a:latin typeface="Monotype Corsiva" pitchFamily="66" charset="0"/>
            </a:endParaRPr>
          </a:p>
          <a:p>
            <a:pPr algn="ctr"/>
            <a:r>
              <a:rPr lang="uk-UA" sz="3200" b="1" dirty="0" smtClean="0">
                <a:latin typeface="Monotype Corsiva" pitchFamily="66" charset="0"/>
              </a:rPr>
              <a:t>Наявність </a:t>
            </a:r>
            <a:r>
              <a:rPr lang="uk-UA" sz="3200" b="1" dirty="0" smtClean="0">
                <a:latin typeface="Monotype Corsiva" pitchFamily="66" charset="0"/>
              </a:rPr>
              <a:t>рідкісних видів рослин і тварин, безліч птахів роблять ці ділянки унікальними. 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2050" name="Picture 2" descr="D:\Робота в ЗОШ №9\Географія\Розробка уроків\Економіка\odesa-dunay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3600400" cy="2304256"/>
          </a:xfrm>
          <a:prstGeom prst="rect">
            <a:avLst/>
          </a:prstGeom>
          <a:noFill/>
        </p:spPr>
      </p:pic>
      <p:pic>
        <p:nvPicPr>
          <p:cNvPr id="2052" name="Picture 4" descr="D:\Робота в ЗОШ №9\Географія\Розробка уроків\Економіка\1pu_17.jpg"/>
          <p:cNvPicPr>
            <a:picLocks noChangeAspect="1" noChangeArrowheads="1"/>
          </p:cNvPicPr>
          <p:nvPr/>
        </p:nvPicPr>
        <p:blipFill>
          <a:blip r:embed="rId4" cstate="print"/>
          <a:srcRect t="11085" r="7590" b="10843"/>
          <a:stretch>
            <a:fillRect/>
          </a:stretch>
        </p:blipFill>
        <p:spPr bwMode="auto">
          <a:xfrm>
            <a:off x="5832128" y="3356992"/>
            <a:ext cx="3311872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757</TotalTime>
  <Words>709</Words>
  <Application>Microsoft Office PowerPoint</Application>
  <PresentationFormat>Экран (4:3)</PresentationFormat>
  <Paragraphs>74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Актуальність   теми</vt:lpstr>
      <vt:lpstr>Об’єкт  дослідження:  рослини заплави  річки  Південний Буг   у  межах м.Первомайськ   Предмет  дослідження:  екологічний стан  рослин заплави   річки Південний Буг   у  межах м.Первомайськ  Миколаївської області . </vt:lpstr>
      <vt:lpstr>Мета, методи  та завдання дослідження: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Гідрографічні характеристики річок</dc:title>
  <dc:creator>User</dc:creator>
  <cp:lastModifiedBy>User</cp:lastModifiedBy>
  <cp:revision>81</cp:revision>
  <dcterms:created xsi:type="dcterms:W3CDTF">2009-02-10T20:43:13Z</dcterms:created>
  <dcterms:modified xsi:type="dcterms:W3CDTF">2014-04-11T15:50:39Z</dcterms:modified>
</cp:coreProperties>
</file>