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10⁰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пластмасова</c:v>
                </c:pt>
                <c:pt idx="1">
                  <c:v>дерев'яна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55</c:v>
                </c:pt>
                <c:pt idx="1">
                  <c:v>41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20⁰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Лист1!$A$2:$A$5</c:f>
              <c:strCache>
                <c:ptCount val="2"/>
                <c:pt idx="0">
                  <c:v>пластмасова</c:v>
                </c:pt>
                <c:pt idx="1">
                  <c:v>дерев'яна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84</c:v>
                </c:pt>
                <c:pt idx="1">
                  <c:v>67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25⁰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cat>
            <c:strRef>
              <c:f>Лист1!$A$2:$A$5</c:f>
              <c:strCache>
                <c:ptCount val="2"/>
                <c:pt idx="0">
                  <c:v>пластмасова</c:v>
                </c:pt>
                <c:pt idx="1">
                  <c:v>дерев'яна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105</c:v>
                </c:pt>
                <c:pt idx="1">
                  <c:v>83</c:v>
                </c:pt>
              </c:numCache>
            </c:numRef>
          </c:val>
        </c:ser>
        <c:axId val="52777728"/>
        <c:axId val="52779264"/>
      </c:barChart>
      <c:catAx>
        <c:axId val="52777728"/>
        <c:scaling>
          <c:orientation val="minMax"/>
        </c:scaling>
        <c:axPos val="b"/>
        <c:numFmt formatCode="General" sourceLinked="1"/>
        <c:tickLblPos val="nextTo"/>
        <c:crossAx val="52779264"/>
        <c:crosses val="autoZero"/>
        <c:auto val="1"/>
        <c:lblAlgn val="ctr"/>
        <c:lblOffset val="100"/>
      </c:catAx>
      <c:valAx>
        <c:axId val="52779264"/>
        <c:scaling>
          <c:orientation val="minMax"/>
        </c:scaling>
        <c:axPos val="l"/>
        <c:majorGridlines/>
        <c:numFmt formatCode="General" sourceLinked="1"/>
        <c:tickLblPos val="nextTo"/>
        <c:crossAx val="52777728"/>
        <c:crosses val="autoZero"/>
        <c:crossBetween val="between"/>
      </c:valAx>
    </c:plotArea>
    <c:legend>
      <c:legendPos val="r"/>
      <c:layout/>
      <c:spPr>
        <a:solidFill>
          <a:schemeClr val="bg1"/>
        </a:solidFill>
      </c:spPr>
      <c:txPr>
        <a:bodyPr/>
        <a:lstStyle/>
        <a:p>
          <a:pPr>
            <a:defRPr sz="1860" baseline="0"/>
          </a:pPr>
          <a:endParaRPr lang="ru-RU"/>
        </a:p>
      </c:txPr>
    </c:legend>
    <c:plotVisOnly val="1"/>
  </c:chart>
  <c:txPr>
    <a:bodyPr/>
    <a:lstStyle/>
    <a:p>
      <a:pPr>
        <a:defRPr sz="1500" baseline="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CA0B-D718-4296-80C7-3DF8938725F8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239A-ECF8-4B42-8CE9-7E71FF24F4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CA0B-D718-4296-80C7-3DF8938725F8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239A-ECF8-4B42-8CE9-7E71FF24F4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CA0B-D718-4296-80C7-3DF8938725F8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239A-ECF8-4B42-8CE9-7E71FF24F4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CA0B-D718-4296-80C7-3DF8938725F8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239A-ECF8-4B42-8CE9-7E71FF24F4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CA0B-D718-4296-80C7-3DF8938725F8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239A-ECF8-4B42-8CE9-7E71FF24F4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CA0B-D718-4296-80C7-3DF8938725F8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239A-ECF8-4B42-8CE9-7E71FF24F4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CA0B-D718-4296-80C7-3DF8938725F8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239A-ECF8-4B42-8CE9-7E71FF24F4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CA0B-D718-4296-80C7-3DF8938725F8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239A-ECF8-4B42-8CE9-7E71FF24F4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CA0B-D718-4296-80C7-3DF8938725F8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239A-ECF8-4B42-8CE9-7E71FF24F4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CA0B-D718-4296-80C7-3DF8938725F8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239A-ECF8-4B42-8CE9-7E71FF24F4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CA0B-D718-4296-80C7-3DF8938725F8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929239A-ECF8-4B42-8CE9-7E71FF24F4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332CA0B-D718-4296-80C7-3DF8938725F8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929239A-ECF8-4B42-8CE9-7E71FF24F45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err="1" smtClean="0"/>
              <a:t>Демострац</a:t>
            </a:r>
            <a:r>
              <a:rPr lang="uk-UA" sz="4400" dirty="0" err="1" smtClean="0"/>
              <a:t>ійний</a:t>
            </a:r>
            <a:r>
              <a:rPr lang="uk-UA" sz="4400" dirty="0" smtClean="0"/>
              <a:t> </a:t>
            </a:r>
            <a:r>
              <a:rPr lang="uk-UA" sz="4400" dirty="0" smtClean="0"/>
              <a:t>прилад</a:t>
            </a:r>
            <a:r>
              <a:rPr lang="uk-UA" sz="4400" dirty="0" smtClean="0"/>
              <a:t>,</a:t>
            </a:r>
            <a:r>
              <a:rPr lang="uk-UA" sz="4400" dirty="0" smtClean="0"/>
              <a:t> </a:t>
            </a:r>
            <a:r>
              <a:rPr lang="uk-UA" sz="4400" dirty="0" smtClean="0"/>
              <a:t>який пояснює другий закон Ньютона</a:t>
            </a:r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440824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0"/>
              </a:spcBef>
            </a:pPr>
            <a:endParaRPr lang="uk-UA" sz="1800" dirty="0" smtClean="0"/>
          </a:p>
          <a:p>
            <a:pPr>
              <a:spcBef>
                <a:spcPts val="0"/>
              </a:spcBef>
            </a:pPr>
            <a:endParaRPr lang="uk-UA" sz="1800" dirty="0" smtClean="0"/>
          </a:p>
          <a:p>
            <a:pPr>
              <a:spcBef>
                <a:spcPts val="0"/>
              </a:spcBef>
            </a:pPr>
            <a:endParaRPr lang="uk-UA" sz="1800" dirty="0" smtClean="0"/>
          </a:p>
          <a:p>
            <a:pPr marL="3951288" algn="l">
              <a:spcBef>
                <a:spcPts val="0"/>
              </a:spcBef>
            </a:pPr>
            <a:r>
              <a:rPr lang="uk-UA" sz="1800" dirty="0" smtClean="0"/>
              <a:t>Робота  учня </a:t>
            </a:r>
            <a:r>
              <a:rPr lang="uk-UA" sz="1800" dirty="0" smtClean="0"/>
              <a:t>10 </a:t>
            </a:r>
            <a:r>
              <a:rPr lang="uk-UA" sz="1800" dirty="0" smtClean="0"/>
              <a:t>класу</a:t>
            </a:r>
            <a:endParaRPr lang="uk-UA" sz="1800" dirty="0" smtClean="0"/>
          </a:p>
          <a:p>
            <a:pPr marL="3951288" algn="l"/>
            <a:r>
              <a:rPr lang="uk-UA" sz="1800" dirty="0" smtClean="0"/>
              <a:t>Маріупольської спеціалізованої</a:t>
            </a:r>
          </a:p>
          <a:p>
            <a:pPr marL="3951288" algn="l"/>
            <a:r>
              <a:rPr lang="uk-UA" sz="1800" dirty="0" smtClean="0"/>
              <a:t> школи </a:t>
            </a:r>
            <a:r>
              <a:rPr lang="uk-UA" sz="1800" dirty="0" smtClean="0"/>
              <a:t>з </a:t>
            </a:r>
            <a:r>
              <a:rPr lang="uk-UA" sz="1800" dirty="0" smtClean="0"/>
              <a:t>поглибленим</a:t>
            </a:r>
            <a:r>
              <a:rPr lang="ru-RU" sz="1800" dirty="0" smtClean="0"/>
              <a:t> </a:t>
            </a:r>
            <a:r>
              <a:rPr lang="uk-UA" sz="1800" dirty="0" smtClean="0"/>
              <a:t>вивченням </a:t>
            </a:r>
          </a:p>
          <a:p>
            <a:pPr marL="3951288" algn="l"/>
            <a:r>
              <a:rPr lang="uk-UA" sz="1800" dirty="0" smtClean="0"/>
              <a:t>новогрецької </a:t>
            </a:r>
            <a:r>
              <a:rPr lang="uk-UA" sz="1800" dirty="0" smtClean="0"/>
              <a:t>мови І-ІІІ ступенів №46 </a:t>
            </a:r>
            <a:endParaRPr lang="ru-RU" sz="1800" dirty="0" smtClean="0"/>
          </a:p>
          <a:p>
            <a:pPr marL="3951288" algn="l"/>
            <a:r>
              <a:rPr lang="uk-UA" sz="1800" dirty="0" smtClean="0"/>
              <a:t>Маріупольської міської ради    </a:t>
            </a:r>
            <a:endParaRPr lang="uk-UA" sz="1800" dirty="0" smtClean="0"/>
          </a:p>
          <a:p>
            <a:pPr marL="3951288" algn="l"/>
            <a:r>
              <a:rPr lang="uk-UA" sz="1800" dirty="0" smtClean="0"/>
              <a:t> </a:t>
            </a:r>
            <a:r>
              <a:rPr lang="uk-UA" sz="1800" dirty="0" smtClean="0"/>
              <a:t>Донецької </a:t>
            </a:r>
            <a:r>
              <a:rPr lang="uk-UA" sz="1800" dirty="0" smtClean="0"/>
              <a:t>області</a:t>
            </a:r>
          </a:p>
          <a:p>
            <a:pPr marL="3951288" algn="l"/>
            <a:r>
              <a:rPr lang="uk-UA" sz="1800" dirty="0" err="1" smtClean="0"/>
              <a:t>Алфімова</a:t>
            </a:r>
            <a:r>
              <a:rPr lang="uk-UA" sz="1800" dirty="0" smtClean="0"/>
              <a:t> </a:t>
            </a:r>
            <a:r>
              <a:rPr lang="uk-UA" sz="1800" dirty="0" smtClean="0"/>
              <a:t>Владислава Вікторовича</a:t>
            </a:r>
          </a:p>
          <a:p>
            <a:pPr marL="3951288" algn="l">
              <a:spcBef>
                <a:spcPts val="0"/>
              </a:spcBef>
            </a:pPr>
            <a:r>
              <a:rPr lang="uk-UA" sz="1800" dirty="0" smtClean="0"/>
              <a:t>Керівник</a:t>
            </a:r>
            <a:endParaRPr lang="uk-UA" sz="1800" dirty="0" smtClean="0"/>
          </a:p>
          <a:p>
            <a:pPr marL="3951288" algn="l">
              <a:spcBef>
                <a:spcPts val="0"/>
              </a:spcBef>
            </a:pPr>
            <a:r>
              <a:rPr lang="uk-UA" sz="1800" dirty="0" err="1" smtClean="0"/>
              <a:t>Проценко</a:t>
            </a:r>
            <a:r>
              <a:rPr lang="uk-UA" sz="1800" dirty="0" smtClean="0"/>
              <a:t> Євген </a:t>
            </a:r>
            <a:r>
              <a:rPr lang="uk-UA" sz="1800" dirty="0" err="1" smtClean="0"/>
              <a:t>Єлисійович</a:t>
            </a:r>
            <a:r>
              <a:rPr lang="uk-UA" sz="1800" dirty="0" smtClean="0"/>
              <a:t>,</a:t>
            </a:r>
          </a:p>
          <a:p>
            <a:pPr marL="3951288" algn="l">
              <a:spcBef>
                <a:spcPts val="0"/>
              </a:spcBef>
            </a:pPr>
            <a:r>
              <a:rPr lang="uk-UA" sz="1800" dirty="0" smtClean="0"/>
              <a:t>учитель фізики</a:t>
            </a:r>
          </a:p>
          <a:p>
            <a:pPr marL="3951288" algn="l">
              <a:spcBef>
                <a:spcPts val="0"/>
              </a:spcBef>
            </a:pPr>
            <a:endParaRPr lang="uk-UA" sz="1800" dirty="0" smtClean="0"/>
          </a:p>
          <a:p>
            <a:pPr algn="ctr">
              <a:spcBef>
                <a:spcPts val="0"/>
              </a:spcBef>
            </a:pPr>
            <a:r>
              <a:rPr lang="uk-UA" sz="1800" dirty="0" smtClean="0"/>
              <a:t>2014рік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259632" y="764704"/>
          <a:ext cx="6408708" cy="1368153"/>
        </p:xfrm>
        <a:graphic>
          <a:graphicData uri="http://schemas.openxmlformats.org/drawingml/2006/table">
            <a:tbl>
              <a:tblPr/>
              <a:tblGrid>
                <a:gridCol w="1772274"/>
                <a:gridCol w="644050"/>
                <a:gridCol w="644050"/>
                <a:gridCol w="1674167"/>
                <a:gridCol w="1674167"/>
              </a:tblGrid>
              <a:tr h="4560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Відхилення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10</a:t>
                      </a:r>
                      <a:r>
                        <a:rPr lang="uk-UA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⁰</a:t>
                      </a: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20</a:t>
                      </a:r>
                      <a:r>
                        <a:rPr lang="uk-UA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⁰</a:t>
                      </a: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25</a:t>
                      </a:r>
                      <a:r>
                        <a:rPr lang="uk-UA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⁰</a:t>
                      </a: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05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            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S</a:t>
                      </a: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55</a:t>
                      </a: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84</a:t>
                      </a: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105</a:t>
                      </a: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Пластмасова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0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41</a:t>
                      </a: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67</a:t>
                      </a: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83</a:t>
                      </a: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Дерев</a:t>
                      </a:r>
                      <a:r>
                        <a:rPr lang="el-GR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’</a:t>
                      </a:r>
                      <a:r>
                        <a:rPr lang="uk-UA" sz="2000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яна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1043608" y="2276872"/>
          <a:ext cx="6840760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224136"/>
          </a:xfrm>
        </p:spPr>
        <p:txBody>
          <a:bodyPr/>
          <a:lstStyle/>
          <a:p>
            <a:r>
              <a:rPr lang="uk-UA" dirty="0" smtClean="0"/>
              <a:t>                 Висновки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040560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При </a:t>
            </a:r>
            <a:r>
              <a:rPr lang="uk-UA" dirty="0" smtClean="0"/>
              <a:t>виготовленні </a:t>
            </a:r>
            <a:r>
              <a:rPr lang="uk-UA" dirty="0" smtClean="0"/>
              <a:t>даного приладу я використав підручні матеріали. </a:t>
            </a:r>
            <a:r>
              <a:rPr lang="uk-UA" dirty="0" smtClean="0"/>
              <a:t>Усі </a:t>
            </a:r>
            <a:r>
              <a:rPr lang="uk-UA" dirty="0" smtClean="0"/>
              <a:t>деталі </a:t>
            </a:r>
            <a:r>
              <a:rPr lang="uk-UA" dirty="0" smtClean="0"/>
              <a:t>можна </a:t>
            </a:r>
            <a:r>
              <a:rPr lang="uk-UA" dirty="0" smtClean="0"/>
              <a:t>замінити </a:t>
            </a:r>
            <a:r>
              <a:rPr lang="uk-UA" dirty="0" smtClean="0"/>
              <a:t>іншими,  </a:t>
            </a:r>
            <a:r>
              <a:rPr lang="uk-UA" dirty="0" smtClean="0"/>
              <a:t>що доводить </a:t>
            </a:r>
            <a:r>
              <a:rPr lang="uk-UA" dirty="0" smtClean="0"/>
              <a:t>практичність приладу. Під час виконання досліду </a:t>
            </a:r>
            <a:r>
              <a:rPr lang="uk-UA" dirty="0" smtClean="0"/>
              <a:t>за допомогою даного приладу наочно </a:t>
            </a:r>
            <a:r>
              <a:rPr lang="uk-UA" dirty="0" smtClean="0"/>
              <a:t>переконався </a:t>
            </a:r>
            <a:r>
              <a:rPr lang="uk-UA" dirty="0" smtClean="0"/>
              <a:t>в </a:t>
            </a:r>
            <a:r>
              <a:rPr lang="uk-UA" dirty="0" smtClean="0"/>
              <a:t>правильності</a:t>
            </a:r>
          </a:p>
          <a:p>
            <a:pPr>
              <a:buNone/>
            </a:pPr>
            <a:r>
              <a:rPr lang="uk-UA" dirty="0" smtClean="0"/>
              <a:t> </a:t>
            </a:r>
            <a:r>
              <a:rPr lang="uk-UA" dirty="0" smtClean="0"/>
              <a:t>  </a:t>
            </a:r>
            <a:r>
              <a:rPr lang="uk-UA" dirty="0" smtClean="0"/>
              <a:t> </a:t>
            </a:r>
            <a:r>
              <a:rPr lang="uk-UA" dirty="0" smtClean="0"/>
              <a:t>ІІ закону Ньютона: </a:t>
            </a:r>
            <a:r>
              <a:rPr lang="uk-UA" dirty="0" smtClean="0"/>
              <a:t>прискорення  </a:t>
            </a:r>
            <a:r>
              <a:rPr lang="uk-UA" dirty="0" smtClean="0"/>
              <a:t>тіла залежить від </a:t>
            </a:r>
            <a:r>
              <a:rPr lang="uk-UA" dirty="0" smtClean="0"/>
              <a:t>сили, яка на </a:t>
            </a:r>
            <a:r>
              <a:rPr lang="uk-UA" dirty="0" smtClean="0"/>
              <a:t>нього діє</a:t>
            </a:r>
            <a:r>
              <a:rPr lang="uk-UA" dirty="0" smtClean="0"/>
              <a:t>, </a:t>
            </a:r>
            <a:r>
              <a:rPr lang="uk-UA" dirty="0" smtClean="0"/>
              <a:t>та від маси.</a:t>
            </a:r>
          </a:p>
          <a:p>
            <a:r>
              <a:rPr lang="uk-UA" dirty="0" smtClean="0"/>
              <a:t>Чим більша </a:t>
            </a:r>
            <a:r>
              <a:rPr lang="uk-UA" dirty="0" smtClean="0"/>
              <a:t>сила, </a:t>
            </a:r>
            <a:r>
              <a:rPr lang="uk-UA" dirty="0" smtClean="0"/>
              <a:t>яка діє на </a:t>
            </a:r>
            <a:r>
              <a:rPr lang="uk-UA" dirty="0" smtClean="0"/>
              <a:t>тіло, </a:t>
            </a:r>
            <a:r>
              <a:rPr lang="uk-UA" dirty="0" smtClean="0"/>
              <a:t>тим більше </a:t>
            </a:r>
            <a:r>
              <a:rPr lang="uk-UA" dirty="0" smtClean="0"/>
              <a:t>прискорення це тіло  </a:t>
            </a:r>
            <a:r>
              <a:rPr lang="uk-UA" dirty="0" smtClean="0"/>
              <a:t>отримало </a:t>
            </a:r>
            <a:r>
              <a:rPr lang="uk-UA" dirty="0" smtClean="0"/>
              <a:t>й </a:t>
            </a:r>
            <a:r>
              <a:rPr lang="uk-UA" dirty="0" smtClean="0"/>
              <a:t>відповідно пройшло більшу відстань.</a:t>
            </a:r>
          </a:p>
          <a:p>
            <a:r>
              <a:rPr lang="uk-UA" dirty="0" smtClean="0"/>
              <a:t>Чим більша маса тіла при однаковій </a:t>
            </a:r>
            <a:r>
              <a:rPr lang="uk-UA" dirty="0" smtClean="0"/>
              <a:t>силі, тим </a:t>
            </a:r>
            <a:r>
              <a:rPr lang="uk-UA" dirty="0" smtClean="0"/>
              <a:t>менше прискорення воно отримало </a:t>
            </a:r>
            <a:r>
              <a:rPr lang="uk-UA" dirty="0" smtClean="0"/>
              <a:t>й </a:t>
            </a:r>
            <a:r>
              <a:rPr lang="uk-UA" dirty="0" smtClean="0"/>
              <a:t>меншу відстань </a:t>
            </a:r>
            <a:r>
              <a:rPr lang="uk-UA" dirty="0" smtClean="0"/>
              <a:t>пройшло</a:t>
            </a:r>
            <a:r>
              <a:rPr lang="uk-UA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IMG_00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289744">
            <a:off x="827584" y="1196752"/>
            <a:ext cx="2881662" cy="2160240"/>
          </a:xfrm>
          <a:prstGeom prst="rect">
            <a:avLst/>
          </a:prstGeom>
          <a:noFill/>
        </p:spPr>
      </p:pic>
      <p:pic>
        <p:nvPicPr>
          <p:cNvPr id="3075" name="Picture 3" descr="G:\IMG_009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891272">
            <a:off x="5202178" y="1125378"/>
            <a:ext cx="2495897" cy="1871053"/>
          </a:xfrm>
          <a:prstGeom prst="rect">
            <a:avLst/>
          </a:prstGeom>
          <a:noFill/>
        </p:spPr>
      </p:pic>
      <p:pic>
        <p:nvPicPr>
          <p:cNvPr id="3076" name="Picture 4" descr="G:\IMG_010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734165">
            <a:off x="1652389" y="4045776"/>
            <a:ext cx="2276475" cy="1706562"/>
          </a:xfrm>
          <a:prstGeom prst="rect">
            <a:avLst/>
          </a:prstGeom>
          <a:noFill/>
        </p:spPr>
      </p:pic>
      <p:pic>
        <p:nvPicPr>
          <p:cNvPr id="3078" name="Picture 6" descr="G:\IMG_010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735674">
            <a:off x="4932040" y="4077072"/>
            <a:ext cx="2276475" cy="17065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uk-UA" dirty="0" smtClean="0"/>
              <a:t>              Література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968552"/>
          </a:xfrm>
        </p:spPr>
        <p:txBody>
          <a:bodyPr>
            <a:normAutofit/>
          </a:bodyPr>
          <a:lstStyle/>
          <a:p>
            <a:r>
              <a:rPr lang="uk-UA" dirty="0" smtClean="0"/>
              <a:t>1. </a:t>
            </a:r>
            <a:r>
              <a:rPr lang="uk-UA" dirty="0" smtClean="0"/>
              <a:t>Покровський С.Ф. </a:t>
            </a:r>
            <a:r>
              <a:rPr lang="ru-RU" dirty="0" smtClean="0"/>
              <a:t>О</a:t>
            </a:r>
            <a:r>
              <a:rPr lang="ru-RU" dirty="0" smtClean="0"/>
              <a:t>пыты </a:t>
            </a:r>
            <a:r>
              <a:rPr lang="ru-RU" dirty="0" smtClean="0"/>
              <a:t>и наблюдения в домашних заданиях по физике: Пособие для учителя: </a:t>
            </a:r>
            <a:r>
              <a:rPr lang="ru-RU" dirty="0" err="1" smtClean="0"/>
              <a:t>Москва.-Акад</a:t>
            </a:r>
            <a:r>
              <a:rPr lang="ru-RU" dirty="0" smtClean="0"/>
              <a:t>. </a:t>
            </a:r>
            <a:r>
              <a:rPr lang="ru-RU" dirty="0" err="1" smtClean="0"/>
              <a:t>Пед.наук</a:t>
            </a:r>
            <a:r>
              <a:rPr lang="ru-RU" dirty="0" smtClean="0"/>
              <a:t> РСФСР, 1963. -415с.</a:t>
            </a:r>
          </a:p>
          <a:p>
            <a:r>
              <a:rPr lang="ru-RU" dirty="0" smtClean="0"/>
              <a:t>2. </a:t>
            </a:r>
            <a:r>
              <a:rPr lang="ru-RU" dirty="0" smtClean="0"/>
              <a:t>Ф</a:t>
            </a:r>
            <a:r>
              <a:rPr lang="uk-UA" dirty="0" err="1" smtClean="0"/>
              <a:t>ізика</a:t>
            </a:r>
            <a:r>
              <a:rPr lang="uk-UA" dirty="0" smtClean="0"/>
              <a:t>. 10 клас. Академічний рівень:Підручник для </a:t>
            </a:r>
            <a:r>
              <a:rPr lang="uk-UA" dirty="0" err="1" smtClean="0"/>
              <a:t>загальноосвіт</a:t>
            </a:r>
            <a:r>
              <a:rPr lang="uk-UA" dirty="0" smtClean="0"/>
              <a:t>. </a:t>
            </a:r>
            <a:r>
              <a:rPr lang="uk-UA" dirty="0" err="1" smtClean="0"/>
              <a:t>навч</a:t>
            </a:r>
            <a:r>
              <a:rPr lang="uk-UA" dirty="0" smtClean="0"/>
              <a:t>. закладів / В.Г.Бар</a:t>
            </a:r>
            <a:r>
              <a:rPr lang="el-GR" dirty="0" smtClean="0"/>
              <a:t>’</a:t>
            </a:r>
            <a:r>
              <a:rPr lang="uk-UA" dirty="0" err="1" smtClean="0"/>
              <a:t>яхтар</a:t>
            </a:r>
            <a:r>
              <a:rPr lang="uk-UA" dirty="0" smtClean="0"/>
              <a:t>, Ф.Я.</a:t>
            </a:r>
            <a:r>
              <a:rPr lang="uk-UA" dirty="0" err="1" smtClean="0"/>
              <a:t>Божинова.-</a:t>
            </a:r>
            <a:r>
              <a:rPr lang="uk-UA" dirty="0" smtClean="0"/>
              <a:t> Х.: Видавництво </a:t>
            </a:r>
            <a:r>
              <a:rPr lang="el-GR" dirty="0" smtClean="0"/>
              <a:t>«</a:t>
            </a:r>
            <a:r>
              <a:rPr lang="uk-UA" dirty="0" smtClean="0"/>
              <a:t>Ранок</a:t>
            </a:r>
            <a:r>
              <a:rPr lang="el-GR" dirty="0" smtClean="0"/>
              <a:t>»</a:t>
            </a:r>
            <a:r>
              <a:rPr lang="uk-UA" dirty="0" smtClean="0"/>
              <a:t>, 2010.-256 с.:іл.</a:t>
            </a:r>
          </a:p>
          <a:p>
            <a:r>
              <a:rPr lang="uk-UA" dirty="0" smtClean="0"/>
              <a:t>3 </a:t>
            </a:r>
            <a:r>
              <a:rPr lang="uk-UA" dirty="0" smtClean="0"/>
              <a:t>.</a:t>
            </a:r>
            <a:r>
              <a:rPr lang="en-US" dirty="0" smtClean="0"/>
              <a:t>http</a:t>
            </a:r>
            <a:r>
              <a:rPr lang="en-US" dirty="0" smtClean="0"/>
              <a:t>://ru.wikipedia.org/wiki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          Цілі </a:t>
            </a:r>
            <a:r>
              <a:rPr lang="uk-UA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Сконструювати прилад для підтвердження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 </a:t>
            </a:r>
            <a:r>
              <a:rPr lang="uk-UA" dirty="0" smtClean="0"/>
              <a:t>  </a:t>
            </a:r>
            <a:r>
              <a:rPr lang="uk-UA" dirty="0" smtClean="0"/>
              <a:t>ІІ </a:t>
            </a:r>
            <a:r>
              <a:rPr lang="uk-UA" dirty="0" smtClean="0"/>
              <a:t>закону Ньютона.</a:t>
            </a:r>
          </a:p>
          <a:p>
            <a:r>
              <a:rPr lang="uk-UA" dirty="0" smtClean="0"/>
              <a:t>За допомогою приладу показати залежність прискорення  тіла від маси та </a:t>
            </a:r>
            <a:r>
              <a:rPr lang="uk-UA" dirty="0" smtClean="0"/>
              <a:t>сили, яка прикладається до тіла.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Leibniz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412776"/>
            <a:ext cx="3553544" cy="4098421"/>
          </a:xfrm>
        </p:spPr>
      </p:pic>
      <p:sp>
        <p:nvSpPr>
          <p:cNvPr id="5" name="Прямоугольник 4"/>
          <p:cNvSpPr/>
          <p:nvPr/>
        </p:nvSpPr>
        <p:spPr>
          <a:xfrm>
            <a:off x="3779912" y="1268760"/>
            <a:ext cx="536408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Другий закон Ньютона - </a:t>
            </a:r>
            <a:r>
              <a:rPr lang="ru-RU" sz="2000" dirty="0" err="1" smtClean="0"/>
              <a:t>диференційний</a:t>
            </a:r>
            <a:r>
              <a:rPr lang="ru-RU" sz="2000" dirty="0" smtClean="0"/>
              <a:t> закон </a:t>
            </a:r>
            <a:r>
              <a:rPr lang="ru-RU" sz="2000" dirty="0" err="1" smtClean="0"/>
              <a:t>механічного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руху</a:t>
            </a:r>
            <a:r>
              <a:rPr lang="ru-RU" sz="2000" dirty="0" smtClean="0"/>
              <a:t> 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описує</a:t>
            </a:r>
            <a:r>
              <a:rPr lang="ru-RU" sz="2000" dirty="0" smtClean="0"/>
              <a:t> </a:t>
            </a:r>
            <a:r>
              <a:rPr lang="ru-RU" sz="2000" dirty="0" err="1" smtClean="0"/>
              <a:t>залежність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прискорення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тіла</a:t>
            </a:r>
            <a:r>
              <a:rPr lang="ru-RU" sz="2000" dirty="0" smtClean="0"/>
              <a:t>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</a:t>
            </a:r>
            <a:r>
              <a:rPr lang="ru-RU" sz="2000" dirty="0" err="1" smtClean="0"/>
              <a:t>рівнодіючої</a:t>
            </a:r>
            <a:r>
              <a:rPr lang="ru-RU" sz="2000" dirty="0" smtClean="0"/>
              <a:t> </a:t>
            </a:r>
            <a:r>
              <a:rPr lang="ru-RU" sz="2000" dirty="0" err="1" smtClean="0"/>
              <a:t>всіх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прикладених</a:t>
            </a:r>
            <a:r>
              <a:rPr lang="ru-RU" sz="2000" dirty="0" smtClean="0"/>
              <a:t> до </a:t>
            </a:r>
            <a:r>
              <a:rPr lang="ru-RU" sz="2000" dirty="0" err="1" smtClean="0"/>
              <a:t>тіла</a:t>
            </a:r>
            <a:r>
              <a:rPr lang="ru-RU" sz="2000" dirty="0" smtClean="0"/>
              <a:t> сил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маси</a:t>
            </a:r>
            <a:r>
              <a:rPr lang="ru-RU" sz="2000" dirty="0" smtClean="0"/>
              <a:t> </a:t>
            </a:r>
            <a:r>
              <a:rPr lang="ru-RU" sz="2000" dirty="0" err="1" smtClean="0"/>
              <a:t>тіла</a:t>
            </a:r>
            <a:r>
              <a:rPr lang="ru-RU" sz="2000" dirty="0" smtClean="0"/>
              <a:t>. Один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трьох</a:t>
            </a:r>
            <a:r>
              <a:rPr lang="ru-RU" sz="2000" dirty="0" smtClean="0"/>
              <a:t> </a:t>
            </a:r>
            <a:r>
              <a:rPr lang="ru-RU" sz="2000" dirty="0" err="1" smtClean="0"/>
              <a:t>законів</a:t>
            </a:r>
            <a:r>
              <a:rPr lang="ru-RU" sz="2000" dirty="0" smtClean="0"/>
              <a:t> Ньютона .</a:t>
            </a:r>
          </a:p>
          <a:p>
            <a:r>
              <a:rPr lang="ru-RU" sz="2000" dirty="0" err="1" smtClean="0"/>
              <a:t>Об'єктом</a:t>
            </a:r>
            <a:r>
              <a:rPr lang="ru-RU" sz="2000" dirty="0" smtClean="0"/>
              <a:t> , про </a:t>
            </a:r>
            <a:r>
              <a:rPr lang="ru-RU" sz="2000" dirty="0" err="1" smtClean="0"/>
              <a:t>який</a:t>
            </a:r>
            <a:r>
              <a:rPr lang="ru-RU" sz="2000" dirty="0" smtClean="0"/>
              <a:t> </a:t>
            </a:r>
            <a:r>
              <a:rPr lang="ru-RU" sz="2000" dirty="0" err="1" smtClean="0"/>
              <a:t>йде</a:t>
            </a:r>
            <a:r>
              <a:rPr lang="ru-RU" sz="2000" dirty="0" smtClean="0"/>
              <a:t> </a:t>
            </a:r>
            <a:r>
              <a:rPr lang="ru-RU" sz="2000" dirty="0" err="1" smtClean="0"/>
              <a:t>мова</a:t>
            </a:r>
            <a:r>
              <a:rPr lang="ru-RU" sz="2000" dirty="0" smtClean="0"/>
              <a:t> в другому </a:t>
            </a:r>
            <a:r>
              <a:rPr lang="ru-RU" sz="2000" dirty="0" err="1" smtClean="0"/>
              <a:t>законі</a:t>
            </a:r>
            <a:r>
              <a:rPr lang="ru-RU" sz="2000" dirty="0" smtClean="0"/>
              <a:t> Ньютона , </a:t>
            </a:r>
            <a:r>
              <a:rPr lang="ru-RU" sz="2000" dirty="0" err="1" smtClean="0"/>
              <a:t>є</a:t>
            </a:r>
            <a:r>
              <a:rPr lang="ru-RU" sz="2000" dirty="0" smtClean="0"/>
              <a:t> </a:t>
            </a:r>
            <a:r>
              <a:rPr lang="ru-RU" sz="2000" dirty="0" err="1" smtClean="0"/>
              <a:t>матеріальна</a:t>
            </a:r>
            <a:r>
              <a:rPr lang="ru-RU" sz="2000" dirty="0" smtClean="0"/>
              <a:t> точка 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володіє</a:t>
            </a:r>
            <a:r>
              <a:rPr lang="ru-RU" sz="2000" dirty="0" smtClean="0"/>
              <a:t> </a:t>
            </a:r>
            <a:r>
              <a:rPr lang="ru-RU" sz="2000" dirty="0" err="1" smtClean="0"/>
              <a:t>невід'ємною</a:t>
            </a:r>
            <a:r>
              <a:rPr lang="ru-RU" sz="2000" dirty="0" smtClean="0"/>
              <a:t> </a:t>
            </a:r>
            <a:r>
              <a:rPr lang="ru-RU" sz="2000" dirty="0" err="1" smtClean="0"/>
              <a:t>властивістю</a:t>
            </a:r>
            <a:r>
              <a:rPr lang="ru-RU" sz="2000" dirty="0" smtClean="0"/>
              <a:t> - </a:t>
            </a:r>
            <a:r>
              <a:rPr lang="ru-RU" sz="2000" dirty="0" err="1" smtClean="0"/>
              <a:t>інертністю</a:t>
            </a:r>
            <a:r>
              <a:rPr lang="ru-RU" sz="2000" dirty="0" smtClean="0"/>
              <a:t> , величина </a:t>
            </a:r>
            <a:r>
              <a:rPr lang="ru-RU" sz="2000" dirty="0" err="1" smtClean="0"/>
              <a:t>якої</a:t>
            </a:r>
            <a:r>
              <a:rPr lang="ru-RU" sz="2000" dirty="0" smtClean="0"/>
              <a:t> </a:t>
            </a:r>
            <a:r>
              <a:rPr lang="ru-RU" sz="2000" dirty="0" err="1" smtClean="0"/>
              <a:t>характеризується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масою</a:t>
            </a:r>
            <a:r>
              <a:rPr lang="ru-RU" sz="2000" dirty="0" smtClean="0"/>
              <a:t>. У </a:t>
            </a:r>
            <a:r>
              <a:rPr lang="ru-RU" sz="2000" dirty="0" err="1" smtClean="0"/>
              <a:t>класичній</a:t>
            </a:r>
            <a:r>
              <a:rPr lang="ru-RU" sz="2000" dirty="0" smtClean="0"/>
              <a:t> ( </a:t>
            </a:r>
            <a:r>
              <a:rPr lang="ru-RU" sz="2000" dirty="0" err="1" smtClean="0"/>
              <a:t>ньютонівській</a:t>
            </a:r>
            <a:r>
              <a:rPr lang="ru-RU" sz="2000" dirty="0" smtClean="0"/>
              <a:t>) </a:t>
            </a:r>
            <a:r>
              <a:rPr lang="ru-RU" sz="2000" dirty="0" err="1" smtClean="0"/>
              <a:t>механіці</a:t>
            </a:r>
            <a:r>
              <a:rPr lang="ru-RU" sz="2000" dirty="0" smtClean="0"/>
              <a:t> </a:t>
            </a:r>
            <a:r>
              <a:rPr lang="ru-RU" sz="2000" dirty="0" err="1" smtClean="0"/>
              <a:t>маса</a:t>
            </a:r>
            <a:r>
              <a:rPr lang="ru-RU" sz="2000" dirty="0" smtClean="0"/>
              <a:t> </a:t>
            </a:r>
            <a:r>
              <a:rPr lang="ru-RU" sz="2000" dirty="0" err="1" smtClean="0"/>
              <a:t>матеріальної</a:t>
            </a:r>
            <a:r>
              <a:rPr lang="ru-RU" sz="2000" dirty="0" smtClean="0"/>
              <a:t> точки </a:t>
            </a:r>
            <a:r>
              <a:rPr lang="ru-RU" sz="2000" dirty="0" err="1" smtClean="0"/>
              <a:t>залишається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постійною</a:t>
            </a:r>
            <a:r>
              <a:rPr lang="ru-RU" sz="2000" dirty="0" smtClean="0"/>
              <a:t> в </a:t>
            </a:r>
            <a:r>
              <a:rPr lang="ru-RU" sz="2000" dirty="0" err="1" smtClean="0"/>
              <a:t>часі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не </a:t>
            </a:r>
            <a:r>
              <a:rPr lang="ru-RU" sz="2000" dirty="0" err="1" smtClean="0"/>
              <a:t>залежить</a:t>
            </a:r>
            <a:r>
              <a:rPr lang="ru-RU" sz="2000" dirty="0" smtClean="0"/>
              <a:t>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</a:t>
            </a:r>
            <a:r>
              <a:rPr lang="ru-RU" sz="2000" dirty="0" err="1" smtClean="0"/>
              <a:t>будь-яких</a:t>
            </a:r>
            <a:r>
              <a:rPr lang="ru-RU" sz="2000" dirty="0" smtClean="0"/>
              <a:t> </a:t>
            </a:r>
            <a:r>
              <a:rPr lang="ru-RU" sz="2000" dirty="0" err="1" smtClean="0"/>
              <a:t>особливостей</a:t>
            </a:r>
            <a:r>
              <a:rPr lang="ru-RU" sz="2000" dirty="0" smtClean="0"/>
              <a:t> </a:t>
            </a:r>
            <a:r>
              <a:rPr lang="ru-RU" sz="2000" dirty="0" err="1" smtClean="0"/>
              <a:t>її</a:t>
            </a:r>
            <a:r>
              <a:rPr lang="ru-RU" sz="2000" dirty="0" smtClean="0"/>
              <a:t> </a:t>
            </a:r>
            <a:r>
              <a:rPr lang="ru-RU" sz="2000" dirty="0" err="1" smtClean="0"/>
              <a:t>руху</a:t>
            </a:r>
            <a:r>
              <a:rPr lang="ru-RU" sz="2000" dirty="0" smtClean="0"/>
              <a:t> </a:t>
            </a:r>
            <a:r>
              <a:rPr lang="ru-RU" sz="2000" dirty="0" smtClean="0"/>
              <a:t>та </a:t>
            </a:r>
            <a:r>
              <a:rPr lang="ru-RU" sz="2000" dirty="0" err="1" smtClean="0"/>
              <a:t>взаємодії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іншими</a:t>
            </a:r>
            <a:r>
              <a:rPr lang="ru-RU" sz="2000" dirty="0" smtClean="0"/>
              <a:t> </a:t>
            </a:r>
            <a:r>
              <a:rPr lang="ru-RU" sz="2000" dirty="0" err="1" smtClean="0"/>
              <a:t>тілами</a:t>
            </a:r>
            <a:r>
              <a:rPr lang="ru-RU" sz="2000" dirty="0" smtClean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Другий закон Ньютона в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поширеному</a:t>
            </a:r>
            <a:r>
              <a:rPr lang="ru-RU" dirty="0" smtClean="0"/>
              <a:t> </a:t>
            </a:r>
            <a:r>
              <a:rPr lang="ru-RU" dirty="0" err="1" smtClean="0"/>
              <a:t>формулюванні</a:t>
            </a:r>
            <a:r>
              <a:rPr lang="ru-RU" dirty="0" smtClean="0"/>
              <a:t> </a:t>
            </a:r>
            <a:r>
              <a:rPr lang="ru-RU" dirty="0" err="1" smtClean="0"/>
              <a:t>стверджує</a:t>
            </a:r>
            <a:r>
              <a:rPr lang="ru-RU" dirty="0" smtClean="0"/>
              <a:t>: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інерційних</a:t>
            </a:r>
            <a:r>
              <a:rPr lang="ru-RU" dirty="0" smtClean="0"/>
              <a:t> системах </a:t>
            </a:r>
            <a:r>
              <a:rPr lang="ru-RU" dirty="0" err="1" smtClean="0"/>
              <a:t>прискорення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набувається</a:t>
            </a:r>
            <a:r>
              <a:rPr lang="ru-RU" dirty="0" smtClean="0"/>
              <a:t> </a:t>
            </a:r>
            <a:r>
              <a:rPr lang="ru-RU" dirty="0" err="1" smtClean="0"/>
              <a:t>матеріальною</a:t>
            </a:r>
            <a:r>
              <a:rPr lang="ru-RU" dirty="0" smtClean="0"/>
              <a:t> </a:t>
            </a:r>
            <a:r>
              <a:rPr lang="ru-RU" dirty="0" smtClean="0"/>
              <a:t>точкою , прямо </a:t>
            </a:r>
            <a:r>
              <a:rPr lang="ru-RU" dirty="0" err="1" smtClean="0"/>
              <a:t>пропорційно</a:t>
            </a:r>
            <a:r>
              <a:rPr lang="ru-RU" dirty="0" smtClean="0"/>
              <a:t> </a:t>
            </a:r>
            <a:r>
              <a:rPr lang="ru-RU" dirty="0" err="1" smtClean="0"/>
              <a:t>силі</a:t>
            </a:r>
            <a:r>
              <a:rPr lang="ru-RU" dirty="0" smtClean="0"/>
              <a:t>,</a:t>
            </a:r>
            <a:r>
              <a:rPr lang="ru-RU" dirty="0" smtClean="0"/>
              <a:t> яка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викликає</a:t>
            </a:r>
            <a:r>
              <a:rPr lang="ru-RU" dirty="0" smtClean="0"/>
              <a:t>, </a:t>
            </a:r>
            <a:r>
              <a:rPr lang="ru-RU" dirty="0" err="1" smtClean="0"/>
              <a:t>збігається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нею за </a:t>
            </a:r>
            <a:r>
              <a:rPr lang="ru-RU" dirty="0" err="1" smtClean="0"/>
              <a:t>напрямком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обернено</a:t>
            </a:r>
            <a:r>
              <a:rPr lang="ru-RU" dirty="0" smtClean="0"/>
              <a:t> </a:t>
            </a:r>
            <a:r>
              <a:rPr lang="ru-RU" dirty="0" err="1" smtClean="0"/>
              <a:t>пропорційно</a:t>
            </a:r>
            <a:r>
              <a:rPr lang="ru-RU" dirty="0" smtClean="0"/>
              <a:t> </a:t>
            </a:r>
            <a:r>
              <a:rPr lang="ru-RU" dirty="0" err="1" smtClean="0"/>
              <a:t>масі</a:t>
            </a:r>
            <a:r>
              <a:rPr lang="ru-RU" dirty="0" smtClean="0"/>
              <a:t> </a:t>
            </a:r>
            <a:r>
              <a:rPr lang="ru-RU" dirty="0" err="1" smtClean="0"/>
              <a:t>матеріальної</a:t>
            </a:r>
            <a:r>
              <a:rPr lang="ru-RU" dirty="0" smtClean="0"/>
              <a:t> точки .</a:t>
            </a:r>
          </a:p>
          <a:p>
            <a:r>
              <a:rPr lang="ru-RU" dirty="0" smtClean="0"/>
              <a:t>У </a:t>
            </a:r>
            <a:r>
              <a:rPr lang="ru-RU" dirty="0" err="1" smtClean="0"/>
              <a:t>наведеному</a:t>
            </a:r>
            <a:r>
              <a:rPr lang="ru-RU" dirty="0" smtClean="0"/>
              <a:t> </a:t>
            </a:r>
            <a:r>
              <a:rPr lang="ru-RU" dirty="0" err="1" smtClean="0"/>
              <a:t>формулюванні</a:t>
            </a:r>
            <a:r>
              <a:rPr lang="ru-RU" dirty="0" smtClean="0"/>
              <a:t> </a:t>
            </a:r>
            <a:r>
              <a:rPr lang="ru-RU" dirty="0" err="1" smtClean="0"/>
              <a:t>другий</a:t>
            </a:r>
            <a:r>
              <a:rPr lang="ru-RU" dirty="0" smtClean="0"/>
              <a:t> </a:t>
            </a:r>
            <a:r>
              <a:rPr lang="ru-RU" dirty="0" smtClean="0"/>
              <a:t>закон Ньютона </a:t>
            </a:r>
            <a:r>
              <a:rPr lang="ru-RU" dirty="0" err="1" smtClean="0"/>
              <a:t>вірний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для </a:t>
            </a:r>
            <a:r>
              <a:rPr lang="ru-RU" dirty="0" err="1" smtClean="0"/>
              <a:t>швидкостей</a:t>
            </a:r>
            <a:r>
              <a:rPr lang="ru-RU" dirty="0" smtClean="0"/>
              <a:t> 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на 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меншіза</a:t>
            </a:r>
            <a:r>
              <a:rPr lang="ru-RU" dirty="0" smtClean="0"/>
              <a:t>  </a:t>
            </a:r>
            <a:r>
              <a:rPr lang="ru-RU" dirty="0" err="1" smtClean="0"/>
              <a:t>швидкістьі</a:t>
            </a:r>
            <a:r>
              <a:rPr lang="ru-RU" dirty="0" smtClean="0"/>
              <a:t> </a:t>
            </a:r>
            <a:r>
              <a:rPr lang="ru-RU" dirty="0" err="1" smtClean="0"/>
              <a:t>світла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в </a:t>
            </a:r>
            <a:r>
              <a:rPr lang="ru-RU" dirty="0" err="1" smtClean="0"/>
              <a:t>інерційних</a:t>
            </a:r>
            <a:r>
              <a:rPr lang="ru-RU" dirty="0" smtClean="0"/>
              <a:t> системах </a:t>
            </a:r>
            <a:r>
              <a:rPr lang="ru-RU" dirty="0" err="1" smtClean="0"/>
              <a:t>відліку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своїй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 «</a:t>
            </a:r>
            <a:r>
              <a:rPr lang="ru-RU" dirty="0" err="1" smtClean="0"/>
              <a:t>Математичні</a:t>
            </a:r>
            <a:r>
              <a:rPr lang="ru-RU" dirty="0" smtClean="0"/>
              <a:t> </a:t>
            </a:r>
            <a:r>
              <a:rPr lang="ru-RU" dirty="0" smtClean="0"/>
              <a:t>початки </a:t>
            </a:r>
            <a:r>
              <a:rPr lang="ru-RU" dirty="0" err="1" smtClean="0"/>
              <a:t>натуральної</a:t>
            </a:r>
            <a:r>
              <a:rPr lang="ru-RU" dirty="0" smtClean="0"/>
              <a:t> </a:t>
            </a:r>
            <a:r>
              <a:rPr lang="ru-RU" dirty="0" err="1" smtClean="0"/>
              <a:t>філософії</a:t>
            </a:r>
            <a:r>
              <a:rPr lang="ru-RU" dirty="0" smtClean="0"/>
              <a:t>» , </a:t>
            </a:r>
            <a:r>
              <a:rPr lang="ru-RU" dirty="0" err="1" smtClean="0"/>
              <a:t>Ісаак</a:t>
            </a:r>
            <a:r>
              <a:rPr lang="ru-RU" dirty="0" smtClean="0"/>
              <a:t> Ньютон </a:t>
            </a:r>
            <a:r>
              <a:rPr lang="ru-RU" dirty="0" smtClean="0"/>
              <a:t>наводить </a:t>
            </a:r>
            <a:r>
              <a:rPr lang="ru-RU" dirty="0" err="1" smtClean="0"/>
              <a:t>таке</a:t>
            </a:r>
            <a:r>
              <a:rPr lang="ru-RU" dirty="0" smtClean="0"/>
              <a:t>  </a:t>
            </a:r>
            <a:r>
              <a:rPr lang="ru-RU" dirty="0" err="1" smtClean="0"/>
              <a:t>формулювання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 закону :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err="1" smtClean="0"/>
              <a:t>Зміна</a:t>
            </a:r>
            <a:r>
              <a:rPr lang="ru-RU" dirty="0" smtClean="0"/>
              <a:t> </a:t>
            </a:r>
            <a:r>
              <a:rPr lang="ru-RU" dirty="0" err="1" smtClean="0"/>
              <a:t>кількості</a:t>
            </a:r>
            <a:r>
              <a:rPr lang="ru-RU" dirty="0" smtClean="0"/>
              <a:t> </a:t>
            </a:r>
            <a:r>
              <a:rPr lang="ru-RU" dirty="0" err="1" smtClean="0"/>
              <a:t>руху</a:t>
            </a:r>
            <a:r>
              <a:rPr lang="ru-RU" dirty="0" smtClean="0"/>
              <a:t> </a:t>
            </a:r>
            <a:r>
              <a:rPr lang="ru-RU" dirty="0" err="1" smtClean="0"/>
              <a:t>пропорційна</a:t>
            </a:r>
            <a:r>
              <a:rPr lang="ru-RU" dirty="0" smtClean="0"/>
              <a:t> </a:t>
            </a:r>
            <a:r>
              <a:rPr lang="ru-RU" dirty="0" err="1" smtClean="0"/>
              <a:t>прикладеній</a:t>
            </a:r>
            <a:r>
              <a:rPr lang="ru-RU" dirty="0" smtClean="0"/>
              <a:t> </a:t>
            </a:r>
            <a:r>
              <a:rPr lang="ru-RU" dirty="0" err="1" smtClean="0"/>
              <a:t>рушійній</a:t>
            </a:r>
            <a:r>
              <a:rPr lang="ru-RU" dirty="0" smtClean="0"/>
              <a:t> </a:t>
            </a:r>
            <a:r>
              <a:rPr lang="ru-RU" dirty="0" err="1" smtClean="0"/>
              <a:t>силі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напрямку</a:t>
            </a:r>
            <a:r>
              <a:rPr lang="ru-RU" dirty="0" smtClean="0"/>
              <a:t> </a:t>
            </a:r>
            <a:r>
              <a:rPr lang="ru-RU" dirty="0" err="1" smtClean="0"/>
              <a:t>тієї</a:t>
            </a:r>
            <a:r>
              <a:rPr lang="ru-RU" dirty="0" smtClean="0"/>
              <a:t> </a:t>
            </a:r>
            <a:r>
              <a:rPr lang="ru-RU" dirty="0" err="1" smtClean="0"/>
              <a:t>прямої</a:t>
            </a:r>
            <a:r>
              <a:rPr lang="ru-RU" dirty="0" smtClean="0"/>
              <a:t> , </a:t>
            </a:r>
            <a:r>
              <a:rPr lang="ru-RU" dirty="0" smtClean="0"/>
              <a:t>за </a:t>
            </a:r>
            <a:r>
              <a:rPr lang="ru-RU" dirty="0" err="1" smtClean="0"/>
              <a:t>якою</a:t>
            </a:r>
            <a:r>
              <a:rPr lang="ru-RU" dirty="0" smtClean="0"/>
              <a:t> </a:t>
            </a:r>
            <a:r>
              <a:rPr lang="ru-RU" dirty="0" err="1" smtClean="0"/>
              <a:t>ця</a:t>
            </a:r>
            <a:r>
              <a:rPr lang="ru-RU" dirty="0" smtClean="0"/>
              <a:t> сила </a:t>
            </a:r>
            <a:r>
              <a:rPr lang="ru-RU" dirty="0" err="1" smtClean="0"/>
              <a:t>діє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Сучасне</a:t>
            </a:r>
            <a:r>
              <a:rPr lang="ru-RU" dirty="0" smtClean="0"/>
              <a:t> </a:t>
            </a:r>
            <a:r>
              <a:rPr lang="ru-RU" dirty="0" err="1" smtClean="0"/>
              <a:t>формулювання</a:t>
            </a:r>
            <a:r>
              <a:rPr lang="ru-RU" dirty="0" smtClean="0"/>
              <a:t> :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/>
              <a:t>В </a:t>
            </a:r>
            <a:r>
              <a:rPr lang="ru-RU" dirty="0" err="1" smtClean="0"/>
              <a:t>інерційних</a:t>
            </a:r>
            <a:r>
              <a:rPr lang="ru-RU" dirty="0" smtClean="0"/>
              <a:t> системах </a:t>
            </a:r>
            <a:r>
              <a:rPr lang="ru-RU" dirty="0" err="1" smtClean="0"/>
              <a:t>відліку</a:t>
            </a:r>
            <a:r>
              <a:rPr lang="ru-RU" dirty="0" smtClean="0"/>
              <a:t> </a:t>
            </a:r>
            <a:r>
              <a:rPr lang="ru-RU" dirty="0" err="1" smtClean="0"/>
              <a:t>прискорення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набуваеться</a:t>
            </a:r>
            <a:r>
              <a:rPr lang="ru-RU" dirty="0" smtClean="0"/>
              <a:t> </a:t>
            </a:r>
            <a:r>
              <a:rPr lang="ru-RU" dirty="0" smtClean="0"/>
              <a:t> </a:t>
            </a:r>
            <a:r>
              <a:rPr lang="ru-RU" dirty="0" err="1" smtClean="0"/>
              <a:t>матеріальною</a:t>
            </a:r>
            <a:r>
              <a:rPr lang="ru-RU" dirty="0" smtClean="0"/>
              <a:t> точкою , прямо </a:t>
            </a:r>
            <a:r>
              <a:rPr lang="ru-RU" dirty="0" err="1" smtClean="0"/>
              <a:t>пропорційно</a:t>
            </a:r>
            <a:r>
              <a:rPr lang="ru-RU" dirty="0" smtClean="0"/>
              <a:t> </a:t>
            </a:r>
            <a:r>
              <a:rPr lang="ru-RU" dirty="0" err="1" smtClean="0"/>
              <a:t>силі</a:t>
            </a:r>
            <a:r>
              <a:rPr lang="ru-RU" dirty="0" smtClean="0"/>
              <a:t>, яка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викликає</a:t>
            </a:r>
            <a:r>
              <a:rPr lang="ru-RU" dirty="0" smtClean="0"/>
              <a:t>, </a:t>
            </a:r>
            <a:r>
              <a:rPr lang="ru-RU" dirty="0" err="1" smtClean="0"/>
              <a:t>збігається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нею за </a:t>
            </a:r>
            <a:r>
              <a:rPr lang="ru-RU" dirty="0" err="1" smtClean="0"/>
              <a:t>напрямком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обернено</a:t>
            </a:r>
            <a:r>
              <a:rPr lang="ru-RU" dirty="0" smtClean="0"/>
              <a:t> </a:t>
            </a:r>
            <a:r>
              <a:rPr lang="ru-RU" dirty="0" err="1" smtClean="0"/>
              <a:t>пропорційна</a:t>
            </a:r>
            <a:r>
              <a:rPr lang="ru-RU" dirty="0" smtClean="0"/>
              <a:t> </a:t>
            </a:r>
            <a:r>
              <a:rPr lang="ru-RU" dirty="0" err="1" smtClean="0"/>
              <a:t>масі</a:t>
            </a:r>
            <a:r>
              <a:rPr lang="ru-RU" dirty="0" smtClean="0"/>
              <a:t> </a:t>
            </a:r>
            <a:r>
              <a:rPr lang="ru-RU" dirty="0" err="1" smtClean="0"/>
              <a:t>матеріальної</a:t>
            </a:r>
            <a:r>
              <a:rPr lang="ru-RU" dirty="0" smtClean="0"/>
              <a:t> точки 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Зазвичай</a:t>
            </a:r>
            <a:r>
              <a:rPr lang="ru-RU" dirty="0" smtClean="0"/>
              <a:t> </a:t>
            </a:r>
            <a:r>
              <a:rPr lang="ru-RU" dirty="0" err="1" smtClean="0"/>
              <a:t>цей</a:t>
            </a:r>
            <a:r>
              <a:rPr lang="ru-RU" dirty="0" smtClean="0"/>
              <a:t> закон </a:t>
            </a:r>
            <a:r>
              <a:rPr lang="ru-RU" dirty="0" err="1" smtClean="0"/>
              <a:t>записується</a:t>
            </a:r>
            <a:r>
              <a:rPr lang="ru-RU" dirty="0" smtClean="0"/>
              <a:t> у </a:t>
            </a:r>
            <a:r>
              <a:rPr lang="ru-RU" dirty="0" err="1" smtClean="0"/>
              <a:t>вигляді</a:t>
            </a:r>
            <a:r>
              <a:rPr lang="ru-RU" dirty="0" smtClean="0"/>
              <a:t> </a:t>
            </a:r>
            <a:r>
              <a:rPr lang="ru-RU" dirty="0" err="1" smtClean="0"/>
              <a:t>формули</a:t>
            </a:r>
            <a:r>
              <a:rPr lang="ru-RU" dirty="0" smtClean="0"/>
              <a:t>:</a:t>
            </a:r>
          </a:p>
          <a:p>
            <a:endParaRPr lang="uk-UA" dirty="0" smtClean="0"/>
          </a:p>
          <a:p>
            <a:endParaRPr lang="uk-UA" dirty="0" smtClean="0"/>
          </a:p>
          <a:p>
            <a:r>
              <a:rPr lang="ru-RU" dirty="0" smtClean="0"/>
              <a:t>де {</a:t>
            </a:r>
            <a:r>
              <a:rPr lang="ru-RU" dirty="0" err="1" smtClean="0"/>
              <a:t>a</a:t>
            </a:r>
            <a:r>
              <a:rPr lang="ru-RU" dirty="0" smtClean="0"/>
              <a:t>} - </a:t>
            </a:r>
            <a:r>
              <a:rPr lang="ru-RU" dirty="0" err="1" smtClean="0"/>
              <a:t>прискорення</a:t>
            </a:r>
            <a:r>
              <a:rPr lang="ru-RU" dirty="0" smtClean="0"/>
              <a:t> </a:t>
            </a:r>
            <a:r>
              <a:rPr lang="ru-RU" dirty="0" err="1" smtClean="0"/>
              <a:t>тіла</a:t>
            </a:r>
            <a:r>
              <a:rPr lang="ru-RU" dirty="0" smtClean="0"/>
              <a:t>, {F} - сила, </a:t>
            </a:r>
            <a:r>
              <a:rPr lang="ru-RU" dirty="0" err="1" smtClean="0"/>
              <a:t>прикладена</a:t>
            </a:r>
            <a:r>
              <a:rPr lang="ru-RU" dirty="0" smtClean="0"/>
              <a:t> до </a:t>
            </a:r>
            <a:r>
              <a:rPr lang="ru-RU" dirty="0" err="1" smtClean="0"/>
              <a:t>тіла</a:t>
            </a:r>
            <a:r>
              <a:rPr lang="ru-RU" dirty="0" smtClean="0"/>
              <a:t>, а </a:t>
            </a:r>
            <a:r>
              <a:rPr lang="ru-RU" dirty="0" err="1" smtClean="0"/>
              <a:t>m</a:t>
            </a:r>
            <a:r>
              <a:rPr lang="ru-RU" dirty="0" smtClean="0"/>
              <a:t> - </a:t>
            </a:r>
            <a:r>
              <a:rPr lang="ru-RU" dirty="0" err="1" smtClean="0"/>
              <a:t>маса</a:t>
            </a:r>
            <a:r>
              <a:rPr lang="ru-RU" dirty="0" smtClean="0"/>
              <a:t> </a:t>
            </a:r>
            <a:r>
              <a:rPr lang="ru-RU" dirty="0" err="1" smtClean="0"/>
              <a:t>матеріальної</a:t>
            </a:r>
            <a:r>
              <a:rPr lang="ru-RU" dirty="0" smtClean="0"/>
              <a:t> точки. </a:t>
            </a:r>
          </a:p>
          <a:p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іншому</a:t>
            </a:r>
            <a:r>
              <a:rPr lang="ru-RU" dirty="0" smtClean="0"/>
              <a:t> </a:t>
            </a:r>
            <a:r>
              <a:rPr lang="ru-RU" dirty="0" err="1" smtClean="0"/>
              <a:t>вигляді</a:t>
            </a:r>
            <a:r>
              <a:rPr lang="ru-RU" dirty="0" smtClean="0"/>
              <a:t>:</a:t>
            </a:r>
            <a:endParaRPr lang="ru-RU" dirty="0"/>
          </a:p>
        </p:txBody>
      </p:sp>
      <p:pic>
        <p:nvPicPr>
          <p:cNvPr id="6" name="Рисунок 5" descr="3f919cb9f8b37c09d98975381f3b717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2492896"/>
            <a:ext cx="1142544" cy="806987"/>
          </a:xfrm>
          <a:prstGeom prst="rect">
            <a:avLst/>
          </a:prstGeom>
        </p:spPr>
      </p:pic>
      <p:pic>
        <p:nvPicPr>
          <p:cNvPr id="7" name="Рисунок 6" descr="395b7e87cc71efd9d6fc9d4a6a36e1b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63888" y="5157192"/>
            <a:ext cx="1383754" cy="47853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_010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404664"/>
            <a:ext cx="8640960" cy="6048672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Прилад складається з: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1-транспортир </a:t>
            </a:r>
            <a:r>
              <a:rPr lang="uk-UA" dirty="0" smtClean="0"/>
              <a:t>з поділками через кожні 10⁰ .</a:t>
            </a:r>
          </a:p>
          <a:p>
            <a:r>
              <a:rPr lang="uk-UA" dirty="0" smtClean="0"/>
              <a:t>2-дерев</a:t>
            </a:r>
            <a:r>
              <a:rPr lang="el-GR" dirty="0" smtClean="0"/>
              <a:t>’</a:t>
            </a:r>
            <a:r>
              <a:rPr lang="uk-UA" dirty="0" err="1" smtClean="0"/>
              <a:t>яні</a:t>
            </a:r>
            <a:r>
              <a:rPr lang="uk-UA" dirty="0" smtClean="0"/>
              <a:t> ніжки</a:t>
            </a:r>
          </a:p>
          <a:p>
            <a:r>
              <a:rPr lang="uk-UA" dirty="0" smtClean="0"/>
              <a:t>3-дерев</a:t>
            </a:r>
            <a:r>
              <a:rPr lang="el-GR" dirty="0" smtClean="0"/>
              <a:t>’</a:t>
            </a:r>
            <a:r>
              <a:rPr lang="uk-UA" dirty="0" err="1" smtClean="0"/>
              <a:t>яний</a:t>
            </a:r>
            <a:r>
              <a:rPr lang="uk-UA" dirty="0" smtClean="0"/>
              <a:t> молоток</a:t>
            </a:r>
          </a:p>
          <a:p>
            <a:r>
              <a:rPr lang="uk-UA" dirty="0" smtClean="0"/>
              <a:t>4-картонний </a:t>
            </a:r>
            <a:r>
              <a:rPr lang="uk-UA" dirty="0" smtClean="0"/>
              <a:t>жолоб довжиною 105 см. та </a:t>
            </a:r>
            <a:r>
              <a:rPr lang="en-US" dirty="0" smtClean="0"/>
              <a:t>Ø</a:t>
            </a:r>
            <a:r>
              <a:rPr lang="uk-UA" dirty="0" smtClean="0"/>
              <a:t> 55мм.</a:t>
            </a:r>
          </a:p>
          <a:p>
            <a:r>
              <a:rPr lang="uk-UA" dirty="0" smtClean="0"/>
              <a:t>5-рівень</a:t>
            </a:r>
          </a:p>
          <a:p>
            <a:r>
              <a:rPr lang="uk-UA" dirty="0" smtClean="0"/>
              <a:t>6-пластмасова куля</a:t>
            </a:r>
            <a:endParaRPr lang="uk-UA" dirty="0" smtClean="0"/>
          </a:p>
          <a:p>
            <a:r>
              <a:rPr lang="uk-UA" dirty="0" smtClean="0"/>
              <a:t>7-дерев</a:t>
            </a:r>
            <a:r>
              <a:rPr lang="el-GR" dirty="0" smtClean="0"/>
              <a:t>’</a:t>
            </a:r>
            <a:r>
              <a:rPr lang="uk-UA" dirty="0" err="1" smtClean="0"/>
              <a:t>яна</a:t>
            </a:r>
            <a:r>
              <a:rPr lang="uk-UA" dirty="0" smtClean="0"/>
              <a:t> куля</a:t>
            </a:r>
            <a:endParaRPr lang="ru-RU" dirty="0"/>
          </a:p>
        </p:txBody>
      </p:sp>
      <p:pic>
        <p:nvPicPr>
          <p:cNvPr id="1026" name="Picture 2" descr="G:\IMG_00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3" y="4008757"/>
            <a:ext cx="3531816" cy="26476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4744"/>
            <a:ext cx="8229600" cy="4389120"/>
          </a:xfrm>
        </p:spPr>
        <p:txBody>
          <a:bodyPr/>
          <a:lstStyle/>
          <a:p>
            <a:r>
              <a:rPr lang="uk-UA" dirty="0" smtClean="0"/>
              <a:t>Візьмемо пластмасову кулю й покладемо її </a:t>
            </a:r>
            <a:r>
              <a:rPr lang="uk-UA" dirty="0" smtClean="0"/>
              <a:t>на край жолобу між стійками. Відведемо молоток на кут 10⁰ і відпустимо його. Молоток </a:t>
            </a:r>
            <a:r>
              <a:rPr lang="uk-UA" dirty="0" smtClean="0"/>
              <a:t>ударить </a:t>
            </a:r>
            <a:r>
              <a:rPr lang="uk-UA" dirty="0" smtClean="0"/>
              <a:t>по </a:t>
            </a:r>
            <a:r>
              <a:rPr lang="uk-UA" dirty="0" smtClean="0"/>
              <a:t>кулі та відкотить її </a:t>
            </a:r>
            <a:r>
              <a:rPr lang="uk-UA" dirty="0" smtClean="0"/>
              <a:t>на </a:t>
            </a:r>
            <a:r>
              <a:rPr lang="uk-UA" dirty="0" smtClean="0"/>
              <a:t>деяку </a:t>
            </a:r>
            <a:r>
              <a:rPr lang="uk-UA" dirty="0" smtClean="0"/>
              <a:t>відстань. Зафіксуємо дані. Зробимо теж саме для більших кутів 20⁰ </a:t>
            </a:r>
            <a:r>
              <a:rPr lang="uk-UA" dirty="0" smtClean="0"/>
              <a:t>, 25</a:t>
            </a:r>
            <a:r>
              <a:rPr lang="uk-UA" dirty="0" smtClean="0"/>
              <a:t>⁰. Візьмемо тепер дерев</a:t>
            </a:r>
            <a:r>
              <a:rPr lang="el-GR" dirty="0" smtClean="0"/>
              <a:t>’</a:t>
            </a:r>
            <a:r>
              <a:rPr lang="uk-UA" dirty="0" err="1" smtClean="0"/>
              <a:t>яну</a:t>
            </a:r>
            <a:r>
              <a:rPr lang="uk-UA" dirty="0" smtClean="0"/>
              <a:t> кулю </a:t>
            </a:r>
            <a:r>
              <a:rPr lang="uk-UA" dirty="0" smtClean="0"/>
              <a:t>та повторимо </a:t>
            </a:r>
            <a:r>
              <a:rPr lang="uk-UA" dirty="0" smtClean="0"/>
              <a:t>дослід.</a:t>
            </a:r>
            <a:endParaRPr lang="ru-RU" dirty="0"/>
          </a:p>
        </p:txBody>
      </p:sp>
      <p:pic>
        <p:nvPicPr>
          <p:cNvPr id="2050" name="Picture 2" descr="G:\IMG_01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4005064"/>
            <a:ext cx="3169825" cy="2376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178</TotalTime>
  <Words>614</Words>
  <Application>Microsoft Office PowerPoint</Application>
  <PresentationFormat>Экран (4:3)</PresentationFormat>
  <Paragraphs>64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Демостраційний прилад, який пояснює другий закон Ньютона.</vt:lpstr>
      <vt:lpstr>                        Цілі :</vt:lpstr>
      <vt:lpstr>Слайд 3</vt:lpstr>
      <vt:lpstr>Слайд 4</vt:lpstr>
      <vt:lpstr>Слайд 5</vt:lpstr>
      <vt:lpstr>Слайд 6</vt:lpstr>
      <vt:lpstr>Слайд 7</vt:lpstr>
      <vt:lpstr>Прилад складається з:</vt:lpstr>
      <vt:lpstr>Слайд 9</vt:lpstr>
      <vt:lpstr>Слайд 10</vt:lpstr>
      <vt:lpstr>                 Висновки </vt:lpstr>
      <vt:lpstr>Слайд 12</vt:lpstr>
      <vt:lpstr>              Література </vt:lpstr>
    </vt:vector>
  </TitlesOfParts>
  <Company>WolfishLair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Демостраційний прилад який пояснює другий закон Ньютона.</dc:title>
  <dc:creator>админ</dc:creator>
  <cp:lastModifiedBy>RWT</cp:lastModifiedBy>
  <cp:revision>19</cp:revision>
  <dcterms:created xsi:type="dcterms:W3CDTF">2014-03-27T08:51:14Z</dcterms:created>
  <dcterms:modified xsi:type="dcterms:W3CDTF">2014-04-01T05:08:20Z</dcterms:modified>
</cp:coreProperties>
</file>