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8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76672"/>
            <a:ext cx="8286808" cy="2643047"/>
          </a:xfrm>
        </p:spPr>
        <p:txBody>
          <a:bodyPr/>
          <a:lstStyle/>
          <a:p>
            <a:r>
              <a:rPr lang="uk-UA" b="1" i="1" dirty="0" smtClean="0"/>
              <a:t>«Літературними шляхами Коліївщини</a:t>
            </a:r>
            <a:r>
              <a:rPr lang="uk-UA" dirty="0" smtClean="0"/>
              <a:t>»</a:t>
            </a:r>
            <a:br>
              <a:rPr lang="uk-UA" dirty="0" smtClean="0"/>
            </a:br>
            <a:r>
              <a:rPr lang="uk-UA" sz="3200" dirty="0" smtClean="0"/>
              <a:t>(за </a:t>
            </a:r>
            <a:r>
              <a:rPr lang="uk-UA" sz="3200" dirty="0" smtClean="0"/>
              <a:t>поемою</a:t>
            </a:r>
            <a:r>
              <a:rPr lang="uk-UA" sz="3200" dirty="0" smtClean="0"/>
              <a:t> Т.Г.Шевченка </a:t>
            </a:r>
            <a:r>
              <a:rPr lang="uk-UA" sz="3200" dirty="0" err="1" smtClean="0"/>
              <a:t>“Гайдамаки”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501008"/>
            <a:ext cx="5400600" cy="275748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Над  презентацією працювали :</a:t>
            </a:r>
          </a:p>
          <a:p>
            <a:r>
              <a:rPr lang="uk-UA" dirty="0"/>
              <a:t>у</a:t>
            </a:r>
            <a:r>
              <a:rPr lang="uk-UA" dirty="0" smtClean="0"/>
              <a:t>чениця 9Б класу</a:t>
            </a:r>
          </a:p>
          <a:p>
            <a:r>
              <a:rPr lang="uk-UA" dirty="0" smtClean="0"/>
              <a:t>Первомайської </a:t>
            </a:r>
            <a:r>
              <a:rPr lang="uk-UA" dirty="0" smtClean="0"/>
              <a:t>загальноосвітньої школи </a:t>
            </a:r>
            <a:r>
              <a:rPr lang="en-US" dirty="0" smtClean="0"/>
              <a:t>I-III c</a:t>
            </a:r>
            <a:r>
              <a:rPr lang="uk-UA" dirty="0" err="1" smtClean="0"/>
              <a:t>тупенів</a:t>
            </a:r>
            <a:r>
              <a:rPr lang="uk-UA" dirty="0" smtClean="0"/>
              <a:t> № </a:t>
            </a:r>
            <a:r>
              <a:rPr lang="uk-UA" dirty="0" smtClean="0"/>
              <a:t>12 Миколаївської області</a:t>
            </a:r>
            <a:endParaRPr lang="ru-RU" dirty="0"/>
          </a:p>
          <a:p>
            <a:r>
              <a:rPr lang="uk-UA" dirty="0" err="1" smtClean="0"/>
              <a:t>Августінова</a:t>
            </a:r>
            <a:r>
              <a:rPr lang="uk-UA" dirty="0" smtClean="0"/>
              <a:t> Олена</a:t>
            </a:r>
          </a:p>
          <a:p>
            <a:r>
              <a:rPr lang="uk-UA" dirty="0" smtClean="0"/>
              <a:t>учитель </a:t>
            </a:r>
            <a:r>
              <a:rPr lang="uk-UA" dirty="0" smtClean="0"/>
              <a:t>Герасимчук Н.Ю.</a:t>
            </a:r>
          </a:p>
          <a:p>
            <a:endParaRPr lang="uk-U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Первомайська загальноосвітня школа </a:t>
            </a:r>
            <a:r>
              <a:rPr lang="en-US" dirty="0" smtClean="0">
                <a:solidFill>
                  <a:schemeClr val="bg1"/>
                </a:solidFill>
              </a:rPr>
              <a:t>I-III c</a:t>
            </a:r>
            <a:r>
              <a:rPr lang="uk-UA" dirty="0" err="1" smtClean="0">
                <a:solidFill>
                  <a:schemeClr val="bg1"/>
                </a:solidFill>
              </a:rPr>
              <a:t>тупенів</a:t>
            </a:r>
            <a:r>
              <a:rPr lang="uk-UA" dirty="0" smtClean="0">
                <a:solidFill>
                  <a:schemeClr val="bg1"/>
                </a:solidFill>
              </a:rPr>
              <a:t> № 12 </a:t>
            </a:r>
            <a:endParaRPr lang="uk-UA" dirty="0" smtClean="0">
              <a:solidFill>
                <a:schemeClr val="bg1"/>
              </a:solidFill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Миколаївська область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89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124744"/>
            <a:ext cx="8640960" cy="54299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Шевченко ніби пророкував подальшу долю України,сказавши ці слова :</a:t>
            </a:r>
            <a:endParaRPr lang="uk-UA" sz="3200" dirty="0"/>
          </a:p>
          <a:p>
            <a:pPr algn="ctr"/>
            <a:endParaRPr lang="uk-UA" b="1" i="1" dirty="0" smtClean="0">
              <a:solidFill>
                <a:schemeClr val="tx1"/>
              </a:solidFill>
            </a:endParaRPr>
          </a:p>
          <a:p>
            <a:pPr algn="ctr"/>
            <a:endParaRPr lang="uk-UA" b="1" i="1" dirty="0">
              <a:solidFill>
                <a:schemeClr val="tx1"/>
              </a:solidFill>
            </a:endParaRP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«…А Україна навіки,</a:t>
            </a: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Навіки заснула.»</a:t>
            </a:r>
          </a:p>
          <a:p>
            <a:pPr algn="ctr"/>
            <a:endParaRPr lang="uk-UA" b="1" i="1" dirty="0">
              <a:solidFill>
                <a:schemeClr val="tx1"/>
              </a:solidFill>
            </a:endParaRPr>
          </a:p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Такою була доля країни після Коліївщини.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Тогочасне і сучасне становище нашої Батьківщини відбилося в цих декількох рядках.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52589"/>
            <a:ext cx="8640960" cy="7200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Доля України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9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19742"/>
          </a:xfrm>
        </p:spPr>
        <p:txBody>
          <a:bodyPr/>
          <a:lstStyle/>
          <a:p>
            <a:r>
              <a:rPr lang="uk-U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Коліївщина та Первомайськ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(історичні відомості)</a:t>
            </a:r>
            <a:endParaRPr lang="ru-RU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8640960" cy="4608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 ході Гайдамаччини в 1764 році кількасот запорожців пішли до Синюхи та Бугу. В </a:t>
            </a:r>
            <a:r>
              <a:rPr lang="uk-UA" sz="2000" dirty="0" err="1" smtClean="0">
                <a:solidFill>
                  <a:schemeClr val="tx1"/>
                </a:solidFill>
              </a:rPr>
              <a:t>Мигії</a:t>
            </a:r>
            <a:r>
              <a:rPr lang="uk-UA" sz="2000" dirty="0" smtClean="0">
                <a:solidFill>
                  <a:schemeClr val="tx1"/>
                </a:solidFill>
              </a:rPr>
              <a:t> скупчились загони козаків і гайдамаків,які згодом пішли до Холодного Яру і влились в загони Залізняка ,де було багато селян з </a:t>
            </a:r>
            <a:r>
              <a:rPr lang="uk-UA" sz="2000" dirty="0" err="1" smtClean="0">
                <a:solidFill>
                  <a:schemeClr val="tx1"/>
                </a:solidFill>
              </a:rPr>
              <a:t>киями</a:t>
            </a:r>
            <a:r>
              <a:rPr lang="uk-UA" sz="2000" dirty="0" smtClean="0">
                <a:solidFill>
                  <a:schemeClr val="tx1"/>
                </a:solidFill>
              </a:rPr>
              <a:t> та косами.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Почалась Коліївщина - </a:t>
            </a:r>
            <a:r>
              <a:rPr lang="uk-UA" sz="2000" dirty="0" err="1" smtClean="0">
                <a:solidFill>
                  <a:schemeClr val="tx1"/>
                </a:solidFill>
              </a:rPr>
              <a:t>національно-визвільне</a:t>
            </a:r>
            <a:r>
              <a:rPr lang="uk-UA" sz="2000" dirty="0" smtClean="0">
                <a:solidFill>
                  <a:schemeClr val="tx1"/>
                </a:solidFill>
              </a:rPr>
              <a:t> повстання на чолі з Максимом Залізняком,проголошеним гетьманом </a:t>
            </a:r>
            <a:r>
              <a:rPr lang="uk-UA" sz="2000" dirty="0" err="1" smtClean="0">
                <a:solidFill>
                  <a:schemeClr val="tx1"/>
                </a:solidFill>
              </a:rPr>
              <a:t>України.На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тереторії</a:t>
            </a:r>
            <a:r>
              <a:rPr lang="uk-UA" sz="2000" dirty="0" smtClean="0">
                <a:solidFill>
                  <a:schemeClr val="tx1"/>
                </a:solidFill>
              </a:rPr>
              <a:t> Миколаївщини діяв загін Семена </a:t>
            </a:r>
            <a:r>
              <a:rPr lang="uk-UA" sz="2000" dirty="0" err="1" smtClean="0">
                <a:solidFill>
                  <a:schemeClr val="tx1"/>
                </a:solidFill>
              </a:rPr>
              <a:t>Шиля</a:t>
            </a:r>
            <a:r>
              <a:rPr lang="uk-UA" sz="2000" dirty="0" smtClean="0">
                <a:solidFill>
                  <a:schemeClr val="tx1"/>
                </a:solidFill>
              </a:rPr>
              <a:t>,який розгромив поляків і взяв </a:t>
            </a:r>
            <a:r>
              <a:rPr lang="uk-UA" sz="2000" dirty="0" err="1" smtClean="0">
                <a:solidFill>
                  <a:schemeClr val="tx1"/>
                </a:solidFill>
              </a:rPr>
              <a:t>Голту</a:t>
            </a:r>
            <a:r>
              <a:rPr lang="uk-UA" sz="2000" dirty="0" smtClean="0">
                <a:solidFill>
                  <a:schemeClr val="tx1"/>
                </a:solidFill>
              </a:rPr>
              <a:t> і Балту,де переховувалась шляхта.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Росія взялась допомагати Польщі своїм військом. Захопивши керівників повстання царський уряд вирішив покарати їх на території російсько-турецького кордону в </a:t>
            </a:r>
            <a:r>
              <a:rPr lang="uk-UA" sz="2000" dirty="0" err="1" smtClean="0">
                <a:solidFill>
                  <a:schemeClr val="tx1"/>
                </a:solidFill>
              </a:rPr>
              <a:t>Одмеківській</a:t>
            </a:r>
            <a:r>
              <a:rPr lang="uk-UA" sz="2000" dirty="0" smtClean="0">
                <a:solidFill>
                  <a:schemeClr val="tx1"/>
                </a:solidFill>
              </a:rPr>
              <a:t> слободі(сучасний Первомайськ).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Залізняка і 70 його товаришів шмагали батогами,потім засудили на заслання.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181196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900" y="404664"/>
            <a:ext cx="8779976" cy="61926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chemeClr val="tx1"/>
                </a:solidFill>
              </a:rPr>
              <a:t>Народні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легенди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оповідають,що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Залізняк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втік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від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карателів</a:t>
            </a:r>
            <a:r>
              <a:rPr lang="ru-RU" sz="3200" dirty="0">
                <a:solidFill>
                  <a:schemeClr val="tx1"/>
                </a:solidFill>
              </a:rPr>
              <a:t> і до </a:t>
            </a:r>
            <a:r>
              <a:rPr lang="ru-RU" sz="3200" dirty="0" err="1">
                <a:solidFill>
                  <a:schemeClr val="tx1"/>
                </a:solidFill>
              </a:rPr>
              <a:t>кінця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віку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блукав</a:t>
            </a:r>
            <a:r>
              <a:rPr lang="ru-RU" sz="3200" dirty="0">
                <a:solidFill>
                  <a:schemeClr val="tx1"/>
                </a:solidFill>
              </a:rPr>
              <a:t> по </a:t>
            </a:r>
            <a:r>
              <a:rPr lang="ru-RU" sz="3200" dirty="0" err="1">
                <a:solidFill>
                  <a:schemeClr val="tx1"/>
                </a:solidFill>
              </a:rPr>
              <a:t>байраках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біля</a:t>
            </a:r>
            <a:r>
              <a:rPr lang="ru-RU" sz="3200" dirty="0">
                <a:solidFill>
                  <a:schemeClr val="tx1"/>
                </a:solidFill>
              </a:rPr>
              <a:t> Бугу та </a:t>
            </a:r>
            <a:r>
              <a:rPr lang="ru-RU" sz="3200" dirty="0" err="1">
                <a:solidFill>
                  <a:schemeClr val="tx1"/>
                </a:solidFill>
              </a:rPr>
              <a:t>верхів'ями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Інгулу</a:t>
            </a:r>
            <a:r>
              <a:rPr lang="ru-RU" sz="3200" dirty="0">
                <a:solidFill>
                  <a:schemeClr val="tx1"/>
                </a:solidFill>
              </a:rPr>
              <a:t> та </a:t>
            </a:r>
            <a:r>
              <a:rPr lang="ru-RU" sz="3200" dirty="0" err="1">
                <a:solidFill>
                  <a:schemeClr val="tx1"/>
                </a:solidFill>
              </a:rPr>
              <a:t>Інгулься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Одна з </a:t>
            </a:r>
            <a:r>
              <a:rPr lang="ru-RU" sz="3200" dirty="0" err="1">
                <a:solidFill>
                  <a:schemeClr val="tx1"/>
                </a:solidFill>
              </a:rPr>
              <a:t>трьох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могил,які</a:t>
            </a:r>
            <a:r>
              <a:rPr lang="ru-RU" sz="3200" dirty="0">
                <a:solidFill>
                  <a:schemeClr val="tx1"/>
                </a:solidFill>
              </a:rPr>
              <a:t> стоять </a:t>
            </a:r>
            <a:r>
              <a:rPr lang="ru-RU" sz="3200" dirty="0" err="1">
                <a:solidFill>
                  <a:schemeClr val="tx1"/>
                </a:solidFill>
              </a:rPr>
              <a:t>поруч</a:t>
            </a:r>
            <a:r>
              <a:rPr lang="ru-RU" sz="3200" dirty="0">
                <a:solidFill>
                  <a:schemeClr val="tx1"/>
                </a:solidFill>
              </a:rPr>
              <a:t>, на </a:t>
            </a:r>
            <a:r>
              <a:rPr lang="ru-RU" sz="3200" dirty="0" err="1">
                <a:solidFill>
                  <a:schemeClr val="tx1"/>
                </a:solidFill>
              </a:rPr>
              <a:t>Лисогірських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полях,називається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Залізняковою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522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Історія створення: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348880"/>
            <a:ext cx="3960440" cy="41764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solidFill>
                  <a:schemeClr val="tx1"/>
                </a:solidFill>
              </a:rPr>
              <a:t>Поему «Гайдамаки» Тарас Григорович Шевченко присвятив Григоровичу Василеві Івановичу,який брав участь у викупі Великого Кобзаря з кріпацтва на згадку про цю подію.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uhbujhjdb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24796"/>
            <a:ext cx="3816424" cy="42005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15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584176"/>
          </a:xfrm>
        </p:spPr>
        <p:txBody>
          <a:bodyPr/>
          <a:lstStyle/>
          <a:p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Історія зародження руху: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132856"/>
            <a:ext cx="8784976" cy="4608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</a:rPr>
              <a:t>Зародився рух,як </a:t>
            </a:r>
            <a:r>
              <a:rPr lang="uk-UA" sz="2000" b="1" dirty="0" smtClean="0">
                <a:solidFill>
                  <a:srgbClr val="002060"/>
                </a:solidFill>
              </a:rPr>
              <a:t>повстання проти кріпосницького,національного та релігійного гноблення </a:t>
            </a:r>
            <a:r>
              <a:rPr lang="uk-UA" sz="2000" b="1" dirty="0" smtClean="0">
                <a:solidFill>
                  <a:srgbClr val="002060"/>
                </a:solidFill>
              </a:rPr>
              <a:t>українців</a:t>
            </a:r>
            <a:endParaRPr lang="uk-UA" sz="2000" b="1" dirty="0" smtClean="0">
              <a:solidFill>
                <a:srgbClr val="002060"/>
              </a:solidFill>
            </a:endParaRPr>
          </a:p>
          <a:p>
            <a:pPr algn="ctr"/>
            <a:endParaRPr lang="uk-UA" sz="1500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500" b="1" i="1" dirty="0" smtClean="0">
              <a:solidFill>
                <a:schemeClr val="tx1"/>
              </a:solidFill>
            </a:endParaRPr>
          </a:p>
          <a:p>
            <a:pPr algn="ctr"/>
            <a:endParaRPr lang="uk-UA" sz="1500" b="1" i="1" dirty="0">
              <a:solidFill>
                <a:schemeClr val="tx1"/>
              </a:solidFill>
            </a:endParaRPr>
          </a:p>
          <a:p>
            <a:pPr algn="ctr"/>
            <a:endParaRPr lang="uk-UA" sz="1400" b="1" i="1" dirty="0" smtClean="0">
              <a:solidFill>
                <a:schemeClr val="tx1"/>
              </a:solidFill>
            </a:endParaRPr>
          </a:p>
          <a:p>
            <a:pPr algn="ctr"/>
            <a:endParaRPr lang="uk-UA" sz="2800" b="1" i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H:\Иллюстрации\Рис. 37-5 Кріпа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4680520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Иллюстрации\Рис. 37-6 Кріпа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3000372"/>
            <a:ext cx="3783607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1918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63367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Пулавський</a:t>
            </a:r>
            <a:r>
              <a:rPr lang="ru-RU" dirty="0"/>
              <a:t> і </a:t>
            </a:r>
            <a:r>
              <a:rPr lang="ru-RU" dirty="0" err="1"/>
              <a:t>Пац</a:t>
            </a:r>
            <a:r>
              <a:rPr lang="ru-RU" dirty="0"/>
              <a:t> – </a:t>
            </a:r>
            <a:r>
              <a:rPr lang="ru-RU" dirty="0" err="1"/>
              <a:t>шляхтичі,що</a:t>
            </a:r>
            <a:r>
              <a:rPr lang="ru-RU" dirty="0"/>
              <a:t> </a:t>
            </a:r>
            <a:r>
              <a:rPr lang="ru-RU" dirty="0" err="1"/>
              <a:t>виступали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короля </a:t>
            </a:r>
            <a:r>
              <a:rPr lang="ru-RU" dirty="0" err="1"/>
              <a:t>Станіслава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dirty="0" err="1"/>
              <a:t>Понятовського.Вони</a:t>
            </a:r>
            <a:r>
              <a:rPr lang="ru-RU" dirty="0"/>
              <a:t> </a:t>
            </a:r>
            <a:r>
              <a:rPr lang="ru-RU" dirty="0" err="1"/>
              <a:t>організували</a:t>
            </a:r>
            <a:r>
              <a:rPr lang="ru-RU" dirty="0"/>
              <a:t>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загони,що</a:t>
            </a:r>
            <a:r>
              <a:rPr lang="ru-RU" dirty="0"/>
              <a:t> </a:t>
            </a:r>
            <a:r>
              <a:rPr lang="ru-RU" dirty="0" err="1"/>
              <a:t>називалися</a:t>
            </a:r>
            <a:r>
              <a:rPr lang="ru-RU" dirty="0"/>
              <a:t> </a:t>
            </a:r>
            <a:r>
              <a:rPr lang="ru-RU" dirty="0" err="1"/>
              <a:t>конфедераціями.Конфедерати</a:t>
            </a:r>
            <a:r>
              <a:rPr lang="ru-RU" dirty="0"/>
              <a:t> </a:t>
            </a:r>
            <a:r>
              <a:rPr lang="ru-RU" dirty="0" err="1"/>
              <a:t>поводилися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 по </a:t>
            </a:r>
            <a:r>
              <a:rPr lang="ru-RU" dirty="0" err="1"/>
              <a:t>розбійницькому</a:t>
            </a:r>
            <a:r>
              <a:rPr lang="ru-RU" dirty="0"/>
              <a:t> ,</a:t>
            </a:r>
            <a:r>
              <a:rPr lang="ru-RU" dirty="0" err="1"/>
              <a:t>грабували</a:t>
            </a:r>
            <a:r>
              <a:rPr lang="ru-RU" dirty="0"/>
              <a:t> </a:t>
            </a:r>
            <a:r>
              <a:rPr lang="ru-RU" dirty="0" err="1"/>
              <a:t>селян,руйнували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</a:t>
            </a:r>
            <a:r>
              <a:rPr lang="ru-RU" b="1" i="1" dirty="0" err="1">
                <a:solidFill>
                  <a:schemeClr val="tx1"/>
                </a:solidFill>
              </a:rPr>
              <a:t>Розбрелись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конфедерати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По </a:t>
            </a:r>
            <a:r>
              <a:rPr lang="ru-RU" b="1" i="1" dirty="0" err="1">
                <a:solidFill>
                  <a:schemeClr val="tx1"/>
                </a:solidFill>
              </a:rPr>
              <a:t>Польщі,Волині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По </a:t>
            </a:r>
            <a:r>
              <a:rPr lang="ru-RU" b="1" i="1" dirty="0" err="1">
                <a:solidFill>
                  <a:schemeClr val="tx1"/>
                </a:solidFill>
              </a:rPr>
              <a:t>Литві,по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Молдованах</a:t>
            </a:r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І по </a:t>
            </a:r>
            <a:r>
              <a:rPr lang="ru-RU" b="1" i="1" dirty="0" err="1">
                <a:solidFill>
                  <a:schemeClr val="tx1"/>
                </a:solidFill>
              </a:rPr>
              <a:t>Україні</a:t>
            </a:r>
            <a:r>
              <a:rPr lang="ru-RU" b="1" i="1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Розбрелися</a:t>
            </a:r>
            <a:r>
              <a:rPr lang="ru-RU" b="1" i="1" dirty="0">
                <a:solidFill>
                  <a:schemeClr val="tx1"/>
                </a:solidFill>
              </a:rPr>
              <a:t> та й </a:t>
            </a:r>
            <a:r>
              <a:rPr lang="ru-RU" b="1" i="1" dirty="0" err="1">
                <a:solidFill>
                  <a:schemeClr val="tx1"/>
                </a:solidFill>
              </a:rPr>
              <a:t>забули</a:t>
            </a:r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Волю </a:t>
            </a:r>
            <a:r>
              <a:rPr lang="ru-RU" b="1" i="1" dirty="0" err="1">
                <a:solidFill>
                  <a:schemeClr val="tx1"/>
                </a:solidFill>
              </a:rPr>
              <a:t>рятувати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Полигали</a:t>
            </a:r>
            <a:r>
              <a:rPr lang="ru-RU" b="1" i="1" dirty="0">
                <a:solidFill>
                  <a:schemeClr val="tx1"/>
                </a:solidFill>
              </a:rPr>
              <a:t> з жидами,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Та й ну </a:t>
            </a:r>
            <a:r>
              <a:rPr lang="ru-RU" b="1" i="1" dirty="0" err="1">
                <a:solidFill>
                  <a:schemeClr val="tx1"/>
                </a:solidFill>
              </a:rPr>
              <a:t>руйнувати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Руйнували,мордували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Церквами топили…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А </a:t>
            </a:r>
            <a:r>
              <a:rPr lang="ru-RU" b="1" i="1" dirty="0" err="1">
                <a:solidFill>
                  <a:schemeClr val="tx1"/>
                </a:solidFill>
              </a:rPr>
              <a:t>тим</a:t>
            </a:r>
            <a:r>
              <a:rPr lang="ru-RU" b="1" i="1" dirty="0">
                <a:solidFill>
                  <a:schemeClr val="tx1"/>
                </a:solidFill>
              </a:rPr>
              <a:t> часом гайдамаки 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Ножі</a:t>
            </a:r>
            <a:r>
              <a:rPr lang="ru-RU" b="1" i="1" dirty="0">
                <a:solidFill>
                  <a:schemeClr val="tx1"/>
                </a:solidFill>
              </a:rPr>
              <a:t> освятили.»</a:t>
            </a:r>
          </a:p>
        </p:txBody>
      </p:sp>
    </p:spTree>
    <p:extLst>
      <p:ext uri="{BB962C8B-B14F-4D97-AF65-F5344CB8AC3E}">
        <p14:creationId xmlns="" xmlns:p14="http://schemas.microsoft.com/office/powerpoint/2010/main" val="274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6409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Зародження Коліївщини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980728"/>
            <a:ext cx="8856984" cy="57606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Безпосередньою відповіддю на злочини конфедератів було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повстання української бідноти 1768р. під </a:t>
            </a:r>
            <a:r>
              <a:rPr lang="uk-UA" dirty="0">
                <a:solidFill>
                  <a:schemeClr val="tx1"/>
                </a:solidFill>
              </a:rPr>
              <a:t>назвою Коліївщина.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sz="1500" b="1" dirty="0" smtClean="0">
                <a:solidFill>
                  <a:schemeClr val="tx1"/>
                </a:solidFill>
              </a:rPr>
              <a:t>«…Жінки навіть з рогачами </a:t>
            </a:r>
          </a:p>
          <a:p>
            <a:pPr algn="ctr"/>
            <a:r>
              <a:rPr lang="uk-UA" sz="1500" b="1" dirty="0" smtClean="0">
                <a:solidFill>
                  <a:schemeClr val="tx1"/>
                </a:solidFill>
              </a:rPr>
              <a:t>пішли в гайдамаки.»</a:t>
            </a: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  <a:p>
            <a:pPr algn="ctr"/>
            <a:endParaRPr lang="uk-UA" sz="1500" b="1" dirty="0">
              <a:solidFill>
                <a:schemeClr val="tx1"/>
              </a:solidFill>
            </a:endParaRPr>
          </a:p>
          <a:p>
            <a:pPr algn="ctr"/>
            <a:endParaRPr lang="uk-UA" sz="15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:\Иллюстрации\Рис. 37-3 Гайдама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4370598" cy="417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Иллюстрации\Рис. 37-11 Коліївщин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81" y="2348880"/>
            <a:ext cx="3883999" cy="417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81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104456" cy="6264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Очолили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Гонта та Максим </a:t>
            </a:r>
            <a:r>
              <a:rPr lang="ru-RU" dirty="0" err="1"/>
              <a:t>Залізняк</a:t>
            </a:r>
            <a:r>
              <a:rPr lang="ru-RU" dirty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«..Гуля </a:t>
            </a:r>
            <a:r>
              <a:rPr lang="ru-RU" b="1" i="1" dirty="0" err="1">
                <a:solidFill>
                  <a:schemeClr val="tx1"/>
                </a:solidFill>
              </a:rPr>
              <a:t>Максим,гуля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батько</a:t>
            </a:r>
            <a:r>
              <a:rPr lang="ru-RU" b="1" i="1" dirty="0">
                <a:solidFill>
                  <a:schemeClr val="tx1"/>
                </a:solidFill>
              </a:rPr>
              <a:t>...»</a:t>
            </a: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«..</a:t>
            </a:r>
            <a:r>
              <a:rPr lang="ru-RU" b="1" i="1" dirty="0" err="1">
                <a:solidFill>
                  <a:schemeClr val="tx1"/>
                </a:solidFill>
              </a:rPr>
              <a:t>Поміркує,згадає</a:t>
            </a:r>
            <a:r>
              <a:rPr lang="ru-RU" b="1" i="1" dirty="0">
                <a:solidFill>
                  <a:schemeClr val="tx1"/>
                </a:solidFill>
              </a:rPr>
              <a:t>…»</a:t>
            </a: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«..Аж лихо </a:t>
            </a:r>
            <a:r>
              <a:rPr lang="ru-RU" b="1" i="1" dirty="0" err="1">
                <a:solidFill>
                  <a:schemeClr val="tx1"/>
                </a:solidFill>
              </a:rPr>
              <a:t>сміється</a:t>
            </a:r>
            <a:r>
              <a:rPr lang="ru-RU" b="1" i="1" dirty="0">
                <a:solidFill>
                  <a:schemeClr val="tx1"/>
                </a:solidFill>
              </a:rPr>
              <a:t>...»</a:t>
            </a: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«..</a:t>
            </a:r>
            <a:r>
              <a:rPr lang="ru-RU" b="1" i="1" dirty="0" err="1">
                <a:solidFill>
                  <a:schemeClr val="tx1"/>
                </a:solidFill>
              </a:rPr>
              <a:t>Отакий</a:t>
            </a:r>
            <a:r>
              <a:rPr lang="ru-RU" b="1" i="1" dirty="0">
                <a:solidFill>
                  <a:schemeClr val="tx1"/>
                </a:solidFill>
              </a:rPr>
              <a:t>-то наш </a:t>
            </a:r>
            <a:r>
              <a:rPr lang="ru-RU" b="1" i="1" dirty="0" err="1">
                <a:solidFill>
                  <a:schemeClr val="tx1"/>
                </a:solidFill>
              </a:rPr>
              <a:t>отаман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Орел </a:t>
            </a:r>
            <a:r>
              <a:rPr lang="ru-RU" b="1" i="1" dirty="0" err="1">
                <a:solidFill>
                  <a:schemeClr val="tx1"/>
                </a:solidFill>
              </a:rPr>
              <a:t>сизокрилий</a:t>
            </a:r>
            <a:r>
              <a:rPr lang="ru-RU" b="1" i="1" dirty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І </a:t>
            </a:r>
            <a:r>
              <a:rPr lang="ru-RU" b="1" i="1" dirty="0" err="1">
                <a:solidFill>
                  <a:schemeClr val="tx1"/>
                </a:solidFill>
              </a:rPr>
              <a:t>воює</a:t>
            </a:r>
            <a:r>
              <a:rPr lang="ru-RU" b="1" i="1" dirty="0">
                <a:solidFill>
                  <a:schemeClr val="tx1"/>
                </a:solidFill>
              </a:rPr>
              <a:t> і </a:t>
            </a:r>
            <a:r>
              <a:rPr lang="ru-RU" b="1" i="1" dirty="0" err="1">
                <a:solidFill>
                  <a:schemeClr val="tx1"/>
                </a:solidFill>
              </a:rPr>
              <a:t>гарцює</a:t>
            </a:r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З </a:t>
            </a:r>
            <a:r>
              <a:rPr lang="ru-RU" b="1" i="1" dirty="0" err="1">
                <a:solidFill>
                  <a:schemeClr val="tx1"/>
                </a:solidFill>
              </a:rPr>
              <a:t>усієї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сили</a:t>
            </a:r>
            <a:r>
              <a:rPr lang="ru-RU" b="1" i="1" dirty="0">
                <a:solidFill>
                  <a:schemeClr val="tx1"/>
                </a:solidFill>
              </a:rPr>
              <a:t> –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Нема в </a:t>
            </a:r>
            <a:r>
              <a:rPr lang="ru-RU" b="1" i="1" dirty="0" err="1">
                <a:solidFill>
                  <a:schemeClr val="tx1"/>
                </a:solidFill>
              </a:rPr>
              <a:t>його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ні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оселі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Ні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саду,ні</a:t>
            </a:r>
            <a:r>
              <a:rPr lang="ru-RU" b="1" i="1" dirty="0">
                <a:solidFill>
                  <a:schemeClr val="tx1"/>
                </a:solidFill>
              </a:rPr>
              <a:t> ставу…»</a:t>
            </a: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«..</a:t>
            </a:r>
            <a:r>
              <a:rPr lang="ru-RU" b="1" i="1" dirty="0" err="1">
                <a:solidFill>
                  <a:schemeClr val="tx1"/>
                </a:solidFill>
              </a:rPr>
              <a:t>Шануйтеся</a:t>
            </a:r>
            <a:r>
              <a:rPr lang="ru-RU" b="1" i="1" dirty="0">
                <a:solidFill>
                  <a:schemeClr val="tx1"/>
                </a:solidFill>
              </a:rPr>
              <a:t> ж, </a:t>
            </a:r>
            <a:r>
              <a:rPr lang="ru-RU" b="1" i="1" dirty="0" err="1">
                <a:solidFill>
                  <a:schemeClr val="tx1"/>
                </a:solidFill>
              </a:rPr>
              <a:t>вражі</a:t>
            </a:r>
            <a:r>
              <a:rPr lang="ru-RU" b="1" i="1" dirty="0">
                <a:solidFill>
                  <a:schemeClr val="tx1"/>
                </a:solidFill>
              </a:rPr>
              <a:t> ляхи,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Скажені</a:t>
            </a:r>
            <a:r>
              <a:rPr lang="ru-RU" b="1" i="1" dirty="0">
                <a:solidFill>
                  <a:schemeClr val="tx1"/>
                </a:solidFill>
              </a:rPr>
              <a:t> собаки:</a:t>
            </a:r>
          </a:p>
          <a:p>
            <a:pPr algn="ctr"/>
            <a:r>
              <a:rPr lang="ru-RU" b="1" i="1" dirty="0" err="1">
                <a:solidFill>
                  <a:schemeClr val="tx1"/>
                </a:solidFill>
              </a:rPr>
              <a:t>Йде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Залізняк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Чорним</a:t>
            </a:r>
            <a:r>
              <a:rPr lang="ru-RU" b="1" i="1" dirty="0">
                <a:solidFill>
                  <a:schemeClr val="tx1"/>
                </a:solidFill>
              </a:rPr>
              <a:t> шляхом,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За ним </a:t>
            </a:r>
            <a:r>
              <a:rPr lang="ru-RU" b="1" i="1" dirty="0" smtClean="0">
                <a:solidFill>
                  <a:schemeClr val="tx1"/>
                </a:solidFill>
              </a:rPr>
              <a:t>гайдамаки.»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:\Иллюстрации\Рис. 37-7 Максим Залізня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842" y="332656"/>
            <a:ext cx="4428493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147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Иллюстрации\Рис. 37-8 Гонта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720"/>
            <a:ext cx="4618484" cy="5760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smtClean="0">
                <a:solidFill>
                  <a:schemeClr val="tx1"/>
                </a:solidFill>
              </a:rPr>
              <a:t>Гонта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9" name="Picture 3" descr="H:\Иллюстрации\Рис. 37-9 Гон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04" y="908720"/>
            <a:ext cx="4201372" cy="5760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319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552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Пік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Коліївщини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описано в </a:t>
            </a:r>
            <a:r>
              <a:rPr lang="ru-RU" sz="36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цих</a:t>
            </a:r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рядках: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«…Закричали гайдамаки: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«Гине шляхта,гине!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Гине шляхта!</a:t>
            </a:r>
            <a:r>
              <a:rPr lang="uk-UA" b="1" i="1" dirty="0" err="1" smtClean="0">
                <a:solidFill>
                  <a:schemeClr val="tx1"/>
                </a:solidFill>
              </a:rPr>
              <a:t>Погуляєм</a:t>
            </a:r>
            <a:endParaRPr lang="uk-UA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Та хмару </a:t>
            </a:r>
            <a:r>
              <a:rPr lang="uk-UA" b="1" i="1" dirty="0" err="1" smtClean="0">
                <a:solidFill>
                  <a:schemeClr val="tx1"/>
                </a:solidFill>
              </a:rPr>
              <a:t>нагрієм</a:t>
            </a:r>
            <a:r>
              <a:rPr lang="uk-UA" b="1" i="1" dirty="0" smtClean="0">
                <a:solidFill>
                  <a:schemeClr val="tx1"/>
                </a:solidFill>
              </a:rPr>
              <a:t>!»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Зайнялася Смілянщина,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Хмари червоніє.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А найперша </a:t>
            </a:r>
            <a:r>
              <a:rPr lang="uk-UA" b="1" i="1" dirty="0" err="1" smtClean="0">
                <a:solidFill>
                  <a:schemeClr val="tx1"/>
                </a:solidFill>
              </a:rPr>
              <a:t>Медведівка</a:t>
            </a:r>
            <a:endParaRPr lang="uk-UA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Небо нагріває.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Горить Сміла,Смілянщина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Кров'ю підливає.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Горить Корсунь,горить Канів…»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37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80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b="1" i="1" dirty="0" smtClean="0">
              <a:solidFill>
                <a:schemeClr val="tx1"/>
              </a:solidFill>
            </a:endParaRPr>
          </a:p>
          <a:p>
            <a:pPr algn="ctr"/>
            <a:endParaRPr lang="uk-UA" sz="2800" b="1" i="1" dirty="0">
              <a:solidFill>
                <a:schemeClr val="tx1"/>
              </a:solidFill>
            </a:endParaRP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«…Нема Гонти;нема йому</a:t>
            </a: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Хреста,ні могили,</a:t>
            </a: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Буйні вітри розмахали</a:t>
            </a: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Попіл гайдамаки…»</a:t>
            </a:r>
          </a:p>
          <a:p>
            <a:pPr algn="ctr"/>
            <a:endParaRPr lang="uk-UA" sz="2800" b="1" i="1" dirty="0">
              <a:solidFill>
                <a:schemeClr val="tx1"/>
              </a:solidFill>
            </a:endParaRPr>
          </a:p>
          <a:p>
            <a:pPr algn="ctr"/>
            <a:endParaRPr lang="uk-UA" sz="2800" b="1" i="1" dirty="0" smtClean="0">
              <a:solidFill>
                <a:schemeClr val="tx1"/>
              </a:solidFill>
            </a:endParaRPr>
          </a:p>
          <a:p>
            <a:pPr algn="ctr"/>
            <a:endParaRPr lang="uk-UA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«</a:t>
            </a:r>
            <a:r>
              <a:rPr lang="uk-UA" sz="2800" b="1" i="1" dirty="0" err="1" smtClean="0">
                <a:solidFill>
                  <a:schemeClr val="tx1"/>
                </a:solidFill>
              </a:rPr>
              <a:t>...Умер</a:t>
            </a:r>
            <a:r>
              <a:rPr lang="uk-UA" sz="2800" b="1" i="1" dirty="0" smtClean="0">
                <a:solidFill>
                  <a:schemeClr val="tx1"/>
                </a:solidFill>
              </a:rPr>
              <a:t> неборака.</a:t>
            </a: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Нудьга його задавила</a:t>
            </a: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На чужому полі,</a:t>
            </a: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В чужу землю </a:t>
            </a:r>
            <a:r>
              <a:rPr lang="uk-UA" sz="2400" b="1" i="1" dirty="0" err="1" smtClean="0">
                <a:solidFill>
                  <a:schemeClr val="tx1"/>
                </a:solidFill>
              </a:rPr>
              <a:t>положилв</a:t>
            </a:r>
            <a:r>
              <a:rPr lang="uk-UA" sz="2400" b="1" i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Така його доля!...»</a:t>
            </a:r>
          </a:p>
        </p:txBody>
      </p:sp>
      <p:sp>
        <p:nvSpPr>
          <p:cNvPr id="3" name="Овал 2"/>
          <p:cNvSpPr/>
          <p:nvPr/>
        </p:nvSpPr>
        <p:spPr>
          <a:xfrm>
            <a:off x="1979712" y="368660"/>
            <a:ext cx="4896544" cy="108012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Страта Гонти </a:t>
            </a:r>
          </a:p>
        </p:txBody>
      </p:sp>
      <p:sp>
        <p:nvSpPr>
          <p:cNvPr id="4" name="Овал 3"/>
          <p:cNvSpPr/>
          <p:nvPr/>
        </p:nvSpPr>
        <p:spPr>
          <a:xfrm>
            <a:off x="2096953" y="3356992"/>
            <a:ext cx="4896544" cy="108012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Смерть Залізняка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955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283</TotalTime>
  <Words>499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«Літературними шляхами Коліївщини» (за поемою Т.Г.Шевченка “Гайдамаки”</vt:lpstr>
      <vt:lpstr>Історія створення:</vt:lpstr>
      <vt:lpstr>Історія зародження руху: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Коліївщина та Первомайськ (історичні відомості)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Учень</cp:lastModifiedBy>
  <cp:revision>33</cp:revision>
  <dcterms:modified xsi:type="dcterms:W3CDTF">2014-04-10T12:56:02Z</dcterms:modified>
</cp:coreProperties>
</file>