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7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2400" dirty="0" smtClean="0"/>
              <a:t>Проект творчої групи учнів 6 (10) – А класу Первомайської гімназії </a:t>
            </a:r>
            <a:r>
              <a:rPr lang="ru-RU" sz="2400" dirty="0" smtClean="0"/>
              <a:t>Первомайської міської ради Миколаївської області</a:t>
            </a:r>
          </a:p>
          <a:p>
            <a:r>
              <a:rPr lang="uk-UA" sz="2400" dirty="0" smtClean="0"/>
              <a:t>Керівники проекту: Гозун Г. О., Трифонова С. 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42918"/>
            <a:ext cx="7896252" cy="2557482"/>
          </a:xfrm>
        </p:spPr>
        <p:txBody>
          <a:bodyPr>
            <a:normAutofit/>
          </a:bodyPr>
          <a:lstStyle/>
          <a:p>
            <a:r>
              <a:rPr lang="uk-UA" dirty="0" smtClean="0"/>
              <a:t>Історичне підґрунтя поеми Т. Г. Шевченка “ Гайдамаки ”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714356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Всеукра</a:t>
            </a:r>
            <a:r>
              <a:rPr lang="uk-UA" dirty="0" err="1" smtClean="0"/>
              <a:t>їнський</a:t>
            </a:r>
            <a:r>
              <a:rPr lang="uk-UA" dirty="0" smtClean="0"/>
              <a:t> інтерактивний конкурс </a:t>
            </a:r>
            <a:r>
              <a:rPr lang="uk-UA" dirty="0" err="1" smtClean="0"/>
              <a:t>“МАН-Юніор</a:t>
            </a:r>
            <a:r>
              <a:rPr lang="uk-UA" dirty="0" smtClean="0"/>
              <a:t> </a:t>
            </a:r>
            <a:r>
              <a:rPr lang="uk-UA" dirty="0" err="1" smtClean="0"/>
              <a:t>Дослідник”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54054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 3. З’ясовано різні тлумачення поняття «гайдамака».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4. Досліджено топоніміку навколишніх козацьких </a:t>
            </a:r>
            <a:br>
              <a:rPr lang="uk-UA" dirty="0" smtClean="0"/>
            </a:br>
            <a:r>
              <a:rPr lang="uk-UA" dirty="0" smtClean="0"/>
              <a:t>поселень (</a:t>
            </a:r>
            <a:r>
              <a:rPr lang="uk-UA" dirty="0" err="1" smtClean="0"/>
              <a:t>Мигія</a:t>
            </a:r>
            <a:r>
              <a:rPr lang="uk-UA" dirty="0" smtClean="0"/>
              <a:t>, Бандурка, Романова Балка, Грушівка, </a:t>
            </a:r>
            <a:r>
              <a:rPr lang="uk-UA" dirty="0" err="1" smtClean="0"/>
              <a:t>Синюшин</a:t>
            </a:r>
            <a:r>
              <a:rPr lang="uk-UA" dirty="0" smtClean="0"/>
              <a:t> Брід).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5. Знайдено орієнтовне місце проведення екзекуції одного з козацьких ватажків Максима Залізняка й 70-ти його товаришів, яких було покарано на березі Південного Бугу (слобода Орлик, нині </a:t>
            </a:r>
            <a:r>
              <a:rPr lang="uk-UA" dirty="0" err="1" smtClean="0"/>
              <a:t>м.Первомайськ</a:t>
            </a:r>
            <a:r>
              <a:rPr lang="uk-UA" dirty="0" smtClean="0"/>
              <a:t> Миколаївської області) таким чином, «щоб на три держави було видно».</a:t>
            </a:r>
            <a:endParaRPr lang="ru-RU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40408_0953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86124"/>
            <a:ext cx="9144000" cy="223472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1219200"/>
          </a:xfrm>
        </p:spPr>
        <p:txBody>
          <a:bodyPr>
            <a:noAutofit/>
          </a:bodyPr>
          <a:lstStyle/>
          <a:p>
            <a:r>
              <a:rPr lang="uk-UA" sz="3600" dirty="0" smtClean="0"/>
              <a:t>З цього берега було видно </a:t>
            </a:r>
            <a:r>
              <a:rPr lang="uk-UA" sz="3600" dirty="0" err="1" smtClean="0"/>
              <a:t>“на</a:t>
            </a:r>
            <a:r>
              <a:rPr lang="uk-UA" sz="3600" dirty="0" smtClean="0"/>
              <a:t> три </a:t>
            </a:r>
            <a:r>
              <a:rPr lang="uk-UA" sz="3600" dirty="0" err="1" smtClean="0"/>
              <a:t>держави”</a:t>
            </a:r>
            <a:r>
              <a:rPr lang="uk-UA" sz="3600" dirty="0" smtClean="0"/>
              <a:t> місце покарання Максима Залізняка та його побратимів</a:t>
            </a:r>
            <a:endParaRPr lang="ru-RU" sz="36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Висновки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071546"/>
            <a:ext cx="82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1357298"/>
            <a:ext cx="792961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uk-UA" sz="2000" dirty="0" smtClean="0"/>
              <a:t>Коліївщина 1768 року - це могутній спалах народного гніву, викликаний прагненням українського народу звільнитися від соціального та національного гніту </a:t>
            </a:r>
            <a:r>
              <a:rPr lang="uk-UA" sz="2000" dirty="0" smtClean="0"/>
              <a:t>польської шляхти.</a:t>
            </a:r>
            <a:endParaRPr lang="uk-UA" sz="2000" dirty="0" smtClean="0"/>
          </a:p>
          <a:p>
            <a:pPr marL="457200" indent="-457200">
              <a:buAutoNum type="arabicPeriod"/>
            </a:pPr>
            <a:r>
              <a:rPr lang="uk-UA" sz="2000" dirty="0" smtClean="0"/>
              <a:t> Незважаючи на деякі елементи стихійності, Коліївщину не слід оцінювати як сліпий бунт проти панського гніту. Це було організоване повстання з ясною політичною метою.</a:t>
            </a:r>
          </a:p>
          <a:p>
            <a:pPr marL="457200" indent="-457200">
              <a:buAutoNum type="arabicPeriod"/>
            </a:pPr>
            <a:r>
              <a:rPr lang="uk-UA" sz="2000" dirty="0" smtClean="0"/>
              <a:t>Гайдамацьке повстання </a:t>
            </a:r>
            <a:r>
              <a:rPr lang="uk-UA" sz="2000" dirty="0" smtClean="0"/>
              <a:t>породило ряд талановитих народних ватажків - розумних, безстрашних, безмежно відданих справі боротьби за волю й національну гідність свого народу.</a:t>
            </a:r>
          </a:p>
          <a:p>
            <a:pPr marL="457200" indent="-457200">
              <a:buAutoNum type="arabicPeriod"/>
            </a:pPr>
            <a:r>
              <a:rPr lang="uk-UA" sz="2000" dirty="0" smtClean="0"/>
              <a:t> Повстання закінчилося поразкою через те, що оборонцям української волі й правди довелося протистояти одразу двом ворожим силам - польській шляхті й російським каральним військам.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642918"/>
            <a:ext cx="75724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5. Історична правда про гайдамацьке повстання формувалася тривалий час. Якщо польські та російські дослідники перекручували факти задля власної вигоди, то українська народна традиція сприйняла Коліївщину як </a:t>
            </a:r>
            <a:r>
              <a:rPr lang="uk-UA" sz="2000" dirty="0" smtClean="0"/>
              <a:t>величне піднесення </a:t>
            </a:r>
            <a:r>
              <a:rPr lang="uk-UA" sz="2000" dirty="0" smtClean="0"/>
              <a:t>українського народу в обороні своєї волі й правди.                       В українській народній традиції немає й тіні сумнівів у правоті й чистоті ідей коліївського повстання: ідеї національної волі й соціальної справедливості. </a:t>
            </a:r>
          </a:p>
          <a:p>
            <a:endParaRPr lang="uk-UA" sz="2000" dirty="0" smtClean="0"/>
          </a:p>
          <a:p>
            <a:r>
              <a:rPr lang="uk-UA" sz="2000" dirty="0" smtClean="0"/>
              <a:t>6. Своїм завданням Тарас Шевченко вбачав розповісти про гайдамаків і тим самим залишити їх у народній свідомості, розуміючи швидкоплинність часу. </a:t>
            </a:r>
            <a:br>
              <a:rPr lang="uk-UA" sz="2000" dirty="0" smtClean="0"/>
            </a:br>
            <a:endParaRPr lang="uk-UA" sz="2000" dirty="0" smtClean="0"/>
          </a:p>
          <a:p>
            <a:r>
              <a:rPr lang="uk-UA" sz="2000" dirty="0" smtClean="0"/>
              <a:t>7. Ставлення поета до народних повстанців – співчутливе, </a:t>
            </a:r>
            <a:r>
              <a:rPr lang="uk-UA" sz="2000" dirty="0" smtClean="0"/>
              <a:t>батьківське</a:t>
            </a:r>
            <a:r>
              <a:rPr lang="uk-UA" sz="2000" dirty="0" smtClean="0"/>
              <a:t>. Тарас Григорович розумів у</a:t>
            </a:r>
            <a:r>
              <a:rPr lang="uk-UA" sz="2000" dirty="0" smtClean="0"/>
              <a:t> </a:t>
            </a:r>
            <a:r>
              <a:rPr lang="uk-UA" sz="2000" dirty="0" smtClean="0"/>
              <a:t>тому батьківстві не тільки любов, а й відчуття свого призначення як оборонця народу, його месії.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0166" y="0"/>
            <a:ext cx="8229600" cy="1219200"/>
          </a:xfrm>
        </p:spPr>
        <p:txBody>
          <a:bodyPr/>
          <a:lstStyle/>
          <a:p>
            <a:r>
              <a:rPr lang="uk-UA" dirty="0" smtClean="0"/>
              <a:t>        Дякуємо за увагу!</a:t>
            </a:r>
            <a:endParaRPr lang="ru-RU" dirty="0"/>
          </a:p>
        </p:txBody>
      </p:sp>
      <p:pic>
        <p:nvPicPr>
          <p:cNvPr id="5" name="Содержимое 4" descr="SAM_44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428736"/>
            <a:ext cx="6096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2857520"/>
          </a:xfrm>
        </p:spPr>
        <p:txBody>
          <a:bodyPr/>
          <a:lstStyle/>
          <a:p>
            <a:r>
              <a:rPr lang="uk-UA" dirty="0" smtClean="0"/>
              <a:t>співставити події, описані Т. Г. Шевченком, порівняти їх з історичними фактами, використовуючи краєзнавчий матеріал;</a:t>
            </a:r>
          </a:p>
          <a:p>
            <a:r>
              <a:rPr lang="uk-UA" dirty="0" smtClean="0"/>
              <a:t>виховувати почуття патріотизму, національної гідності.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-285776"/>
            <a:ext cx="8229600" cy="1219200"/>
          </a:xfrm>
        </p:spPr>
        <p:txBody>
          <a:bodyPr>
            <a:normAutofit/>
          </a:bodyPr>
          <a:lstStyle/>
          <a:p>
            <a:r>
              <a:rPr lang="uk-UA" dirty="0" smtClean="0"/>
              <a:t>Мета дослідження:</a:t>
            </a:r>
            <a:endParaRPr lang="ru-RU" dirty="0"/>
          </a:p>
        </p:txBody>
      </p:sp>
      <p:pic>
        <p:nvPicPr>
          <p:cNvPr id="1028" name="Picture 4" descr="C:\Users\Администратор\Desktop\Шевченко\SAM_4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357562"/>
            <a:ext cx="3714776" cy="2786082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Шевченко\SAM_4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876"/>
            <a:ext cx="4071934" cy="30539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2400" dirty="0" smtClean="0"/>
              <a:t>1) уточнити та науково обґрунтувати сутність понять </a:t>
            </a:r>
            <a:r>
              <a:rPr lang="uk-UA" sz="2400" dirty="0" err="1" smtClean="0"/>
              <a:t>“гайдамаки”</a:t>
            </a:r>
            <a:r>
              <a:rPr lang="uk-UA" sz="2400" dirty="0" smtClean="0"/>
              <a:t>, </a:t>
            </a:r>
            <a:r>
              <a:rPr lang="uk-UA" sz="2400" dirty="0" err="1" smtClean="0"/>
              <a:t>“Коліївщина”</a:t>
            </a:r>
            <a:r>
              <a:rPr lang="uk-UA" sz="2400" dirty="0" smtClean="0"/>
              <a:t>, </a:t>
            </a:r>
            <a:r>
              <a:rPr lang="uk-UA" sz="2400" dirty="0" err="1" smtClean="0"/>
              <a:t>“конфедерати“</a:t>
            </a:r>
            <a:r>
              <a:rPr lang="uk-UA" sz="2400" dirty="0" smtClean="0"/>
              <a:t>;</a:t>
            </a:r>
          </a:p>
          <a:p>
            <a:pPr>
              <a:buNone/>
            </a:pPr>
            <a:r>
              <a:rPr lang="uk-UA" sz="2400" dirty="0" smtClean="0"/>
              <a:t>2) опрацювати текст поеми </a:t>
            </a:r>
            <a:r>
              <a:rPr lang="uk-UA" sz="2400" dirty="0" err="1" smtClean="0"/>
              <a:t>“Гайдамаки“</a:t>
            </a:r>
            <a:r>
              <a:rPr lang="uk-UA" sz="2400" dirty="0" smtClean="0"/>
              <a:t>, основні джерела, узяті для написання твору, наукові праці дослідників гайдамацького руху;</a:t>
            </a:r>
          </a:p>
          <a:p>
            <a:pPr>
              <a:buNone/>
            </a:pPr>
            <a:r>
              <a:rPr lang="uk-UA" sz="2400" dirty="0" smtClean="0"/>
              <a:t>3) використати та проаналізувати зібраний краєзнавчий матеріал;</a:t>
            </a:r>
          </a:p>
          <a:p>
            <a:pPr>
              <a:buNone/>
            </a:pPr>
            <a:r>
              <a:rPr lang="uk-UA" sz="2400" dirty="0" smtClean="0"/>
              <a:t>4) співставити події, описані поетом, здійснити порівняльний аналіз з історичними фактами;</a:t>
            </a:r>
          </a:p>
          <a:p>
            <a:pPr>
              <a:buNone/>
            </a:pPr>
            <a:r>
              <a:rPr lang="uk-UA" sz="2400" dirty="0" smtClean="0"/>
              <a:t>5) дати власну оцінку зображеним у поемі подіям, указати на актуальність твору в наш час. </a:t>
            </a:r>
            <a:endParaRPr lang="ru-RU" sz="2400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Завдання дослідження :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286000"/>
            <a:ext cx="8229600" cy="4572000"/>
          </a:xfrm>
        </p:spPr>
        <p:txBody>
          <a:bodyPr/>
          <a:lstStyle/>
          <a:p>
            <a:r>
              <a:rPr lang="uk-UA" sz="3600" dirty="0" smtClean="0"/>
              <a:t>1) теоретичні: аналіз, узагальнення, систематизація, порівняння;</a:t>
            </a:r>
          </a:p>
          <a:p>
            <a:r>
              <a:rPr lang="uk-UA" sz="3600" dirty="0" smtClean="0"/>
              <a:t>2) емпіричні: </a:t>
            </a:r>
            <a:r>
              <a:rPr lang="uk-UA" sz="3600" dirty="0" smtClean="0"/>
              <a:t>спостереження, пошук, </a:t>
            </a:r>
            <a:r>
              <a:rPr lang="uk-UA" sz="3600" dirty="0" smtClean="0"/>
              <a:t>опис</a:t>
            </a:r>
            <a:r>
              <a:rPr lang="uk-UA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/>
              <a:t>Методи дослідження :</a:t>
            </a:r>
            <a:endParaRPr lang="ru-RU" sz="54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Шевченко\SAM_43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3644906" cy="273368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Члени групи працюють у шкільній бібліотеці</a:t>
            </a:r>
            <a:endParaRPr lang="ru-RU" dirty="0"/>
          </a:p>
        </p:txBody>
      </p:sp>
      <p:pic>
        <p:nvPicPr>
          <p:cNvPr id="2051" name="Picture 3" descr="C:\Users\Администратор\Desktop\Гайдамаки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714356"/>
            <a:ext cx="1876425" cy="2438400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esktop\Шевченко\SAM_43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214686"/>
            <a:ext cx="4476781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Шевченко\SAM_43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643050"/>
            <a:ext cx="4502163" cy="337662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419212"/>
          </a:xfrm>
        </p:spPr>
        <p:txBody>
          <a:bodyPr>
            <a:noAutofit/>
          </a:bodyPr>
          <a:lstStyle/>
          <a:p>
            <a:r>
              <a:rPr lang="uk-UA" sz="3600" dirty="0" smtClean="0"/>
              <a:t>У кабінеті української літератури вивчається текст поеми </a:t>
            </a:r>
            <a:r>
              <a:rPr lang="uk-UA" sz="3600" dirty="0" err="1" smtClean="0"/>
              <a:t>“Гайдамаки”</a:t>
            </a:r>
            <a:r>
              <a:rPr lang="uk-UA" sz="3600" dirty="0" smtClean="0"/>
              <a:t> </a:t>
            </a:r>
            <a:endParaRPr lang="ru-RU" sz="3600" dirty="0"/>
          </a:p>
        </p:txBody>
      </p:sp>
      <p:pic>
        <p:nvPicPr>
          <p:cNvPr id="1026" name="Picture 2" descr="C:\Users\Администратор\Desktop\Шевченко\SAM_4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39254"/>
            <a:ext cx="3929090" cy="340439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2786082"/>
          </a:xfrm>
        </p:spPr>
        <p:txBody>
          <a:bodyPr numCol="2">
            <a:normAutofit/>
          </a:bodyPr>
          <a:lstStyle/>
          <a:p>
            <a:r>
              <a:rPr lang="uk-UA" sz="2400" b="1" dirty="0" smtClean="0"/>
              <a:t>Аркас М.М.</a:t>
            </a:r>
          </a:p>
          <a:p>
            <a:r>
              <a:rPr lang="uk-UA" sz="2400" b="1" dirty="0" err="1" smtClean="0"/>
              <a:t>Войтов</a:t>
            </a:r>
            <a:r>
              <a:rPr lang="uk-UA" sz="2400" b="1" dirty="0" smtClean="0"/>
              <a:t> А.Н.</a:t>
            </a:r>
          </a:p>
          <a:p>
            <a:r>
              <a:rPr lang="uk-UA" sz="2400" b="1" dirty="0" err="1" smtClean="0"/>
              <a:t>Голобуцький</a:t>
            </a:r>
            <a:r>
              <a:rPr lang="uk-UA" sz="2400" b="1" dirty="0" smtClean="0"/>
              <a:t> В.О.</a:t>
            </a:r>
          </a:p>
          <a:p>
            <a:r>
              <a:rPr lang="uk-UA" sz="2400" b="1" dirty="0" smtClean="0"/>
              <a:t>Ковальова О.Ф.</a:t>
            </a:r>
          </a:p>
          <a:p>
            <a:r>
              <a:rPr lang="uk-UA" sz="2400" b="1" dirty="0" err="1" smtClean="0"/>
              <a:t>Скальковський</a:t>
            </a:r>
            <a:r>
              <a:rPr lang="uk-UA" sz="2400" b="1" dirty="0" smtClean="0"/>
              <a:t> А.О.</a:t>
            </a:r>
          </a:p>
          <a:p>
            <a:r>
              <a:rPr lang="uk-UA" sz="2400" b="1" dirty="0" err="1" smtClean="0"/>
              <a:t>Сас</a:t>
            </a:r>
            <a:r>
              <a:rPr lang="uk-UA" sz="2400" b="1" dirty="0" smtClean="0"/>
              <a:t> П.М. </a:t>
            </a:r>
          </a:p>
          <a:p>
            <a:r>
              <a:rPr lang="uk-UA" sz="2400" b="1" dirty="0" smtClean="0"/>
              <a:t>Смолій В.А.</a:t>
            </a:r>
          </a:p>
          <a:p>
            <a:r>
              <a:rPr lang="uk-UA" sz="2400" b="1" dirty="0" smtClean="0"/>
              <a:t>Шевченко Н.В.</a:t>
            </a:r>
          </a:p>
          <a:p>
            <a:r>
              <a:rPr lang="uk-UA" sz="2400" b="1" dirty="0" smtClean="0"/>
              <a:t>Щербак В.О.</a:t>
            </a:r>
          </a:p>
          <a:p>
            <a:r>
              <a:rPr lang="uk-UA" sz="2400" b="1" dirty="0" err="1" smtClean="0"/>
              <a:t>Ястребов</a:t>
            </a:r>
            <a:r>
              <a:rPr lang="uk-UA" sz="2400" b="1" dirty="0" smtClean="0"/>
              <a:t> В.В</a:t>
            </a:r>
          </a:p>
          <a:p>
            <a:r>
              <a:rPr lang="uk-UA" sz="2400" b="1" dirty="0" smtClean="0"/>
              <a:t>Яворницький Д.І.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Історики, які </a:t>
            </a:r>
            <a:r>
              <a:rPr lang="uk-UA" smtClean="0"/>
              <a:t>досліджували період Гайдамаччини</a:t>
            </a:r>
            <a:r>
              <a:rPr lang="uk-UA" dirty="0" smtClean="0"/>
              <a:t>: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714596"/>
            <a:ext cx="8229600" cy="4143404"/>
          </a:xfrm>
        </p:spPr>
        <p:txBody>
          <a:bodyPr>
            <a:normAutofit fontScale="92500" lnSpcReduction="10000"/>
          </a:bodyPr>
          <a:lstStyle/>
          <a:p>
            <a:r>
              <a:rPr lang="uk-UA" sz="2800" dirty="0" smtClean="0"/>
              <a:t>Народні легенди, перекази, пісні про гайдамаків.</a:t>
            </a:r>
          </a:p>
          <a:p>
            <a:r>
              <a:rPr lang="uk-UA" sz="2800" dirty="0" smtClean="0"/>
              <a:t>Спогади очевидців, розповіді учасників повстання.</a:t>
            </a:r>
          </a:p>
          <a:p>
            <a:r>
              <a:rPr lang="uk-UA" sz="2800" dirty="0" smtClean="0"/>
              <a:t> Історичні праці та художні твори українських, російських, польських учених і письменників про Коліївщину, зокрема “ Історія </a:t>
            </a:r>
            <a:r>
              <a:rPr lang="uk-UA" sz="2800" dirty="0" err="1" smtClean="0"/>
              <a:t>Русів</a:t>
            </a:r>
            <a:r>
              <a:rPr lang="uk-UA" sz="2800" dirty="0" smtClean="0"/>
              <a:t> ”, статті Шульгіна в «Енциклопедичному лексиконі», роман М. Чайковського «Вернигора», «Історія Малої Росії» Д.</a:t>
            </a:r>
            <a:r>
              <a:rPr lang="uk-UA" sz="2800" dirty="0" err="1" smtClean="0"/>
              <a:t>Бантиша-Каменського</a:t>
            </a:r>
            <a:r>
              <a:rPr lang="uk-UA" sz="2800" dirty="0" smtClean="0"/>
              <a:t>, «Сказання про Коліївщину» М.Максимовича.</a:t>
            </a:r>
            <a:br>
              <a:rPr lang="uk-UA" sz="2800" dirty="0" smtClean="0"/>
            </a:br>
            <a:r>
              <a:rPr lang="uk-UA" sz="2800" dirty="0" smtClean="0"/>
              <a:t> 	</a:t>
            </a:r>
            <a:endParaRPr lang="ru-RU" sz="2800" dirty="0" smtClean="0"/>
          </a:p>
          <a:p>
            <a:endParaRPr lang="uk-UA" sz="2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Основні джерела, </a:t>
            </a:r>
            <a:r>
              <a:rPr lang="uk-UA" dirty="0" smtClean="0"/>
              <a:t>використані Тарасом Шевченком для </a:t>
            </a:r>
            <a:r>
              <a:rPr lang="uk-UA" dirty="0" smtClean="0"/>
              <a:t>написання поеми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    1. Історія </a:t>
            </a:r>
            <a:r>
              <a:rPr lang="uk-UA" dirty="0" err="1" smtClean="0"/>
              <a:t>Голти</a:t>
            </a:r>
            <a:r>
              <a:rPr lang="uk-UA" dirty="0" smtClean="0"/>
              <a:t>, </a:t>
            </a:r>
            <a:r>
              <a:rPr lang="uk-UA" dirty="0" err="1" smtClean="0"/>
              <a:t>Ольвіополя</a:t>
            </a:r>
            <a:r>
              <a:rPr lang="uk-UA" dirty="0" smtClean="0"/>
              <a:t> та </a:t>
            </a:r>
            <a:r>
              <a:rPr lang="uk-UA" dirty="0" err="1" smtClean="0"/>
              <a:t>Богополя</a:t>
            </a:r>
            <a:r>
              <a:rPr lang="uk-UA" dirty="0" smtClean="0"/>
              <a:t> тісно пов’язана з гайдамаччиною. На території сучасної </a:t>
            </a:r>
            <a:r>
              <a:rPr lang="uk-UA" dirty="0" err="1" smtClean="0"/>
              <a:t>Первомайщини</a:t>
            </a:r>
            <a:r>
              <a:rPr lang="uk-UA" dirty="0" smtClean="0"/>
              <a:t> діяв загін під проводом одного з ватажків Коліївщини - Семена Шила. Біля села </a:t>
            </a:r>
            <a:r>
              <a:rPr lang="uk-UA" dirty="0" err="1" smtClean="0"/>
              <a:t>Мигія</a:t>
            </a:r>
            <a:r>
              <a:rPr lang="uk-UA" dirty="0" smtClean="0"/>
              <a:t> було створено альтернативну Січ. Дані підтверджено матеріалами краєзнавчого музею. </a:t>
            </a:r>
            <a:br>
              <a:rPr lang="uk-UA" dirty="0" smtClean="0"/>
            </a:br>
            <a:r>
              <a:rPr lang="uk-UA" dirty="0" smtClean="0"/>
              <a:t> </a:t>
            </a:r>
            <a:br>
              <a:rPr lang="uk-UA" dirty="0" smtClean="0"/>
            </a:br>
            <a:r>
              <a:rPr lang="uk-UA" dirty="0" smtClean="0"/>
              <a:t>2. На Миколаївщині живе розповідь про однорукого Мамая, образ якого став легендарним. Один з </a:t>
            </a:r>
            <a:r>
              <a:rPr lang="uk-UA" dirty="0" err="1" smtClean="0"/>
              <a:t>Мигіївських</a:t>
            </a:r>
            <a:r>
              <a:rPr lang="uk-UA" dirty="0" smtClean="0"/>
              <a:t> островів на Бузі названо на його честь. Опрацьовані маловідомі пісні про гайдамаків («Чом </a:t>
            </a:r>
            <a:r>
              <a:rPr lang="uk-UA" dirty="0" err="1" smtClean="0"/>
              <a:t>Мигія</a:t>
            </a:r>
            <a:r>
              <a:rPr lang="uk-UA" dirty="0" smtClean="0"/>
              <a:t> не славна була», «Ой ти, брате </a:t>
            </a:r>
            <a:r>
              <a:rPr lang="uk-UA" dirty="0" err="1" smtClean="0"/>
              <a:t>Мертвовод</a:t>
            </a:r>
            <a:r>
              <a:rPr lang="uk-UA" dirty="0" smtClean="0"/>
              <a:t>», «Ой над Бугом, над рікою») та легенду про однорукого козака Мамая запропоновано для використання під час вивчення краєзнавчого матеріалу.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 Новизна дослідження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485</TotalTime>
  <Words>587</Words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Історичне підґрунтя поеми Т. Г. Шевченка “ Гайдамаки ”</vt:lpstr>
      <vt:lpstr>Мета дослідження:</vt:lpstr>
      <vt:lpstr>Завдання дослідження :</vt:lpstr>
      <vt:lpstr>Методи дослідження :</vt:lpstr>
      <vt:lpstr>Члени групи працюють у шкільній бібліотеці</vt:lpstr>
      <vt:lpstr>У кабінеті української літератури вивчається текст поеми “Гайдамаки” </vt:lpstr>
      <vt:lpstr>Історики, які досліджували період Гайдамаччини:</vt:lpstr>
      <vt:lpstr>Основні джерела, використані Тарасом Шевченком для написання поеми</vt:lpstr>
      <vt:lpstr>         Новизна дослідження</vt:lpstr>
      <vt:lpstr>Слайд 10</vt:lpstr>
      <vt:lpstr>З цього берега було видно “на три держави” місце покарання Максима Залізняка та його побратимів</vt:lpstr>
      <vt:lpstr>Слайд 12</vt:lpstr>
      <vt:lpstr>Слайд 13</vt:lpstr>
      <vt:lpstr>        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Дмитрий Каленюк</cp:lastModifiedBy>
  <cp:revision>65</cp:revision>
  <dcterms:created xsi:type="dcterms:W3CDTF">2014-04-07T11:35:40Z</dcterms:created>
  <dcterms:modified xsi:type="dcterms:W3CDTF">2014-04-09T07:58:00Z</dcterms:modified>
</cp:coreProperties>
</file>