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9" r:id="rId3"/>
    <p:sldId id="267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>
      <p:cViewPr varScale="1">
        <p:scale>
          <a:sx n="68" d="100"/>
          <a:sy n="68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15633-0F2E-49B6-8A54-9C4732C3AB9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FD2C0-BA40-4C0F-885E-0AD964EDC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D2C0-BA40-4C0F-885E-0AD964EDCE2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1EB5-EAD8-40AE-A8FC-D04AF354E6B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A15FE-7844-4337-BF0D-60CF950DE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1EB5-EAD8-40AE-A8FC-D04AF354E6B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15FE-7844-4337-BF0D-60CF950DE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1EB5-EAD8-40AE-A8FC-D04AF354E6B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15FE-7844-4337-BF0D-60CF950DE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171EB5-EAD8-40AE-A8FC-D04AF354E6B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A5A15FE-7844-4337-BF0D-60CF950DE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1EB5-EAD8-40AE-A8FC-D04AF354E6B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15FE-7844-4337-BF0D-60CF950DE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1EB5-EAD8-40AE-A8FC-D04AF354E6B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15FE-7844-4337-BF0D-60CF950DE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15FE-7844-4337-BF0D-60CF950DE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1EB5-EAD8-40AE-A8FC-D04AF354E6B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1EB5-EAD8-40AE-A8FC-D04AF354E6B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15FE-7844-4337-BF0D-60CF950DE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1EB5-EAD8-40AE-A8FC-D04AF354E6B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15FE-7844-4337-BF0D-60CF950DE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171EB5-EAD8-40AE-A8FC-D04AF354E6B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5A15FE-7844-4337-BF0D-60CF950DE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1EB5-EAD8-40AE-A8FC-D04AF354E6B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A15FE-7844-4337-BF0D-60CF950DE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171EB5-EAD8-40AE-A8FC-D04AF354E6B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A5A15FE-7844-4337-BF0D-60CF950DE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rinfo.com.ua/boryspil-products-news-2013-10-397-4/" TargetMode="External"/><Relationship Id="rId2" Type="http://schemas.openxmlformats.org/officeDocument/2006/relationships/hyperlink" Target="http://litopys.org.ua/shevchenko/shev124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&#1064;&#1077;&#1074;&#1095;&#1077;&#1085;&#1082;&#1086;_&#1058;&#1072;&#1088;&#1072;&#1089;_&#1043;&#1088;&#1080;&#1075;&#1086;&#1088;&#1086;&#1074;&#1080;&#1095;" TargetMode="External"/><Relationship Id="rId4" Type="http://schemas.openxmlformats.org/officeDocument/2006/relationships/hyperlink" Target="http://lupusleo.livejournal.com/114557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aras_Shevchenko_uk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9144000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45024"/>
            <a:ext cx="6300192" cy="275353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Автор проекту:</a:t>
            </a:r>
          </a:p>
          <a:p>
            <a:r>
              <a:rPr lang="ru-RU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Будянська Ал</a:t>
            </a:r>
            <a:r>
              <a:rPr lang="uk-UA" b="1" spc="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іна</a:t>
            </a:r>
            <a:r>
              <a:rPr lang="uk-UA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учениця </a:t>
            </a:r>
            <a:r>
              <a:rPr lang="uk-UA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11 </a:t>
            </a:r>
            <a:r>
              <a:rPr lang="uk-UA" b="1" spc="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історико-правового</a:t>
            </a:r>
            <a:r>
              <a:rPr lang="uk-UA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класу ліцею-інтернату при ДонНУ.</a:t>
            </a:r>
          </a:p>
          <a:p>
            <a:r>
              <a:rPr lang="uk-UA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Учитель:</a:t>
            </a:r>
          </a:p>
          <a:p>
            <a:r>
              <a:rPr lang="uk-UA" b="1" spc="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Камаралі</a:t>
            </a:r>
            <a:r>
              <a:rPr lang="uk-UA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Світлана Євгенівна, </a:t>
            </a:r>
            <a:r>
              <a:rPr lang="uk-UA" b="1" spc="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к.і.н</a:t>
            </a:r>
            <a:r>
              <a:rPr lang="uk-UA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доцент, кафедра управління освітою ДонНУ,ліцей-інтернату при ДонНУ,вчитель. </a:t>
            </a:r>
            <a:endParaRPr lang="ru-RU" b="1" spc="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568952" cy="2715348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400" b="1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Вірш</a:t>
            </a:r>
            <a:r>
              <a:rPr lang="ru-RU" sz="4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Тараса </a:t>
            </a:r>
            <a:r>
              <a:rPr lang="ru-RU" sz="4400" b="1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4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400" b="1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Розрита</a:t>
            </a:r>
            <a:r>
              <a:rPr lang="ru-RU" sz="4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могила», як </a:t>
            </a:r>
            <a:r>
              <a:rPr lang="ru-RU" sz="4400" b="1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узагальнений</a:t>
            </a:r>
            <a:r>
              <a:rPr lang="ru-RU" sz="4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образ </a:t>
            </a:r>
            <a:r>
              <a:rPr lang="ru-RU" sz="4400" b="1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4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пограбованої</a:t>
            </a:r>
            <a:r>
              <a:rPr lang="ru-RU" sz="4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царизмом. </a:t>
            </a:r>
            <a:endParaRPr lang="ru-RU" sz="4400" b="1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3312368" cy="4572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400" dirty="0" smtClean="0">
                <a:latin typeface="Monotype Corsiva" pitchFamily="66" charset="0"/>
              </a:rPr>
              <a:t>	</a:t>
            </a:r>
            <a:r>
              <a:rPr lang="ru-RU" sz="14400" dirty="0" smtClean="0">
                <a:latin typeface="Monotype Corsiva" pitchFamily="66" charset="0"/>
              </a:rPr>
              <a:t>А </a:t>
            </a:r>
            <a:r>
              <a:rPr lang="ru-RU" sz="14400" dirty="0" err="1" smtClean="0">
                <a:latin typeface="Monotype Corsiva" pitchFamily="66" charset="0"/>
              </a:rPr>
              <a:t>тим</a:t>
            </a:r>
            <a:r>
              <a:rPr lang="ru-RU" sz="14400" dirty="0" smtClean="0">
                <a:latin typeface="Monotype Corsiva" pitchFamily="66" charset="0"/>
              </a:rPr>
              <a:t> часом </a:t>
            </a:r>
            <a:r>
              <a:rPr lang="ru-RU" sz="14400" dirty="0" err="1" smtClean="0">
                <a:latin typeface="Monotype Corsiva" pitchFamily="66" charset="0"/>
              </a:rPr>
              <a:t>перевертні</a:t>
            </a:r>
            <a:r>
              <a:rPr lang="ru-RU" sz="14400" dirty="0" smtClean="0">
                <a:latin typeface="Monotype Corsiva" pitchFamily="66" charset="0"/>
              </a:rPr>
              <a:t> Нехай </a:t>
            </a:r>
            <a:r>
              <a:rPr lang="ru-RU" sz="14400" dirty="0" err="1" smtClean="0">
                <a:latin typeface="Monotype Corsiva" pitchFamily="66" charset="0"/>
              </a:rPr>
              <a:t>підростають</a:t>
            </a:r>
            <a:r>
              <a:rPr lang="ru-RU" sz="14400" dirty="0" smtClean="0">
                <a:latin typeface="Monotype Corsiva" pitchFamily="66" charset="0"/>
              </a:rPr>
              <a:t>... </a:t>
            </a:r>
            <a:endParaRPr lang="ru-RU" sz="14400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332656"/>
            <a:ext cx="4320480" cy="41044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Перевертнями Шевченко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називає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корисливою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нехтували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національними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соціальними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інтересами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рідного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народу.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Асиміляцію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старшини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котрій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заохочення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надавались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вічне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володіння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земля, села та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кріпаки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російська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влада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почала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початку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ст. Особливо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посилилася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проімперська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орієнтація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знаті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1785 р., коли Катерина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зрівняла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російським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дворянством,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відкривало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кар’єру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адміністративну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посаду на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вищому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державному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щаблі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563888" y="1052736"/>
            <a:ext cx="1368152" cy="86409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m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1" y="2420888"/>
            <a:ext cx="2926986" cy="41490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4059936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err="1" smtClean="0">
                <a:latin typeface="Monotype Corsiva" pitchFamily="66" charset="0"/>
              </a:rPr>
              <a:t>Якби-то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найшли</a:t>
            </a:r>
            <a:r>
              <a:rPr lang="ru-RU" sz="3600" dirty="0" smtClean="0">
                <a:latin typeface="Monotype Corsiva" pitchFamily="66" charset="0"/>
              </a:rPr>
              <a:t> те, </a:t>
            </a:r>
            <a:r>
              <a:rPr lang="ru-RU" sz="3600" dirty="0" err="1" smtClean="0">
                <a:latin typeface="Monotype Corsiva" pitchFamily="66" charset="0"/>
              </a:rPr>
              <a:t>що</a:t>
            </a:r>
            <a:r>
              <a:rPr lang="ru-RU" sz="3600" dirty="0" smtClean="0">
                <a:latin typeface="Monotype Corsiva" pitchFamily="66" charset="0"/>
              </a:rPr>
              <a:t> там схоронили...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332656"/>
            <a:ext cx="4067944" cy="54753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Тобто</a:t>
            </a:r>
            <a:r>
              <a:rPr lang="ru-RU" dirty="0" smtClean="0"/>
              <a:t> волю, яка «</a:t>
            </a:r>
            <a:r>
              <a:rPr lang="ru-RU" dirty="0" err="1" smtClean="0"/>
              <a:t>Лягла</a:t>
            </a:r>
            <a:r>
              <a:rPr lang="ru-RU" dirty="0" smtClean="0"/>
              <a:t> </a:t>
            </a:r>
            <a:r>
              <a:rPr lang="ru-RU" dirty="0" err="1" smtClean="0"/>
              <a:t>спочить</a:t>
            </a:r>
            <a:r>
              <a:rPr lang="ru-RU" dirty="0" smtClean="0"/>
              <a:t>... А </a:t>
            </a:r>
            <a:r>
              <a:rPr lang="ru-RU" dirty="0" err="1" smtClean="0"/>
              <a:t>тим</a:t>
            </a:r>
            <a:r>
              <a:rPr lang="ru-RU" dirty="0" smtClean="0"/>
              <a:t> часом </a:t>
            </a:r>
            <a:r>
              <a:rPr lang="ru-RU" dirty="0" err="1" smtClean="0"/>
              <a:t>Виросла</a:t>
            </a:r>
            <a:r>
              <a:rPr lang="ru-RU" dirty="0" smtClean="0"/>
              <a:t> могила»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283968" y="548680"/>
            <a:ext cx="1080120" cy="64807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taras_shevchen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7200127" cy="4815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c0c55c5c4219c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Висновок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поезії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звучить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протест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гноблення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народу.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питання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сплюндрована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його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гине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поет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відповідає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царат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пани.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	1.Пророк. Поеми. Поезії [Текст] / </a:t>
            </a:r>
            <a:r>
              <a:rPr lang="uk-UA" dirty="0" err="1" smtClean="0"/>
              <a:t>комент</a:t>
            </a:r>
            <a:r>
              <a:rPr lang="uk-UA" dirty="0" smtClean="0"/>
              <a:t>. С.А.</a:t>
            </a:r>
            <a:r>
              <a:rPr lang="uk-UA" dirty="0" err="1" smtClean="0"/>
              <a:t>Гальченка</a:t>
            </a:r>
            <a:r>
              <a:rPr lang="uk-UA" dirty="0" smtClean="0"/>
              <a:t> – Харків: Книжковий Клуб </a:t>
            </a:r>
            <a:r>
              <a:rPr lang="uk-UA" dirty="0" err="1" smtClean="0"/>
              <a:t>“Клуб</a:t>
            </a:r>
            <a:r>
              <a:rPr lang="uk-UA" dirty="0" smtClean="0"/>
              <a:t> Сімейного </a:t>
            </a:r>
            <a:r>
              <a:rPr lang="uk-UA" dirty="0" err="1" smtClean="0"/>
              <a:t>Дозвілля”</a:t>
            </a:r>
            <a:r>
              <a:rPr lang="uk-UA" dirty="0" smtClean="0"/>
              <a:t>, 2010.- 416 с.</a:t>
            </a:r>
          </a:p>
          <a:p>
            <a:pPr>
              <a:buNone/>
            </a:pPr>
            <a:r>
              <a:rPr lang="uk-UA" dirty="0" smtClean="0"/>
              <a:t>		2.</a:t>
            </a:r>
            <a:r>
              <a:rPr lang="en-US" dirty="0" smtClean="0"/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http://litopys.org.ua/shevchenko/shev124.htm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3.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http://www.borinfo.com.ua/boryspil-products-news-2013-10-397-4/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4.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http://lupusleo.livejournal.com/114557.html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5.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http://uk.wikipedia.org/wiki/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Шевченко_Тарас_Григорович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Список  літератури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j-onCLSzz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7200800" cy="4697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/>
              <a:t>Робота над проектом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74735_kazaki_pi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4059936" cy="6858000"/>
          </a:xfrm>
        </p:spPr>
        <p:txBody>
          <a:bodyPr>
            <a:normAutofit fontScale="5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Світе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тихий, краю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милий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Моя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Україно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За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що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тебе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сплюндровано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За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що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мамо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гинеш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?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рано до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схід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сонця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Богу не молилась,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діточок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непевних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Звичаю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не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вчила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?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«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Молилася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турбувалась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День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ніч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не спала,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Малих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діток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доглядала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Звичаю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навчала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Виростали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мої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квіти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Мої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добрі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діти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Панувала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я колись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На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широкім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світі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Панувала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... Ой Богдане!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Нерозумний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сину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Подивись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тепер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матір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На свою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Вкраїну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Що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колишучи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співала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Про свою недолю,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Що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співаючи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ридала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Виглядала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волю.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Ой Богдане,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Богданочку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Якби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була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знала,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У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колисці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б задушила,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244280" cy="6858000"/>
          </a:xfrm>
        </p:spPr>
        <p:txBody>
          <a:bodyPr>
            <a:normAutofit fontScale="5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Під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серцем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приспала.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Степи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мої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запродані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Жидові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німоті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Сини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мої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чужині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чужій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роботі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Дніпро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брат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мій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висихає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Мене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покидає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І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могили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мої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милі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Москаль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розриває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...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Нехай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риє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розкопує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Не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своє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шукає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тим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часом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перевертні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Нехай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підростають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поможуть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москалеві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Господарювати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матері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полатану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Сорочку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знімати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Помагайте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недолюдки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Матір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катувати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».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Начетверо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розкопана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Розрита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могила.</a:t>
            </a:r>
          </a:p>
          <a:p>
            <a:pPr>
              <a:buNone/>
            </a:pP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Чого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вони там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шукали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?</a:t>
            </a:r>
          </a:p>
          <a:p>
            <a:pPr>
              <a:buNone/>
            </a:pP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Що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там схоронили</a:t>
            </a:r>
          </a:p>
          <a:p>
            <a:pPr>
              <a:buNone/>
            </a:pP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Старі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батьки?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Ех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якби-то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Якби-то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найшли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те,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що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там схоронили,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Не плакали б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діти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мати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не журилась.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рас-Шевченк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052736"/>
            <a:ext cx="3429000" cy="4572000"/>
          </a:xfrm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49685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 Безпосереднім поштовхом до написання вірша стали розкопки археологічних пам’яток, зокрема могил (курганів), проведення яких в 30 — 40-х рр. пожвавилось в Україні. В Шевченкові часи могили були характерною рисою українського степового ландшафту, чимало їх зустрічалося й поблизу Березані. Поет, як і інші українські письменники, вважав могили пам’ятками епохи козаччини. Могили у Шевченка — не тільки типова деталь пейзажу України, а й символ її героїчного минулого. Поширений у фольклорі та творчості романтиків, образ могили — один із постійних у Шевченка. Як і в його сучасників, він має амбівалентний характер: могили — свідки слави і безслав’я, боротьби за свободу і пригноблення. Образ могили як уособлення духовної сили українського народу, його боротьби за волю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60648"/>
            <a:ext cx="4680520" cy="4032448"/>
          </a:xfrm>
        </p:spPr>
        <p:txBody>
          <a:bodyPr/>
          <a:lstStyle/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	Мета: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співставити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описані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поетом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порівняти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історичними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фактами,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пов’язаними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подіями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 descr="Taras_Shevchenko_-_portrait_by_Ivan_Kramsk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2255" y="764704"/>
            <a:ext cx="3921108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869684"/>
            <a:ext cx="3960440" cy="4608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shevchenko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0"/>
            <a:ext cx="3816424" cy="6597352"/>
          </a:xfrm>
        </p:spPr>
        <p:txBody>
          <a:bodyPr>
            <a:normAutofit fontScale="8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Ой Богдане!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Нерозумний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сину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!</a:t>
            </a:r>
          </a:p>
          <a:p>
            <a:pPr>
              <a:buNone/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Подивись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тепер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матір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</a:t>
            </a:r>
          </a:p>
          <a:p>
            <a:pPr>
              <a:buNone/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На свою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Вкраїну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</a:t>
            </a:r>
          </a:p>
          <a:p>
            <a:pPr>
              <a:buNone/>
            </a:pP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колишучи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співала</a:t>
            </a:r>
            <a:endParaRPr lang="ru-RU" sz="3600" b="1" dirty="0" smtClean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Про свою недолю,</a:t>
            </a:r>
          </a:p>
          <a:p>
            <a:pPr>
              <a:buNone/>
            </a:pP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співаючи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ридала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</a:t>
            </a:r>
          </a:p>
          <a:p>
            <a:pPr>
              <a:buNone/>
            </a:pP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Виглядала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волю.</a:t>
            </a:r>
          </a:p>
          <a:p>
            <a:pPr>
              <a:buNone/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Ой Богдане,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Богданочку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,</a:t>
            </a:r>
          </a:p>
          <a:p>
            <a:pPr>
              <a:buNone/>
            </a:pP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Якби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була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знала,</a:t>
            </a:r>
          </a:p>
          <a:p>
            <a:pPr>
              <a:buNone/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У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колисці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б задушила,</a:t>
            </a:r>
          </a:p>
          <a:p>
            <a:pPr>
              <a:buNone/>
            </a:pP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Під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серцем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 приспала.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0"/>
            <a:ext cx="4283968" cy="6858000"/>
          </a:xfrm>
        </p:spPr>
        <p:txBody>
          <a:bodyPr>
            <a:normAutofit fontScale="8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	В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цих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рядках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вірша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—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зверненнях-докорах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персоніфікованої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матері-України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до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гетьмана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Богдана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Хмельницького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стилізованих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під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народні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голосіння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Шевченко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вперше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називає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винуватця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причину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кризового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становища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України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Цю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причину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він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бачить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історичній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помилці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Б.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Хмельницького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—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підписаному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ним 1654 р. у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Переяславі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акті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приєднання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України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до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Московської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держави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що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обернувся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для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українського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народу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ліквідацією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його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здобутків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 шляху до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створення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власної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держави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неволею (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кріпацтвом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руїною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923928" y="1700808"/>
            <a:ext cx="1296144" cy="86409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32656"/>
            <a:ext cx="3995936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smtClean="0">
                <a:latin typeface="Monotype Corsiva" pitchFamily="66" charset="0"/>
              </a:rPr>
              <a:t>Степи </a:t>
            </a:r>
            <a:r>
              <a:rPr lang="ru-RU" sz="3600" dirty="0" err="1" smtClean="0">
                <a:latin typeface="Monotype Corsiva" pitchFamily="66" charset="0"/>
              </a:rPr>
              <a:t>мої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запродані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Жидові</a:t>
            </a:r>
            <a:r>
              <a:rPr lang="ru-RU" sz="3600" dirty="0" smtClean="0">
                <a:latin typeface="Monotype Corsiva" pitchFamily="66" charset="0"/>
              </a:rPr>
              <a:t>, </a:t>
            </a:r>
            <a:r>
              <a:rPr lang="ru-RU" sz="3600" dirty="0" err="1" smtClean="0">
                <a:latin typeface="Monotype Corsiva" pitchFamily="66" charset="0"/>
              </a:rPr>
              <a:t>німоті</a:t>
            </a:r>
            <a:r>
              <a:rPr lang="ru-RU" sz="3600" dirty="0" smtClean="0">
                <a:latin typeface="Monotype Corsiva" pitchFamily="66" charset="0"/>
              </a:rPr>
              <a:t>...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404664"/>
            <a:ext cx="3960440" cy="53312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Йдеться</a:t>
            </a:r>
            <a:r>
              <a:rPr lang="ru-RU" dirty="0" smtClean="0"/>
              <a:t> про передачу </a:t>
            </a:r>
            <a:r>
              <a:rPr lang="ru-RU" dirty="0" err="1" smtClean="0"/>
              <a:t>колоністам</a:t>
            </a:r>
            <a:r>
              <a:rPr lang="ru-RU" dirty="0" smtClean="0"/>
              <a:t> земель </a:t>
            </a:r>
            <a:r>
              <a:rPr lang="ru-RU" dirty="0" err="1" smtClean="0"/>
              <a:t>Запорозької</a:t>
            </a:r>
            <a:r>
              <a:rPr lang="ru-RU" dirty="0" smtClean="0"/>
              <a:t> </a:t>
            </a:r>
            <a:r>
              <a:rPr lang="ru-RU" dirty="0" err="1" smtClean="0"/>
              <a:t>Січі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зруйнування</a:t>
            </a:r>
            <a:r>
              <a:rPr lang="ru-RU" dirty="0" smtClean="0"/>
              <a:t> 1775 р. </a:t>
            </a:r>
            <a:r>
              <a:rPr lang="ru-RU" dirty="0" err="1" smtClean="0"/>
              <a:t>Військами</a:t>
            </a:r>
            <a:r>
              <a:rPr lang="ru-RU" dirty="0" smtClean="0"/>
              <a:t> </a:t>
            </a:r>
            <a:r>
              <a:rPr lang="ru-RU" dirty="0" err="1" smtClean="0"/>
              <a:t>КатериниII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779912" y="1412776"/>
            <a:ext cx="1368152" cy="86409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hevchenk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897661"/>
            <a:ext cx="5328592" cy="3673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059936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	Сини </a:t>
            </a:r>
            <a:r>
              <a:rPr lang="ru-RU" sz="3600" dirty="0" err="1" smtClean="0">
                <a:latin typeface="Monotype Corsiva" pitchFamily="66" charset="0"/>
              </a:rPr>
              <a:t>мої</a:t>
            </a:r>
            <a:r>
              <a:rPr lang="ru-RU" sz="3600" dirty="0" smtClean="0">
                <a:latin typeface="Monotype Corsiva" pitchFamily="66" charset="0"/>
              </a:rPr>
              <a:t> на </a:t>
            </a:r>
            <a:r>
              <a:rPr lang="ru-RU" sz="3600" dirty="0" err="1" smtClean="0">
                <a:latin typeface="Monotype Corsiva" pitchFamily="66" charset="0"/>
              </a:rPr>
              <a:t>чужині</a:t>
            </a:r>
            <a:r>
              <a:rPr lang="ru-RU" sz="3600" dirty="0" smtClean="0">
                <a:latin typeface="Monotype Corsiva" pitchFamily="66" charset="0"/>
              </a:rPr>
              <a:t>, </a:t>
            </a: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	На </a:t>
            </a:r>
            <a:r>
              <a:rPr lang="ru-RU" sz="3600" dirty="0" err="1" smtClean="0">
                <a:latin typeface="Monotype Corsiva" pitchFamily="66" charset="0"/>
              </a:rPr>
              <a:t>чужій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роботі</a:t>
            </a:r>
            <a:r>
              <a:rPr lang="ru-RU" sz="3600" dirty="0" smtClean="0">
                <a:latin typeface="Monotype Corsiva" pitchFamily="66" charset="0"/>
              </a:rPr>
              <a:t>.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332656"/>
            <a:ext cx="4104456" cy="60486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	Шевченко </a:t>
            </a:r>
            <a:r>
              <a:rPr lang="ru-RU" dirty="0" err="1" smtClean="0"/>
              <a:t>пише</a:t>
            </a:r>
            <a:r>
              <a:rPr lang="ru-RU" dirty="0" smtClean="0"/>
              <a:t> про </a:t>
            </a:r>
            <a:r>
              <a:rPr lang="ru-RU" dirty="0" err="1" smtClean="0"/>
              <a:t>козаків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поразки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гетьмана</a:t>
            </a:r>
            <a:r>
              <a:rPr lang="ru-RU" dirty="0" smtClean="0"/>
              <a:t> І. </a:t>
            </a:r>
            <a:r>
              <a:rPr lang="ru-RU" dirty="0" err="1" smtClean="0"/>
              <a:t>Мазепи</a:t>
            </a:r>
            <a:r>
              <a:rPr lang="ru-RU" dirty="0" smtClean="0"/>
              <a:t> у </a:t>
            </a:r>
            <a:r>
              <a:rPr lang="ru-RU" dirty="0" err="1" smtClean="0"/>
              <a:t>Полтавській</a:t>
            </a:r>
            <a:r>
              <a:rPr lang="ru-RU" dirty="0" smtClean="0"/>
              <a:t> </a:t>
            </a:r>
            <a:r>
              <a:rPr lang="ru-RU" dirty="0" err="1" smtClean="0"/>
              <a:t>битві</a:t>
            </a:r>
            <a:r>
              <a:rPr lang="ru-RU" dirty="0" smtClean="0"/>
              <a:t> 1709 р. та </a:t>
            </a:r>
            <a:r>
              <a:rPr lang="ru-RU" dirty="0" err="1" smtClean="0"/>
              <a:t>падіння</a:t>
            </a:r>
            <a:r>
              <a:rPr lang="ru-RU" dirty="0" smtClean="0"/>
              <a:t> </a:t>
            </a:r>
            <a:r>
              <a:rPr lang="ru-RU" dirty="0" err="1" smtClean="0"/>
              <a:t>гетьманської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 Батурина </a:t>
            </a:r>
            <a:r>
              <a:rPr lang="ru-RU" dirty="0" err="1" smtClean="0"/>
              <a:t>було</a:t>
            </a:r>
            <a:r>
              <a:rPr lang="ru-RU" dirty="0" smtClean="0"/>
              <a:t> заслано Петром І на </a:t>
            </a:r>
            <a:r>
              <a:rPr lang="ru-RU" dirty="0" err="1" smtClean="0"/>
              <a:t>північ</a:t>
            </a:r>
            <a:r>
              <a:rPr lang="ru-RU" dirty="0" smtClean="0"/>
              <a:t> до </a:t>
            </a:r>
            <a:r>
              <a:rPr lang="ru-RU" dirty="0" err="1" smtClean="0"/>
              <a:t>Фінської</a:t>
            </a:r>
            <a:r>
              <a:rPr lang="ru-RU" dirty="0" smtClean="0"/>
              <a:t> затоки </a:t>
            </a:r>
            <a:r>
              <a:rPr lang="ru-RU" dirty="0" err="1" smtClean="0"/>
              <a:t>копати</a:t>
            </a:r>
            <a:r>
              <a:rPr lang="ru-RU" dirty="0" smtClean="0"/>
              <a:t> в болотах </a:t>
            </a:r>
            <a:r>
              <a:rPr lang="ru-RU" dirty="0" err="1" smtClean="0"/>
              <a:t>канали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розчищати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для </a:t>
            </a:r>
            <a:r>
              <a:rPr lang="ru-RU" dirty="0" err="1" smtClean="0"/>
              <a:t>розбудови</a:t>
            </a:r>
            <a:r>
              <a:rPr lang="ru-RU" dirty="0" smtClean="0"/>
              <a:t> Петербурга.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важкі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спричинили</a:t>
            </a:r>
            <a:r>
              <a:rPr lang="ru-RU" dirty="0" smtClean="0"/>
              <a:t> </a:t>
            </a:r>
            <a:r>
              <a:rPr lang="ru-RU" dirty="0" err="1" smtClean="0"/>
              <a:t>загибель</a:t>
            </a:r>
            <a:r>
              <a:rPr lang="ru-RU" dirty="0" smtClean="0"/>
              <a:t> </a:t>
            </a:r>
            <a:r>
              <a:rPr lang="ru-RU" dirty="0" err="1" smtClean="0"/>
              <a:t>десятків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людей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707904" y="836712"/>
            <a:ext cx="1368152" cy="86409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hevchenko_ryb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4267200" cy="4410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4059936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smtClean="0">
                <a:latin typeface="Monotype Corsiva" pitchFamily="66" charset="0"/>
              </a:rPr>
              <a:t>І </a:t>
            </a:r>
            <a:r>
              <a:rPr lang="ru-RU" sz="3600" dirty="0" err="1" smtClean="0">
                <a:latin typeface="Monotype Corsiva" pitchFamily="66" charset="0"/>
              </a:rPr>
              <a:t>могили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мої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милі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Москаль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розриває</a:t>
            </a:r>
            <a:r>
              <a:rPr lang="ru-RU" sz="3600" dirty="0" smtClean="0">
                <a:latin typeface="Monotype Corsiva" pitchFamily="66" charset="0"/>
              </a:rPr>
              <a:t>... 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476672"/>
            <a:ext cx="3416056" cy="5619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Вбачаючи</a:t>
            </a:r>
            <a:r>
              <a:rPr lang="ru-RU" dirty="0" smtClean="0"/>
              <a:t> в </a:t>
            </a:r>
            <a:r>
              <a:rPr lang="ru-RU" dirty="0" err="1" smtClean="0"/>
              <a:t>розкопках</a:t>
            </a:r>
            <a:r>
              <a:rPr lang="ru-RU" dirty="0" smtClean="0"/>
              <a:t> </a:t>
            </a:r>
            <a:r>
              <a:rPr lang="ru-RU" dirty="0" err="1" smtClean="0"/>
              <a:t>курганів</a:t>
            </a:r>
            <a:r>
              <a:rPr lang="ru-RU" dirty="0" smtClean="0"/>
              <a:t> </a:t>
            </a:r>
            <a:r>
              <a:rPr lang="ru-RU" dirty="0" err="1" smtClean="0"/>
              <a:t>наругу</a:t>
            </a:r>
            <a:r>
              <a:rPr lang="ru-RU" dirty="0" smtClean="0"/>
              <a:t> над </a:t>
            </a:r>
            <a:r>
              <a:rPr lang="ru-RU" dirty="0" err="1" smtClean="0"/>
              <a:t>національними</a:t>
            </a:r>
            <a:r>
              <a:rPr lang="ru-RU" dirty="0" smtClean="0"/>
              <a:t> </a:t>
            </a:r>
            <a:r>
              <a:rPr lang="ru-RU" dirty="0" err="1" smtClean="0"/>
              <a:t>святощами</a:t>
            </a:r>
            <a:r>
              <a:rPr lang="ru-RU" dirty="0" smtClean="0"/>
              <a:t>, Шевченко </a:t>
            </a:r>
            <a:r>
              <a:rPr lang="ru-RU" dirty="0" err="1" smtClean="0"/>
              <a:t>протестував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розкопок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позицій</a:t>
            </a:r>
            <a:r>
              <a:rPr lang="ru-RU" dirty="0" smtClean="0"/>
              <a:t>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моралі</a:t>
            </a:r>
            <a:r>
              <a:rPr lang="ru-RU" dirty="0" smtClean="0"/>
              <a:t>: за нею, </a:t>
            </a:r>
            <a:r>
              <a:rPr lang="ru-RU" dirty="0" err="1" smtClean="0"/>
              <a:t>розривати</a:t>
            </a:r>
            <a:r>
              <a:rPr lang="ru-RU" dirty="0" smtClean="0"/>
              <a:t> </a:t>
            </a:r>
            <a:r>
              <a:rPr lang="ru-RU" dirty="0" err="1" smtClean="0"/>
              <a:t>могили</a:t>
            </a:r>
            <a:r>
              <a:rPr lang="ru-RU" dirty="0" smtClean="0"/>
              <a:t> — великий </a:t>
            </a:r>
            <a:r>
              <a:rPr lang="ru-RU" dirty="0" err="1" smtClean="0"/>
              <a:t>гріх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139952" y="548680"/>
            <a:ext cx="1440160" cy="7920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Taras_Shevchenko_painting_0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3829537" cy="50401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550</TotalTime>
  <Words>213</Words>
  <Application>Microsoft Office PowerPoint</Application>
  <PresentationFormat>Экран (4:3)</PresentationFormat>
  <Paragraphs>92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Вірш Тараса Шевченка «Розрита могила», як узагальнений образ України, пограбованої царизмом. </vt:lpstr>
      <vt:lpstr>Робота над проектом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Список  літератури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Алина</cp:lastModifiedBy>
  <cp:revision>38</cp:revision>
  <dcterms:created xsi:type="dcterms:W3CDTF">2014-03-16T15:28:13Z</dcterms:created>
  <dcterms:modified xsi:type="dcterms:W3CDTF">2014-04-08T19:36:00Z</dcterms:modified>
</cp:coreProperties>
</file>