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75" r:id="rId4"/>
    <p:sldId id="276" r:id="rId5"/>
    <p:sldId id="266" r:id="rId6"/>
    <p:sldId id="280" r:id="rId7"/>
    <p:sldId id="281" r:id="rId8"/>
    <p:sldId id="282" r:id="rId9"/>
    <p:sldId id="284" r:id="rId10"/>
    <p:sldId id="285" r:id="rId11"/>
    <p:sldId id="286" r:id="rId12"/>
    <p:sldId id="268" r:id="rId13"/>
    <p:sldId id="27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E965B844-FEA2-40E9-8FC6-5575561CA5AC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57DE6F5-0FA2-4B80-9160-69571CAC0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3479-68B3-426C-9223-4A97BE725906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D58F-5B80-47D7-BD53-F179FC91E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2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35B6-B30B-4908-971D-1393539A2065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E5CB-C968-4A6D-9045-C7C9C2AE0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2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6845-8E5E-43DF-89A4-2C251E322664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EDEF-07C4-4B4F-92AC-401869EBF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2E08-42D0-4A66-90B2-233E83AE38B3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1A8B-7AD9-4171-8220-6F25A7551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6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DB07-A2EA-4F11-BFEC-38A551D83EA5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C4508-8C9B-45A6-86B2-14D4679E3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0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2F23-B5F2-4B44-9316-29221D6E67AF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ACD5-3AF5-4F33-8F63-E0A8292AE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EF38-B78A-4148-A004-2EE8062DD884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30CD-76D8-4861-A89D-A78830E90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6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E611-A618-476D-81B3-7A45CC427EF7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F06D-FCD0-4CD9-B2AE-542B530BA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7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9D47B-2584-44BE-9196-FE390E0D7780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81CF-D39D-4962-AD73-3DCF65F59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08F6-078D-4736-A767-8EF0D6C66174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BB5A-F3F8-40C1-A235-B0FF4EE9B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grayscl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AB1227-5474-4B1B-92A2-DE5C12C896EA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E10E48-EABD-4AEF-ABF8-FE6CA0555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grayscl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643438" y="928688"/>
            <a:ext cx="3484562" cy="2160587"/>
          </a:xfrm>
        </p:spPr>
        <p:txBody>
          <a:bodyPr/>
          <a:lstStyle/>
          <a:p>
            <a:pPr algn="ctr" eaLnBrk="1" hangingPunct="1"/>
            <a:r>
              <a:rPr lang="uk-UA" sz="1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Всеукраїнський інтерактивний конкурс </a:t>
            </a:r>
            <a:br>
              <a:rPr lang="uk-UA" sz="1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Малої академії наук  “МАН-Юніор-Дослідник”</a:t>
            </a:r>
            <a:br>
              <a:rPr lang="uk-UA" sz="1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номінація “Історик-Юніор-2014</a:t>
            </a:r>
            <a:r>
              <a:rPr lang="uk-UA" sz="1800" b="1" smtClean="0">
                <a:solidFill>
                  <a:srgbClr val="0000CC"/>
                </a:solidFill>
              </a:rPr>
              <a:t>”</a:t>
            </a:r>
            <a:r>
              <a:rPr lang="ru-RU" sz="1800" b="1" smtClean="0">
                <a:solidFill>
                  <a:srgbClr val="0000CC"/>
                </a:solidFill>
              </a:rPr>
              <a:t/>
            </a:r>
            <a:br>
              <a:rPr lang="ru-RU" sz="1800" b="1" smtClean="0">
                <a:solidFill>
                  <a:srgbClr val="0000CC"/>
                </a:solidFill>
              </a:rPr>
            </a:br>
            <a:endParaRPr lang="uk-UA" sz="1800" smtClean="0">
              <a:solidFill>
                <a:srgbClr val="0A048A"/>
              </a:solidFill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3913" y="1125538"/>
            <a:ext cx="3529012" cy="627062"/>
          </a:xfrm>
        </p:spPr>
        <p:txBody>
          <a:bodyPr/>
          <a:lstStyle/>
          <a:p>
            <a:pPr algn="ctr" eaLnBrk="1" hangingPunct="1"/>
            <a:r>
              <a:rPr lang="uk-UA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Проект-дослідження</a:t>
            </a:r>
          </a:p>
          <a:p>
            <a:pPr eaLnBrk="1" hangingPunct="1"/>
            <a:endParaRPr lang="uk-UA" smtClean="0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65138" y="1557338"/>
            <a:ext cx="4248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C00000"/>
                </a:solidFill>
              </a:rPr>
              <a:t>Історичне під</a:t>
            </a:r>
            <a:r>
              <a:rPr lang="ru-RU" sz="2800" b="1">
                <a:solidFill>
                  <a:srgbClr val="C00000"/>
                </a:solidFill>
              </a:rPr>
              <a:t>ґ</a:t>
            </a:r>
            <a:r>
              <a:rPr lang="uk-UA" sz="2800" b="1">
                <a:solidFill>
                  <a:srgbClr val="C00000"/>
                </a:solidFill>
              </a:rPr>
              <a:t>рунтя поеми </a:t>
            </a:r>
          </a:p>
          <a:p>
            <a:pPr algn="ctr"/>
            <a:r>
              <a:rPr lang="uk-UA" sz="2800" b="1">
                <a:solidFill>
                  <a:srgbClr val="C00000"/>
                </a:solidFill>
              </a:rPr>
              <a:t>Т.Г.Шевченка  </a:t>
            </a:r>
            <a:r>
              <a:rPr lang="ru-RU" sz="2800" b="1">
                <a:solidFill>
                  <a:srgbClr val="C00000"/>
                </a:solidFill>
              </a:rPr>
              <a:t>«</a:t>
            </a:r>
            <a:r>
              <a:rPr lang="uk-UA" sz="2800" b="1">
                <a:solidFill>
                  <a:srgbClr val="C00000"/>
                </a:solidFill>
              </a:rPr>
              <a:t>Катерина»</a:t>
            </a: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859338" y="2708275"/>
            <a:ext cx="34925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Автор Зубко Анна Олександрівна,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учениця 9 класу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загальноосвітньої школи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І-ІІІ ступенів №  1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імені Героя Радянського Союзу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Якименка А. Д.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смт Володарське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Володарського району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Донецької області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Наукові керівники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Бречко Світлана Іванівна,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учитель історії;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Спиридонова Жанна Сергіївна,</a:t>
            </a:r>
          </a:p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учитель української мови та літератури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2" descr="C:\Users\111\Desktop\1353721453-0489985-www.nevsepic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338513"/>
            <a:ext cx="204787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98513"/>
            <a:ext cx="7024687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Соціальна нерівність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5137150" y="1295400"/>
            <a:ext cx="37973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/>
              <a:t>Їде шляхом до Києва</a:t>
            </a:r>
            <a:endParaRPr lang="uk-UA" b="1" i="1"/>
          </a:p>
          <a:p>
            <a:r>
              <a:rPr lang="ru-RU" b="1" i="1"/>
              <a:t>Берлин шестернею.</a:t>
            </a:r>
            <a:endParaRPr lang="uk-UA" b="1" i="1"/>
          </a:p>
          <a:p>
            <a:r>
              <a:rPr lang="ru-RU" b="1" i="1"/>
              <a:t>А в берлині господиня</a:t>
            </a:r>
            <a:endParaRPr lang="uk-UA" b="1" i="1"/>
          </a:p>
          <a:p>
            <a:r>
              <a:rPr lang="ru-RU" b="1" i="1"/>
              <a:t>З паном і сем’єю.</a:t>
            </a:r>
            <a:endParaRPr lang="uk-UA" b="1" i="1"/>
          </a:p>
          <a:p>
            <a:r>
              <a:rPr lang="ru-RU" b="1" i="1"/>
              <a:t>Опинився против старців —</a:t>
            </a:r>
            <a:endParaRPr lang="uk-UA" b="1" i="1"/>
          </a:p>
          <a:p>
            <a:r>
              <a:rPr lang="ru-RU" b="1" i="1"/>
              <a:t>Курява лягає.</a:t>
            </a:r>
            <a:endParaRPr lang="uk-UA" b="1" i="1"/>
          </a:p>
          <a:p>
            <a:r>
              <a:rPr lang="ru-RU" b="1" i="1"/>
              <a:t>Побіг Івась, бо з віконця</a:t>
            </a:r>
            <a:endParaRPr lang="uk-UA" b="1" i="1"/>
          </a:p>
          <a:p>
            <a:r>
              <a:rPr lang="ru-RU" b="1" i="1"/>
              <a:t>Рукою махає.</a:t>
            </a:r>
            <a:endParaRPr lang="uk-UA" b="1" i="1"/>
          </a:p>
          <a:p>
            <a:r>
              <a:rPr lang="ru-RU" b="1" i="1"/>
              <a:t>Дає гроші Івасеві,</a:t>
            </a:r>
            <a:endParaRPr lang="uk-UA" b="1" i="1"/>
          </a:p>
          <a:p>
            <a:r>
              <a:rPr lang="ru-RU" b="1" i="1"/>
              <a:t>Дивується пані.</a:t>
            </a:r>
            <a:endParaRPr lang="uk-UA" b="1" i="1"/>
          </a:p>
          <a:p>
            <a:r>
              <a:rPr lang="ru-RU" b="1" i="1"/>
              <a:t>А пан глянув... Одвернувся...</a:t>
            </a:r>
            <a:endParaRPr lang="uk-UA" b="1" i="1"/>
          </a:p>
          <a:p>
            <a:r>
              <a:rPr lang="ru-RU" b="1" i="1"/>
              <a:t>Пізнав, препоганий,</a:t>
            </a:r>
            <a:endParaRPr lang="uk-UA" b="1" i="1"/>
          </a:p>
          <a:p>
            <a:r>
              <a:rPr lang="ru-RU" b="1" i="1"/>
              <a:t>Пізнав тії карі очі,</a:t>
            </a:r>
            <a:endParaRPr lang="uk-UA" b="1" i="1"/>
          </a:p>
          <a:p>
            <a:r>
              <a:rPr lang="ru-RU" b="1" i="1"/>
              <a:t>Чорні бровенята...</a:t>
            </a:r>
            <a:endParaRPr lang="uk-UA" b="1" i="1"/>
          </a:p>
          <a:p>
            <a:r>
              <a:rPr lang="ru-RU" b="1" i="1"/>
              <a:t>Пізнав батько свого сина,</a:t>
            </a:r>
            <a:endParaRPr lang="uk-UA" b="1" i="1"/>
          </a:p>
          <a:p>
            <a:r>
              <a:rPr lang="ru-RU" b="1" i="1"/>
              <a:t>Та не хоче взяти.</a:t>
            </a:r>
            <a:endParaRPr lang="uk-UA" b="1" i="1"/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593725" y="1482725"/>
            <a:ext cx="4572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Шевченко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дівчатам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людьми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стану приносить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нещастя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Катерина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відштовхнута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коханим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через те,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бідна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москаль,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офіцер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2" descr="http://www.segodnya.ua/img/ui/_3d005a4243ca26499ea03e9e66d5a8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36863"/>
            <a:ext cx="3857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981075"/>
            <a:ext cx="7024687" cy="6127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Моральні засади українського села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5219700" y="1593850"/>
            <a:ext cx="3240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b="1" i="1"/>
              <a:t>Бере шага, аж труситься:</a:t>
            </a:r>
            <a:br>
              <a:rPr lang="uk-UA" b="1" i="1"/>
            </a:br>
            <a:r>
              <a:rPr lang="uk-UA" b="1" i="1"/>
              <a:t>тяжко його брати!..</a:t>
            </a:r>
          </a:p>
        </p:txBody>
      </p:sp>
      <p:pic>
        <p:nvPicPr>
          <p:cNvPr id="30724" name="Picture 2" descr="http://procherk.info/images/news/072013/356b09d7cebf0bfd9c8ef804539e2f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997200"/>
            <a:ext cx="38576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7700" y="1772816"/>
            <a:ext cx="406831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Засоби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для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існування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селянам давала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їх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важка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праця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землі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З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дитинства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вони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вчилися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обробляти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землю,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сіяти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жати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молотити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доглядати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за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худобою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виготовляти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речі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побуту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одяг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взуття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це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робило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їх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самостійними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матеріальному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плані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селянська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громада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завжди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допомагала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підтримувала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у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скрутні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часи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Життя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поза селом для них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незнайомим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незвичним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страшним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Особливо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ганебним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побиратися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жити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рахунок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інших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928688"/>
            <a:ext cx="7024687" cy="6143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Патріархальний устрій сім’ї</a:t>
            </a:r>
            <a:endParaRPr lang="uk-UA" dirty="0">
              <a:solidFill>
                <a:srgbClr val="0A04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C:\Users\111\Desktop\род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786188"/>
            <a:ext cx="2868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643050"/>
            <a:ext cx="3960440" cy="418576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>
                <a:latin typeface="+mn-lt"/>
                <a:cs typeface="+mn-cs"/>
              </a:rPr>
              <a:t>Сидить</a:t>
            </a:r>
            <a:r>
              <a:rPr lang="ru-RU" sz="1400" b="1" i="1" dirty="0">
                <a:latin typeface="+mn-lt"/>
                <a:cs typeface="+mn-cs"/>
              </a:rPr>
              <a:t> </a:t>
            </a:r>
            <a:r>
              <a:rPr lang="ru-RU" sz="1400" b="1" i="1" dirty="0" err="1">
                <a:latin typeface="+mn-lt"/>
                <a:cs typeface="+mn-cs"/>
              </a:rPr>
              <a:t>батько</a:t>
            </a:r>
            <a:r>
              <a:rPr lang="ru-RU" sz="1400" b="1" i="1" dirty="0">
                <a:latin typeface="+mn-lt"/>
                <a:cs typeface="+mn-cs"/>
              </a:rPr>
              <a:t> </a:t>
            </a:r>
            <a:r>
              <a:rPr lang="ru-RU" sz="1400" b="1" i="1" dirty="0" err="1">
                <a:latin typeface="+mn-lt"/>
                <a:cs typeface="+mn-cs"/>
              </a:rPr>
              <a:t>кінець</a:t>
            </a:r>
            <a:r>
              <a:rPr lang="ru-RU" sz="1400" b="1" i="1" dirty="0">
                <a:latin typeface="+mn-lt"/>
                <a:cs typeface="+mn-cs"/>
              </a:rPr>
              <a:t> стола,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На руки схилився;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Не дивиться на світ божий: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Тяжко зажурився.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Коло його стара мати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Сидить на ослоні, за сльозами ледве-ледве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Вимовляє доні:</a:t>
            </a:r>
            <a:endParaRPr lang="ru-RU" sz="1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+mn-lt"/>
                <a:cs typeface="+mn-cs"/>
              </a:rPr>
              <a:t>«</a:t>
            </a:r>
            <a:r>
              <a:rPr lang="ru-RU" sz="1400" b="1" i="1" dirty="0" err="1" smtClean="0">
                <a:latin typeface="+mn-lt"/>
                <a:cs typeface="+mn-cs"/>
              </a:rPr>
              <a:t>Що</a:t>
            </a:r>
            <a:r>
              <a:rPr lang="ru-RU" sz="1400" b="1" i="1" dirty="0" smtClean="0">
                <a:latin typeface="+mn-lt"/>
                <a:cs typeface="+mn-cs"/>
              </a:rPr>
              <a:t> </a:t>
            </a:r>
            <a:r>
              <a:rPr lang="ru-RU" sz="1400" b="1" i="1" dirty="0" err="1" smtClean="0">
                <a:latin typeface="+mn-lt"/>
                <a:cs typeface="+mn-cs"/>
              </a:rPr>
              <a:t>весілля</a:t>
            </a:r>
            <a:r>
              <a:rPr lang="ru-RU" sz="1400" b="1" i="1" dirty="0" smtClean="0">
                <a:latin typeface="+mn-lt"/>
                <a:cs typeface="+mn-cs"/>
              </a:rPr>
              <a:t>, </a:t>
            </a:r>
            <a:r>
              <a:rPr lang="ru-RU" sz="1400" b="1" i="1" dirty="0" err="1" smtClean="0">
                <a:latin typeface="+mn-lt"/>
                <a:cs typeface="+mn-cs"/>
              </a:rPr>
              <a:t>доню</a:t>
            </a:r>
            <a:r>
              <a:rPr lang="ru-RU" sz="1400" b="1" i="1" dirty="0" smtClean="0">
                <a:latin typeface="+mn-lt"/>
                <a:cs typeface="+mn-cs"/>
              </a:rPr>
              <a:t> моя?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+mn-lt"/>
                <a:cs typeface="+mn-cs"/>
              </a:rPr>
              <a:t>А де ж твоя пара?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+mn-lt"/>
                <a:cs typeface="+mn-cs"/>
              </a:rPr>
              <a:t>Де </a:t>
            </a:r>
            <a:r>
              <a:rPr lang="ru-RU" sz="1400" b="1" i="1" dirty="0" err="1" smtClean="0">
                <a:latin typeface="+mn-lt"/>
                <a:cs typeface="+mn-cs"/>
              </a:rPr>
              <a:t>світилки</a:t>
            </a:r>
            <a:r>
              <a:rPr lang="ru-RU" sz="1400" b="1" i="1" dirty="0" smtClean="0">
                <a:latin typeface="+mn-lt"/>
                <a:cs typeface="+mn-cs"/>
              </a:rPr>
              <a:t> з </a:t>
            </a:r>
            <a:r>
              <a:rPr lang="ru-RU" sz="1400" b="1" i="1" dirty="0" err="1" smtClean="0">
                <a:latin typeface="+mn-lt"/>
                <a:cs typeface="+mn-cs"/>
              </a:rPr>
              <a:t>друженьками</a:t>
            </a:r>
            <a:r>
              <a:rPr lang="ru-RU" sz="1400" b="1" i="1" dirty="0" smtClean="0"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+mn-lt"/>
                <a:cs typeface="+mn-cs"/>
              </a:rPr>
              <a:t>Старости, </a:t>
            </a:r>
            <a:r>
              <a:rPr lang="ru-RU" sz="1400" b="1" i="1" dirty="0" err="1" smtClean="0">
                <a:latin typeface="+mn-lt"/>
                <a:cs typeface="+mn-cs"/>
              </a:rPr>
              <a:t>бояри</a:t>
            </a:r>
            <a:r>
              <a:rPr lang="ru-RU" sz="1400" b="1" i="1" dirty="0" smtClean="0">
                <a:latin typeface="+mn-lt"/>
                <a:cs typeface="+mn-cs"/>
              </a:rPr>
              <a:t>?.. </a:t>
            </a:r>
            <a:r>
              <a:rPr lang="ru-RU" sz="1400" b="1" i="1" dirty="0" smtClean="0">
                <a:latin typeface="+mn-lt"/>
                <a:cs typeface="+mn-cs"/>
              </a:rPr>
              <a:t>»</a:t>
            </a:r>
            <a:endParaRPr lang="ru-RU" sz="1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i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latin typeface="+mn-lt"/>
                <a:cs typeface="+mn-cs"/>
              </a:rPr>
              <a:t>Обізвався </a:t>
            </a:r>
            <a:r>
              <a:rPr lang="uk-UA" sz="1400" b="1" i="1" dirty="0">
                <a:latin typeface="+mn-lt"/>
                <a:cs typeface="+mn-cs"/>
              </a:rPr>
              <a:t>старий батько: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err="1">
                <a:latin typeface="+mn-lt"/>
                <a:cs typeface="+mn-cs"/>
              </a:rPr>
              <a:t>“Чого</a:t>
            </a:r>
            <a:r>
              <a:rPr lang="uk-UA" sz="1400" b="1" i="1" dirty="0">
                <a:latin typeface="+mn-lt"/>
                <a:cs typeface="+mn-cs"/>
              </a:rPr>
              <a:t> ждеш, небого?”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Заридала Катерина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Та бух йому в ноги: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err="1">
                <a:latin typeface="+mn-lt"/>
                <a:cs typeface="+mn-cs"/>
              </a:rPr>
              <a:t>“Прости</a:t>
            </a:r>
            <a:r>
              <a:rPr lang="uk-UA" sz="1400" b="1" i="1" dirty="0">
                <a:latin typeface="+mn-lt"/>
                <a:cs typeface="+mn-cs"/>
              </a:rPr>
              <a:t> мені, мій батечку,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Що я наробила!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Прости мені, мій голубе,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Мій соколе милий!”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err="1">
                <a:latin typeface="+mn-lt"/>
                <a:cs typeface="+mn-cs"/>
              </a:rPr>
              <a:t>“Нехай</a:t>
            </a:r>
            <a:r>
              <a:rPr lang="uk-UA" sz="1400" b="1" i="1" dirty="0">
                <a:latin typeface="+mn-lt"/>
                <a:cs typeface="+mn-cs"/>
              </a:rPr>
              <a:t> тебе бог прощає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Та </a:t>
            </a:r>
            <a:r>
              <a:rPr lang="uk-UA" sz="1400" b="1" i="1" dirty="0" err="1">
                <a:latin typeface="+mn-lt"/>
                <a:cs typeface="+mn-cs"/>
              </a:rPr>
              <a:t>добрії</a:t>
            </a:r>
            <a:r>
              <a:rPr lang="uk-UA" sz="1400" b="1" i="1" dirty="0">
                <a:latin typeface="+mn-lt"/>
                <a:cs typeface="+mn-cs"/>
              </a:rPr>
              <a:t> </a:t>
            </a:r>
            <a:r>
              <a:rPr lang="uk-UA" sz="1400" b="1" i="1" dirty="0" err="1">
                <a:latin typeface="+mn-lt"/>
                <a:cs typeface="+mn-cs"/>
              </a:rPr>
              <a:t>люде</a:t>
            </a:r>
            <a:r>
              <a:rPr lang="uk-UA" sz="1400" b="1" i="1" dirty="0">
                <a:latin typeface="+mn-lt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latin typeface="+mn-lt"/>
                <a:cs typeface="+mn-cs"/>
              </a:rPr>
              <a:t>Молись богу та йди собі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latin typeface="+mn-lt"/>
                <a:cs typeface="+mn-cs"/>
              </a:rPr>
              <a:t>Мені </a:t>
            </a:r>
            <a:r>
              <a:rPr lang="uk-UA" sz="1400" b="1" i="1" dirty="0">
                <a:latin typeface="+mn-lt"/>
                <a:cs typeface="+mn-cs"/>
              </a:rPr>
              <a:t>легше буде”.</a:t>
            </a: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4429125" y="1357313"/>
            <a:ext cx="41433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Основною духовною цінністю для  селянина була сім’я. У селянській родині існував розподіл праці за статтю і віком, регламентувалися обов’язки кожного з її членів. Главою сім’ї і розпорядником усіх господарських робіт був батько. Іноді ще за життя батька це право переходило до старшого сина.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стрелка влево/вправо 2"/>
          <p:cNvSpPr/>
          <p:nvPr/>
        </p:nvSpPr>
        <p:spPr>
          <a:xfrm>
            <a:off x="3841750" y="1084263"/>
            <a:ext cx="1512888" cy="503237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0A048A"/>
              </a:solidFill>
            </a:endParaRPr>
          </a:p>
        </p:txBody>
      </p:sp>
      <p:pic>
        <p:nvPicPr>
          <p:cNvPr id="32772" name="Picture 2" descr="http://www.korners.kiev.ua/auction/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986213"/>
            <a:ext cx="352742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10" descr="http://ia39.odnoklassniki.ru/getImage?photoId=388319552131&amp;photoTyp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19589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Прямоугольник 7"/>
          <p:cNvSpPr>
            <a:spLocks noChangeArrowheads="1"/>
          </p:cNvSpPr>
          <p:nvPr/>
        </p:nvSpPr>
        <p:spPr bwMode="auto">
          <a:xfrm>
            <a:off x="603250" y="1563688"/>
            <a:ext cx="33480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/>
              <a:t>Покриткою стала...</a:t>
            </a:r>
            <a:endParaRPr lang="uk-UA" b="1" i="1"/>
          </a:p>
          <a:p>
            <a:r>
              <a:rPr lang="ru-RU" b="1" i="1"/>
              <a:t>Покриткою... Який сором!</a:t>
            </a:r>
            <a:endParaRPr lang="uk-UA" b="1" i="1"/>
          </a:p>
          <a:p>
            <a:r>
              <a:rPr lang="ru-RU" b="1" i="1"/>
              <a:t>І за що я гину!</a:t>
            </a:r>
            <a:endParaRPr lang="uk-UA" b="1" i="1"/>
          </a:p>
        </p:txBody>
      </p:sp>
      <p:sp>
        <p:nvSpPr>
          <p:cNvPr id="32775" name="Прямоугольник 8"/>
          <p:cNvSpPr>
            <a:spLocks noChangeArrowheads="1"/>
          </p:cNvSpPr>
          <p:nvPr/>
        </p:nvSpPr>
        <p:spPr bwMode="auto">
          <a:xfrm>
            <a:off x="541338" y="257810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За народним звичаєм, що стояв на сторожі суспільної моралі та дбав про збереження родини, дівчині, яка не вберегла своєї честі й народила позашлюбну дитину, обрізали коси і покривали голову хусткою. Звідси вислів — покритка.</a:t>
            </a:r>
            <a:endParaRPr lang="uk-UA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Прямоугольник 11"/>
          <p:cNvSpPr>
            <a:spLocks noChangeArrowheads="1"/>
          </p:cNvSpPr>
          <p:nvPr/>
        </p:nvSpPr>
        <p:spPr bwMode="auto">
          <a:xfrm>
            <a:off x="5281613" y="1708150"/>
            <a:ext cx="363378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1600">
                <a:latin typeface="Times New Roman" pitchFamily="18" charset="0"/>
                <a:cs typeface="Times New Roman" pitchFamily="18" charset="0"/>
              </a:rPr>
              <a:t>До одиноких матерів  належать матері, котрі не просто не перебувають у шлюбі, а взагалі не мають у свідоцтві про народження їхньої дитини запису про батька або ж цей запис зроблено в установленому порядку державним органом РАГС за вказівкою матері дитини </a:t>
            </a:r>
            <a:r>
              <a:rPr lang="uk-UA" sz="1400" b="1">
                <a:latin typeface="Times New Roman" pitchFamily="18" charset="0"/>
                <a:cs typeface="Times New Roman" pitchFamily="18" charset="0"/>
              </a:rPr>
              <a:t>(ст.. 182 Закону України "Про державну допомогу сім'ям з дітьми").</a:t>
            </a:r>
            <a:endParaRPr lang="uk-UA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Прямоугольник 12"/>
          <p:cNvSpPr>
            <a:spLocks noChangeArrowheads="1"/>
          </p:cNvSpPr>
          <p:nvPr/>
        </p:nvSpPr>
        <p:spPr bwMode="auto">
          <a:xfrm>
            <a:off x="2755900" y="32448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32778" name="Прямоугольник 13"/>
          <p:cNvSpPr>
            <a:spLocks noChangeArrowheads="1"/>
          </p:cNvSpPr>
          <p:nvPr/>
        </p:nvSpPr>
        <p:spPr bwMode="auto">
          <a:xfrm>
            <a:off x="1196975" y="1150938"/>
            <a:ext cx="1220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Минуле</a:t>
            </a:r>
            <a:endParaRPr lang="uk-UA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Прямоугольник 14"/>
          <p:cNvSpPr>
            <a:spLocks noChangeArrowheads="1"/>
          </p:cNvSpPr>
          <p:nvPr/>
        </p:nvSpPr>
        <p:spPr bwMode="auto">
          <a:xfrm>
            <a:off x="6286500" y="1150938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Сучасність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024687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dirty="0">
              <a:solidFill>
                <a:srgbClr val="0A04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4" descr="http://s59.radikal.ru/i163/1107/6c/5dea27a07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628775"/>
            <a:ext cx="29019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827088" y="1855788"/>
            <a:ext cx="4572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1600">
                <a:latin typeface="Times New Roman" pitchFamily="18" charset="0"/>
                <a:cs typeface="Times New Roman" pitchFamily="18" charset="0"/>
              </a:rPr>
              <a:t>1. У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шевченкознавстві, особливо останніх років, набула поширення і традиція алегоричного прочитання поеми «Катерина»: відповідно до неї </a:t>
            </a:r>
            <a:r>
              <a:rPr lang="ru-RU" sz="160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образ Катерини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, як і образи зганьблених жінок в наступних Шевченкових творах, символізують долю України, поневоленої Росією.</a:t>
            </a:r>
          </a:p>
          <a:p>
            <a:r>
              <a:rPr lang="ru-RU" sz="160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 - образ байстрюка, сина України, що не має куди подітися, не має, де знайти прихисток, блукає по життю. </a:t>
            </a:r>
          </a:p>
          <a:p>
            <a:r>
              <a:rPr lang="ru-RU" sz="160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Офіцер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– негідник, образ Російської імперії, що, проводячи свою загарбницьку політику, геть не зважала на долю простих селян-українців.</a:t>
            </a:r>
            <a:endParaRPr lang="uk-UA" sz="1600">
              <a:latin typeface="Times New Roman" pitchFamily="18" charset="0"/>
              <a:cs typeface="Times New Roman" pitchFamily="18" charset="0"/>
            </a:endParaRPr>
          </a:p>
          <a:p>
            <a:endParaRPr lang="uk-UA" sz="16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>
                <a:latin typeface="Times New Roman" pitchFamily="18" charset="0"/>
                <a:cs typeface="Times New Roman" pitchFamily="18" charset="0"/>
              </a:rPr>
              <a:t>2. Поема «Катерина» має історичне підґрунтя, містить реальні факти.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981075"/>
            <a:ext cx="7024687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  <a:endParaRPr lang="uk-UA" dirty="0">
              <a:solidFill>
                <a:srgbClr val="0A04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576263" y="1844675"/>
            <a:ext cx="80470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Олег Афонин. Поэт всей Руси. Тарас Шевченко в воспоминаниях современников. – К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вский вестник. 11.03.2010,.с. 3</a:t>
            </a:r>
            <a:br>
              <a:rPr lang="uk-UA">
                <a:latin typeface="Times New Roman" pitchFamily="18" charset="0"/>
                <a:cs typeface="Times New Roman" pitchFamily="18" charset="0"/>
              </a:rPr>
            </a:br>
            <a:r>
              <a:rPr lang="uk-UA">
                <a:latin typeface="Times New Roman" pitchFamily="18" charset="0"/>
                <a:cs typeface="Times New Roman" pitchFamily="18" charset="0"/>
              </a:rPr>
              <a:t>2. Рекрутський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znaimo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›Рекрут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Митяев А. Книга будущих командиров. PlanetaSkazok.ru›educat/knigabuduwihkomandiroveduk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wiki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/Русско-турецкие_войны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Хто ж такі, насправді, були за національністю рядові російські гусари...</a:t>
            </a:r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mamajeva-sloboda.ua›publ.php?id=588</a:t>
            </a:r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6. Реєнт О., Малій О. Історія України. Підручник для 9 класу.- Київ, «Генеза», 2009, 238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888" y="981075"/>
            <a:ext cx="7024687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Історизм в творах Тараса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Шевченка</a:t>
            </a:r>
            <a:endParaRPr lang="uk-UA" dirty="0">
              <a:solidFill>
                <a:srgbClr val="0A04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98500" y="2133600"/>
            <a:ext cx="39608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1600">
                <a:latin typeface="Times New Roman" pitchFamily="18" charset="0"/>
                <a:cs typeface="Times New Roman" pitchFamily="18" charset="0"/>
              </a:rPr>
              <a:t>Історія України для Т.Г.Шевченка була органічною складовою, частиною всього його буремного життя. Нелегким був шлях Кобзаря до історичної істини. Мистецтвом історії він як геніальний поет оволодівав на власному досвіді – гіркому і трагічному.</a:t>
            </a:r>
          </a:p>
        </p:txBody>
      </p:sp>
      <p:pic>
        <p:nvPicPr>
          <p:cNvPr id="15364" name="Picture 2" descr="http://osvita.pl.km.ua/~novosel/images/my_images/Golovna_1/shevchenko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313372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5435600" y="1989138"/>
            <a:ext cx="325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i="1"/>
              <a:t>Історія мого життя становить історію моєї батьківщини.</a:t>
            </a:r>
          </a:p>
          <a:p>
            <a:pPr algn="r"/>
            <a:r>
              <a:rPr lang="uk-UA" i="1"/>
              <a:t>Т.Г.Шевченко</a:t>
            </a: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690563" y="407670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1600">
                <a:latin typeface="Times New Roman" pitchFamily="18" charset="0"/>
                <a:cs typeface="Times New Roman" pitchFamily="18" charset="0"/>
              </a:rPr>
              <a:t>Кобзар фактично стояв на початку не тільки модернової української літератури і був творцем української літературної мови, але й значною мірою започаткував нову історіографію України, надзвичайну історіографію – у художній формі.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88" y="1047750"/>
            <a:ext cx="7024687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Присвята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272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4500563" y="172720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/>
              <a:t>Василию Андреевичу Жуковскому </a:t>
            </a:r>
          </a:p>
          <a:p>
            <a:pPr algn="r"/>
            <a:r>
              <a:rPr lang="ru-RU" i="1"/>
              <a:t>на память 22 апреля 1838 год</a:t>
            </a:r>
            <a:endParaRPr lang="uk-UA" i="1"/>
          </a:p>
        </p:txBody>
      </p:sp>
      <p:sp>
        <p:nvSpPr>
          <p:cNvPr id="16389" name="Прямоугольник 3"/>
          <p:cNvSpPr>
            <a:spLocks noChangeArrowheads="1"/>
          </p:cNvSpPr>
          <p:nvPr/>
        </p:nvSpPr>
        <p:spPr bwMode="auto">
          <a:xfrm>
            <a:off x="3924300" y="3041650"/>
            <a:ext cx="4572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Шевченко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присвятив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«Катерину»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російському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Жуковському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(1783 — 1852)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день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викупу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кріпацтва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Тарас Григорович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вдячності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згадував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«Художник», у листах до М.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Лазаревського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А. І.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Лизогуба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В.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Рєпніної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71550" y="1020763"/>
            <a:ext cx="7024688" cy="685800"/>
          </a:xfrm>
        </p:spPr>
        <p:txBody>
          <a:bodyPr/>
          <a:lstStyle/>
          <a:p>
            <a:pPr algn="ctr" eaLnBrk="1" hangingPunct="1"/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Російська армія початку ХІХст</a:t>
            </a:r>
            <a:r>
              <a:rPr lang="uk-UA" sz="3200" smtClean="0"/>
              <a:t>.</a:t>
            </a:r>
          </a:p>
        </p:txBody>
      </p:sp>
      <p:pic>
        <p:nvPicPr>
          <p:cNvPr id="19459" name="Picture 2" descr="http://img0.liveinternet.ru/images/attach/c/4/81/234/81234268_dragunskiy_oficer_nachala_19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4" y="1773238"/>
            <a:ext cx="1613125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684234" y="4339854"/>
            <a:ext cx="3097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 err="1"/>
              <a:t>Кохайтеся</a:t>
            </a:r>
            <a:r>
              <a:rPr lang="ru-RU" b="1" i="1" dirty="0"/>
              <a:t>, </a:t>
            </a:r>
            <a:r>
              <a:rPr lang="ru-RU" b="1" i="1" dirty="0" err="1"/>
              <a:t>чорнобриві</a:t>
            </a:r>
            <a:r>
              <a:rPr lang="ru-RU" b="1" i="1" dirty="0"/>
              <a:t>,</a:t>
            </a:r>
            <a:endParaRPr lang="uk-UA" b="1" i="1" dirty="0"/>
          </a:p>
          <a:p>
            <a:r>
              <a:rPr lang="ru-RU" b="1" i="1" dirty="0"/>
              <a:t>Та не з москалями,</a:t>
            </a:r>
            <a:endParaRPr lang="uk-UA" b="1" i="1" dirty="0"/>
          </a:p>
          <a:p>
            <a:r>
              <a:rPr lang="ru-RU" b="1" i="1" dirty="0" err="1"/>
              <a:t>Бо</a:t>
            </a:r>
            <a:r>
              <a:rPr lang="ru-RU" b="1" i="1" dirty="0"/>
              <a:t> </a:t>
            </a:r>
            <a:r>
              <a:rPr lang="ru-RU" b="1" i="1" dirty="0" err="1"/>
              <a:t>москалі</a:t>
            </a:r>
            <a:r>
              <a:rPr lang="ru-RU" b="1" i="1" dirty="0"/>
              <a:t> — </a:t>
            </a:r>
            <a:r>
              <a:rPr lang="ru-RU" b="1" i="1" dirty="0" err="1"/>
              <a:t>чужі</a:t>
            </a:r>
            <a:r>
              <a:rPr lang="ru-RU" b="1" i="1" dirty="0"/>
              <a:t> люде,</a:t>
            </a:r>
            <a:endParaRPr lang="uk-UA" b="1" i="1" dirty="0"/>
          </a:p>
          <a:p>
            <a:r>
              <a:rPr lang="ru-RU" b="1" i="1" dirty="0" err="1"/>
              <a:t>Роблять</a:t>
            </a:r>
            <a:r>
              <a:rPr lang="ru-RU" b="1" i="1" dirty="0"/>
              <a:t> лихо з вами.</a:t>
            </a:r>
            <a:endParaRPr lang="uk-UA" b="1" i="1" dirty="0"/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7885113" y="43370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/>
              <a:t>      </a:t>
            </a: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3851920" y="1778373"/>
            <a:ext cx="496855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363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Москаль — вояк, солдат,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військовий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росіянин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Шевченко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вживав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слово «москаль»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значеннях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Катерині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домінує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друге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рядками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поет написав: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свою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Московщину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Росію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lvl="0" indent="360363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Москалем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» називає Шевченко самого себе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 того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моменту, як  потрапив у   солдати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Ре́крутська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пови́нність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— система 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комплектування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регулярного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Російській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Полягала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зобов'язанні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податних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станів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(селян,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міщан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поставляти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армію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новобранців-рекрутів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дворян — 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офіцерів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lvl="0" indent="360363"/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Опорою найбільш боєздатної російської «</a:t>
            </a:r>
            <a:r>
              <a:rPr lang="uk-UA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юго-западної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 indent="360363"/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армії кінця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ст. та початку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ст. були бойові </a:t>
            </a:r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частини, створені 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територіально-національним принципом </a:t>
            </a:r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території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яка тепер відноситься до сучасної України.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полки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дивізії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призначались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південно-західному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театрі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[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00113" y="927100"/>
            <a:ext cx="7024687" cy="71120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Російсько-турецькі війни </a:t>
            </a:r>
            <a:endParaRPr lang="uk-UA" sz="2800" dirty="0" smtClean="0">
              <a:solidFill>
                <a:srgbClr val="0A04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539750" y="1760538"/>
            <a:ext cx="352742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6700" algn="just"/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Російсько-туре́цкі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війни — ряд військових конфліктів між Російською та Османською імперіями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ст.. спочатку за контроль за Північним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Причорномор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єм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 Північним Кавказом, пізніше – за Південним Кавказом, за права судноплавства в чорноморських протоках , права християн в межах Оманської імперії. [4]</a:t>
            </a:r>
          </a:p>
          <a:p>
            <a:pPr indent="266700"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Останньою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російсько-турецьких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воєн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час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1828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 1829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р.</a:t>
            </a:r>
          </a:p>
          <a:p>
            <a:pPr indent="266700" algn="just"/>
            <a:r>
              <a:rPr lang="uk-UA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Російсько-турецька війна</a:t>
            </a:r>
            <a:endParaRPr lang="ru-RU" sz="14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Дата: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1828 р. — 1829 р.</a:t>
            </a:r>
          </a:p>
          <a:p>
            <a:pPr lvl="0"/>
            <a:r>
              <a:rPr lang="uk-UA" sz="1400" dirty="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Місце: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Кавказ, Балканський півострів</a:t>
            </a:r>
          </a:p>
          <a:p>
            <a:pPr lvl="0"/>
            <a:r>
              <a:rPr lang="uk-UA" sz="1400" dirty="0">
                <a:solidFill>
                  <a:srgbClr val="0A048A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Перемога Росії, здобуття Грецією незалежності, Сербією, Молдовою та Валахією — автономії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5435600" y="1628775"/>
            <a:ext cx="3630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/>
              <a:t>Прийшли вісти недобрії —</a:t>
            </a:r>
            <a:endParaRPr lang="uk-UA" b="1" i="1"/>
          </a:p>
          <a:p>
            <a:r>
              <a:rPr lang="ru-RU" b="1" i="1"/>
              <a:t>В поход затрубили.</a:t>
            </a:r>
            <a:endParaRPr lang="uk-UA" b="1" i="1"/>
          </a:p>
          <a:p>
            <a:r>
              <a:rPr lang="ru-RU" b="1" i="1"/>
              <a:t>Пішов москаль в Туреччину</a:t>
            </a:r>
            <a:r>
              <a:rPr lang="uk-UA" b="1" i="1"/>
              <a:t>…</a:t>
            </a:r>
          </a:p>
        </p:txBody>
      </p:sp>
      <p:pic>
        <p:nvPicPr>
          <p:cNvPr id="21509" name="Picture 6" descr="Файл:Anapabat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51" y="2492896"/>
            <a:ext cx="2068424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24" y="3356992"/>
            <a:ext cx="2015791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53" y="4321207"/>
            <a:ext cx="2120392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981075"/>
            <a:ext cx="7024687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Чумацтво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003800" y="1627188"/>
            <a:ext cx="372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/>
              <a:t>За Києвом, та за Дніпром,</a:t>
            </a:r>
            <a:endParaRPr lang="uk-UA" b="1" i="1"/>
          </a:p>
          <a:p>
            <a:r>
              <a:rPr lang="ru-RU" b="1" i="1"/>
              <a:t>Попід темним гаєм,</a:t>
            </a:r>
            <a:endParaRPr lang="uk-UA" b="1" i="1"/>
          </a:p>
          <a:p>
            <a:r>
              <a:rPr lang="ru-RU" b="1" i="1"/>
              <a:t>Ідуть шляхом чумаченьки,</a:t>
            </a:r>
          </a:p>
          <a:p>
            <a:r>
              <a:rPr lang="ru-RU" b="1" i="1"/>
              <a:t>Пугача співають.</a:t>
            </a:r>
            <a:endParaRPr lang="uk-UA" b="1" i="1"/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755650" y="2990850"/>
            <a:ext cx="72009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Чумацтво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купецький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торгівельно-візницький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промисел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 землях Великого Степу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XV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Чумаки торгували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сіллю, що її привозили в Україну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Криму,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чорноморського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азовського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узбереж, з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Галичини,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Донеччини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Надволжя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; одночасно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вони продавали в цих краях кустарні вироби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дерево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дьоготь,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тютюн,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горілку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тощо.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Їздили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чумаки валками до 100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возів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очолювали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виборні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отамани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Рисунок 4" descr="http://paintingart.ru/joomgallery/originals/___3/__4/___27/_20111012_1149446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74963"/>
            <a:ext cx="33020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5138738" y="5229225"/>
            <a:ext cx="34559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ru-RU" sz="1300"/>
              <a:t>Иван Айвазовский</a:t>
            </a:r>
            <a:endParaRPr lang="uk-UA" sz="1300"/>
          </a:p>
          <a:p>
            <a:pPr fontAlgn="b"/>
            <a:r>
              <a:rPr lang="ru-RU" sz="1300"/>
              <a:t> Чумаки в Малороссии, 1870-1880-е. </a:t>
            </a:r>
            <a:endParaRPr lang="uk-UA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60450"/>
            <a:ext cx="7024687" cy="6143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Гетьманщина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4814888" y="1557338"/>
            <a:ext cx="39862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 err="1"/>
              <a:t>Попід</a:t>
            </a:r>
            <a:r>
              <a:rPr lang="ru-RU" b="1" i="1" dirty="0"/>
              <a:t> горою, яром, долом,</a:t>
            </a:r>
            <a:endParaRPr lang="uk-UA" b="1" i="1" dirty="0"/>
          </a:p>
          <a:p>
            <a:r>
              <a:rPr lang="ru-RU" b="1" i="1" dirty="0" err="1"/>
              <a:t>Мов</a:t>
            </a:r>
            <a:r>
              <a:rPr lang="ru-RU" b="1" i="1" dirty="0"/>
              <a:t> </a:t>
            </a:r>
            <a:r>
              <a:rPr lang="ru-RU" b="1" i="1" dirty="0" err="1"/>
              <a:t>ті</a:t>
            </a:r>
            <a:r>
              <a:rPr lang="ru-RU" b="1" i="1" dirty="0"/>
              <a:t> </a:t>
            </a:r>
            <a:r>
              <a:rPr lang="ru-RU" b="1" i="1" dirty="0" err="1"/>
              <a:t>діди</a:t>
            </a:r>
            <a:r>
              <a:rPr lang="ru-RU" b="1" i="1" dirty="0"/>
              <a:t> </a:t>
            </a:r>
            <a:r>
              <a:rPr lang="ru-RU" b="1" i="1" dirty="0" err="1"/>
              <a:t>високочолі</a:t>
            </a:r>
            <a:r>
              <a:rPr lang="ru-RU" b="1" i="1" dirty="0"/>
              <a:t>,</a:t>
            </a:r>
            <a:endParaRPr lang="uk-UA" b="1" i="1" dirty="0"/>
          </a:p>
          <a:p>
            <a:r>
              <a:rPr lang="ru-RU" b="1" i="1" dirty="0"/>
              <a:t>Дуби з </a:t>
            </a:r>
            <a:r>
              <a:rPr lang="ru-RU" b="1" i="1" dirty="0" err="1" smtClean="0"/>
              <a:t>гетьманщини</a:t>
            </a:r>
            <a:r>
              <a:rPr lang="ru-RU" b="1" i="1" dirty="0" smtClean="0"/>
              <a:t> </a:t>
            </a:r>
            <a:r>
              <a:rPr lang="ru-RU" b="1" i="1" dirty="0"/>
              <a:t>стоять.</a:t>
            </a:r>
            <a:endParaRPr lang="uk-UA" b="1" i="1" dirty="0"/>
          </a:p>
          <a:p>
            <a:r>
              <a:rPr lang="ru-RU" b="1" i="1" dirty="0"/>
              <a:t>У яру гребля, </a:t>
            </a:r>
            <a:r>
              <a:rPr lang="ru-RU" b="1" i="1" dirty="0" err="1"/>
              <a:t>верби</a:t>
            </a:r>
            <a:r>
              <a:rPr lang="ru-RU" b="1" i="1" dirty="0"/>
              <a:t> вряд,</a:t>
            </a:r>
            <a:endParaRPr lang="uk-UA" b="1" i="1" dirty="0"/>
          </a:p>
          <a:p>
            <a:r>
              <a:rPr lang="ru-RU" b="1" i="1" dirty="0"/>
              <a:t>Ставок </a:t>
            </a:r>
            <a:r>
              <a:rPr lang="ru-RU" b="1" i="1" dirty="0" err="1"/>
              <a:t>під</a:t>
            </a:r>
            <a:r>
              <a:rPr lang="ru-RU" b="1" i="1" dirty="0"/>
              <a:t> </a:t>
            </a:r>
            <a:r>
              <a:rPr lang="ru-RU" b="1" i="1" dirty="0" err="1"/>
              <a:t>кригою</a:t>
            </a:r>
            <a:r>
              <a:rPr lang="ru-RU" b="1" i="1" dirty="0"/>
              <a:t> в </a:t>
            </a:r>
            <a:r>
              <a:rPr lang="ru-RU" b="1" i="1" dirty="0" err="1"/>
              <a:t>неволі</a:t>
            </a:r>
            <a:endParaRPr lang="uk-UA" b="1" i="1" dirty="0"/>
          </a:p>
          <a:p>
            <a:r>
              <a:rPr lang="ru-RU" b="1" i="1" dirty="0"/>
              <a:t>І </a:t>
            </a:r>
            <a:r>
              <a:rPr lang="ru-RU" b="1" i="1" dirty="0" err="1"/>
              <a:t>ополонка</a:t>
            </a:r>
            <a:r>
              <a:rPr lang="ru-RU" b="1" i="1" dirty="0"/>
              <a:t> — воду брать...</a:t>
            </a:r>
            <a:endParaRPr lang="uk-UA" b="1" i="1" dirty="0"/>
          </a:p>
        </p:txBody>
      </p:sp>
      <p:pic>
        <p:nvPicPr>
          <p:cNvPr id="25604" name="Рисунок 3" descr="Ukrainian Cossack state Zaporizhian Host 1649 1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11525"/>
            <a:ext cx="25193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479425" y="1916113"/>
            <a:ext cx="457200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195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Гетьманщина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 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Військо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Запорозьке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)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напівофіційн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що виникла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національно-визвольної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195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Ідеться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коли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Лівобережній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разом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Києвом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Андрусівського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перемир’я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1667 р.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Московською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державою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Річчю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Посполитою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опинився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існувала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гетьманська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адміністративно-територіальна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система.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Гетьманство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скасовано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тимчасово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1734 р., остаточно — 1764 р.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1782 р.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ліквідовано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адміністративно-територіальний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устрій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Гетьманщини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898525"/>
            <a:ext cx="7024687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Українські кобзарі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5092700" y="1412875"/>
            <a:ext cx="3582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/>
              <a:t>Ішов кобзар до Києва</a:t>
            </a:r>
            <a:endParaRPr lang="uk-UA" b="1" i="1"/>
          </a:p>
          <a:p>
            <a:r>
              <a:rPr lang="ru-RU" b="1" i="1"/>
              <a:t>Та сів спочивати;</a:t>
            </a:r>
            <a:endParaRPr lang="uk-UA" b="1" i="1"/>
          </a:p>
          <a:p>
            <a:r>
              <a:rPr lang="ru-RU" b="1" i="1"/>
              <a:t>Торбинками обвішаний</a:t>
            </a:r>
            <a:endParaRPr lang="uk-UA" b="1" i="1"/>
          </a:p>
          <a:p>
            <a:r>
              <a:rPr lang="ru-RU" b="1" i="1"/>
              <a:t>Його повожатий,</a:t>
            </a:r>
            <a:endParaRPr lang="uk-UA" b="1" i="1"/>
          </a:p>
          <a:p>
            <a:r>
              <a:rPr lang="ru-RU" b="1" i="1"/>
              <a:t>Мале дитя, коло його</a:t>
            </a:r>
            <a:endParaRPr lang="uk-UA" b="1" i="1"/>
          </a:p>
          <a:p>
            <a:r>
              <a:rPr lang="ru-RU" b="1" i="1"/>
              <a:t>На сонці куняє,</a:t>
            </a:r>
            <a:endParaRPr lang="uk-UA" b="1" i="1"/>
          </a:p>
          <a:p>
            <a:r>
              <a:rPr lang="ru-RU" b="1" i="1"/>
              <a:t>А тим часом старий кобзар</a:t>
            </a:r>
            <a:endParaRPr lang="uk-UA" b="1" i="1"/>
          </a:p>
          <a:p>
            <a:r>
              <a:rPr lang="ru-RU" b="1" i="1"/>
              <a:t>Ісуса співає.</a:t>
            </a:r>
            <a:endParaRPr lang="uk-UA" b="1" i="1"/>
          </a:p>
        </p:txBody>
      </p:sp>
      <p:pic>
        <p:nvPicPr>
          <p:cNvPr id="26628" name="Рисунок 3" descr="http://upload.wikimedia.org/wikipedia/commons/thumb/5/5c/Slastion-Bandurist_Samiylo_Yasnij.jpg/240px-Slastion-Bandurist_Samiylo_Yasn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25" y="3507288"/>
            <a:ext cx="1652948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520700" y="1466850"/>
            <a:ext cx="45720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Кобза́р 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— український народний співець і музикант. Кобзарі були творцями, хранителями і передавачами епічної традиції у формі історичних пісень, дум </a:t>
            </a:r>
            <a:r>
              <a:rPr lang="uk-UA" sz="17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релігійних піснеспівів, моралізаторських пісень, а також казок та переказів, супроводжуваних грою на кобзі, лірі або бандурі, звідки інша їхня назва — лірники або бандуристи. </a:t>
            </a:r>
            <a:endParaRPr lang="uk-UA" sz="17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>
                <a:latin typeface="Times New Roman" pitchFamily="18" charset="0"/>
                <a:cs typeface="Times New Roman" pitchFamily="18" charset="0"/>
              </a:rPr>
              <a:t>У своїй творчості кобзарі утверджували дух українського народу, основи християнської моралі в суспільстві</a:t>
            </a:r>
          </a:p>
          <a:p>
            <a:r>
              <a:rPr lang="ru-RU" sz="1700">
                <a:latin typeface="Times New Roman" pitchFamily="18" charset="0"/>
                <a:cs typeface="Times New Roman" pitchFamily="18" charset="0"/>
              </a:rPr>
              <a:t> і побуті.</a:t>
            </a:r>
            <a:endParaRPr lang="uk-UA" sz="17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2" descr="http://im3-tub-ua.yandex.net/i?id=127321987-2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28" y="4052888"/>
            <a:ext cx="278046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971550" y="765175"/>
            <a:ext cx="7024688" cy="757238"/>
          </a:xfrm>
        </p:spPr>
        <p:txBody>
          <a:bodyPr/>
          <a:lstStyle/>
          <a:p>
            <a:pPr algn="ctr"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Фольклорна основа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370513" y="2828925"/>
            <a:ext cx="3103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 err="1"/>
              <a:t>Прийде</a:t>
            </a:r>
            <a:r>
              <a:rPr lang="ru-RU" b="1" i="1" dirty="0"/>
              <a:t> до </a:t>
            </a:r>
            <a:r>
              <a:rPr lang="ru-RU" b="1" i="1" dirty="0" err="1"/>
              <a:t>криниці</a:t>
            </a:r>
            <a:r>
              <a:rPr lang="ru-RU" b="1" i="1" dirty="0"/>
              <a:t>,</a:t>
            </a:r>
            <a:endParaRPr lang="uk-UA" b="1" i="1" dirty="0"/>
          </a:p>
          <a:p>
            <a:r>
              <a:rPr lang="ru-RU" b="1" i="1" dirty="0"/>
              <a:t>Стане </a:t>
            </a:r>
            <a:r>
              <a:rPr lang="ru-RU" b="1" i="1" dirty="0" err="1"/>
              <a:t>собі</a:t>
            </a:r>
            <a:r>
              <a:rPr lang="ru-RU" b="1" i="1" dirty="0"/>
              <a:t> </a:t>
            </a:r>
            <a:r>
              <a:rPr lang="ru-RU" b="1" i="1" dirty="0" err="1"/>
              <a:t>під</a:t>
            </a:r>
            <a:r>
              <a:rPr lang="ru-RU" b="1" i="1" dirty="0"/>
              <a:t> калину,</a:t>
            </a:r>
            <a:endParaRPr lang="uk-UA" b="1" i="1" dirty="0"/>
          </a:p>
          <a:p>
            <a:r>
              <a:rPr lang="ru-RU" b="1" i="1" dirty="0" err="1"/>
              <a:t>Заспіває</a:t>
            </a:r>
            <a:r>
              <a:rPr lang="ru-RU" b="1" i="1" dirty="0"/>
              <a:t> </a:t>
            </a:r>
            <a:r>
              <a:rPr lang="ru-RU" b="1" i="1" dirty="0" err="1"/>
              <a:t>Гриця</a:t>
            </a:r>
            <a:r>
              <a:rPr lang="ru-RU" b="1" i="1" dirty="0"/>
              <a:t>.</a:t>
            </a:r>
            <a:endParaRPr lang="uk-UA" b="1" i="1" dirty="0"/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5129213" y="4017963"/>
            <a:ext cx="338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/>
              <a:t>Ідуть шляхом чумаченьки,</a:t>
            </a:r>
          </a:p>
          <a:p>
            <a:r>
              <a:rPr lang="ru-RU" b="1" i="1"/>
              <a:t>Пугача співають</a:t>
            </a:r>
            <a:endParaRPr lang="uk-UA" b="1" i="1"/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5172075" y="1484313"/>
            <a:ext cx="3455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/>
              <a:t>Кохайтеся, чорнобриві,</a:t>
            </a:r>
            <a:endParaRPr lang="uk-UA" b="1" i="1"/>
          </a:p>
          <a:p>
            <a:r>
              <a:rPr lang="ru-RU" b="1" i="1"/>
              <a:t>Та не з москалями,</a:t>
            </a:r>
            <a:endParaRPr lang="uk-UA" b="1" i="1"/>
          </a:p>
          <a:p>
            <a:r>
              <a:rPr lang="ru-RU" b="1" i="1"/>
              <a:t>Бо москалі — чужі люде,</a:t>
            </a:r>
            <a:endParaRPr lang="uk-UA" b="1" i="1"/>
          </a:p>
          <a:p>
            <a:r>
              <a:rPr lang="ru-RU" b="1" i="1"/>
              <a:t>Роблять лихо з вами.</a:t>
            </a:r>
            <a:endParaRPr lang="uk-UA" b="1" i="1"/>
          </a:p>
        </p:txBody>
      </p:sp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684213" y="1506538"/>
            <a:ext cx="43195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Початкові рядки поеми перегукуються з народною піснею «Ой ходила молода дівчина по лісочку...»: «Да не гуляй, молода дівчино, з москалями; Москальчики — обманщики, вони обманять...» </a:t>
            </a:r>
            <a:endParaRPr lang="uk-UA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Прямоугольник 6"/>
          <p:cNvSpPr>
            <a:spLocks noChangeArrowheads="1"/>
          </p:cNvSpPr>
          <p:nvPr/>
        </p:nvSpPr>
        <p:spPr bwMode="auto">
          <a:xfrm>
            <a:off x="600075" y="287655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Йдеться про народну пісню «Ой не ходи, Грицю, та й на вечорниці...», що приписується легендарній Марусі Чурай (1625 — 1650). </a:t>
            </a:r>
            <a:endParaRPr lang="uk-UA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Прямоугольник 7"/>
          <p:cNvSpPr>
            <a:spLocks noChangeArrowheads="1"/>
          </p:cNvSpPr>
          <p:nvPr/>
        </p:nvSpPr>
        <p:spPr bwMode="auto">
          <a:xfrm>
            <a:off x="557213" y="401796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Мається на увазі чумацька пісня «Ой сидить пугач в степу на могилі...». Варіант «Ой сидить пугач та на могилоньці...», записаний Шевченком 1846 р. в Сквирському повіті, відомий з публікації: Чумацкие народные песни И. Я. Рудченка. — Киев, 1874. — С. 143. </a:t>
            </a:r>
            <a:endParaRPr lang="uk-UA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терина (2)">
  <a:themeElements>
    <a:clrScheme name="Другая 3">
      <a:dk1>
        <a:sysClr val="windowText" lastClr="000000"/>
      </a:dk1>
      <a:lt1>
        <a:sysClr val="window" lastClr="F4F4F4"/>
      </a:lt1>
      <a:dk2>
        <a:srgbClr val="3E3D2D"/>
      </a:dk2>
      <a:lt2>
        <a:srgbClr val="00B050"/>
      </a:lt2>
      <a:accent1>
        <a:srgbClr val="00206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Катерина (2)</Template>
  <TotalTime>54</TotalTime>
  <Words>1244</Words>
  <Application>Microsoft Office PowerPoint</Application>
  <PresentationFormat>Экран (4:3)</PresentationFormat>
  <Paragraphs>163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Катерина (2)</vt:lpstr>
      <vt:lpstr>Всеукраїнський інтерактивний конкурс  Малої академії наук  “МАН-Юніор-Дослідник” номінація “Історик-Юніор-2014” </vt:lpstr>
      <vt:lpstr>Історизм в творах Тараса Шевченка</vt:lpstr>
      <vt:lpstr>Присвята</vt:lpstr>
      <vt:lpstr>Російська армія початку ХІХст.</vt:lpstr>
      <vt:lpstr>Російсько-турецькі війни </vt:lpstr>
      <vt:lpstr>Чумацтво</vt:lpstr>
      <vt:lpstr>Гетьманщина</vt:lpstr>
      <vt:lpstr>Українські кобзарі</vt:lpstr>
      <vt:lpstr>Фольклорна основа</vt:lpstr>
      <vt:lpstr>Соціальна нерівність</vt:lpstr>
      <vt:lpstr>Моральні засади українського села</vt:lpstr>
      <vt:lpstr>Патріархальний устрій сім’ї</vt:lpstr>
      <vt:lpstr>Презентация PowerPoint</vt:lpstr>
      <vt:lpstr>Висновки</vt:lpstr>
      <vt:lpstr>Використані джерела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 Малої академії наук  “МАН-Юніор-Дослідник” номінація “Історик-Юніор-2014” </dc:title>
  <dc:creator>Admin</dc:creator>
  <cp:lastModifiedBy>Admin</cp:lastModifiedBy>
  <cp:revision>9</cp:revision>
  <dcterms:created xsi:type="dcterms:W3CDTF">2014-04-09T09:46:29Z</dcterms:created>
  <dcterms:modified xsi:type="dcterms:W3CDTF">2014-04-09T13:04:37Z</dcterms:modified>
</cp:coreProperties>
</file>