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97C83-AFB3-4A1F-A332-E21A9450A490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D4134-7832-4253-B311-3D9E301553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99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D4134-7832-4253-B311-3D9E30155347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59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3131AEF-4391-446D-A18E-13B35F65B947}" type="datetimeFigureOut">
              <a:rPr lang="uk-UA" smtClean="0"/>
              <a:t>28.03.2014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A7CB49-2F43-49EB-BD06-435EF4AD1EA4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208912" cy="891531"/>
          </a:xfrm>
        </p:spPr>
        <p:txBody>
          <a:bodyPr/>
          <a:lstStyle/>
          <a:p>
            <a:r>
              <a:rPr lang="uk-UA" dirty="0" smtClean="0"/>
              <a:t>Небезпечний незнайомець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140968"/>
            <a:ext cx="3312368" cy="1584176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uk-UA" sz="1800" smtClean="0">
                <a:latin typeface="+mn-lt"/>
              </a:rPr>
              <a:t>Роботу виконав:</a:t>
            </a:r>
          </a:p>
          <a:p>
            <a:r>
              <a:rPr lang="uk-UA" sz="1800" smtClean="0">
                <a:latin typeface="+mn-lt"/>
              </a:rPr>
              <a:t>Сулік Богдан Геннадійович </a:t>
            </a:r>
          </a:p>
          <a:p>
            <a:r>
              <a:rPr lang="uk-UA" sz="1800" smtClean="0">
                <a:latin typeface="+mn-lt"/>
              </a:rPr>
              <a:t>учень 9-Б класу</a:t>
            </a:r>
          </a:p>
          <a:p>
            <a:r>
              <a:rPr lang="uk-UA" sz="1800" smtClean="0">
                <a:latin typeface="+mn-lt"/>
              </a:rPr>
              <a:t>Головненської ЗОШ І-ІІІ ступенів</a:t>
            </a:r>
            <a:endParaRPr lang="uk-UA" sz="1800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69736" y="5253120"/>
            <a:ext cx="3384376" cy="11521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Керівник:</a:t>
            </a:r>
          </a:p>
          <a:p>
            <a:r>
              <a:rPr lang="uk-UA" dirty="0" err="1" smtClean="0"/>
              <a:t>Сулік</a:t>
            </a:r>
            <a:r>
              <a:rPr lang="uk-UA" dirty="0" smtClean="0"/>
              <a:t> Оксана Петрівна</a:t>
            </a:r>
          </a:p>
          <a:p>
            <a:r>
              <a:rPr lang="uk-UA" dirty="0" smtClean="0"/>
              <a:t>В</a:t>
            </a:r>
            <a:r>
              <a:rPr lang="uk-UA" dirty="0" smtClean="0"/>
              <a:t>читель біології</a:t>
            </a:r>
            <a:endParaRPr lang="uk-UA" dirty="0" smtClean="0"/>
          </a:p>
          <a:p>
            <a:pPr algn="ctr"/>
            <a:endParaRPr lang="uk-UA" dirty="0"/>
          </a:p>
        </p:txBody>
      </p:sp>
      <p:pic>
        <p:nvPicPr>
          <p:cNvPr id="1026" name="Picture 2" descr="http://dnl.dn.ua/images/stories/2012/5/week3/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6" y="2388282"/>
            <a:ext cx="4141507" cy="31061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0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632848" cy="4824536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Застосовано методи: спостереження, польовий, вимірювання, аналізування, історичний метод.</a:t>
            </a:r>
          </a:p>
          <a:p>
            <a:pPr marL="45720" indent="0">
              <a:buNone/>
            </a:pPr>
            <a:endParaRPr lang="uk-UA" sz="2400" dirty="0" smtClean="0"/>
          </a:p>
          <a:p>
            <a:r>
              <a:rPr lang="uk-UA" sz="2400" dirty="0" smtClean="0"/>
              <a:t>У ході дослідження нами визначено та проаналізовано швидкість та ефективність захоплення нових територій Амброзією </a:t>
            </a:r>
            <a:r>
              <a:rPr lang="uk-UA" sz="2400" dirty="0" err="1" smtClean="0"/>
              <a:t>полинолистою</a:t>
            </a:r>
            <a:r>
              <a:rPr lang="uk-UA" sz="2400" dirty="0" smtClean="0"/>
              <a:t>.</a:t>
            </a:r>
          </a:p>
          <a:p>
            <a:pPr marL="45720" indent="0">
              <a:buNone/>
            </a:pPr>
            <a:endParaRPr lang="uk-UA" sz="2400" dirty="0" smtClean="0"/>
          </a:p>
          <a:p>
            <a:r>
              <a:rPr lang="uk-UA" sz="2400" dirty="0" smtClean="0"/>
              <a:t>Встановлено, що </a:t>
            </a:r>
            <a:r>
              <a:rPr lang="uk-UA" sz="2400" dirty="0"/>
              <a:t>п</a:t>
            </a:r>
            <a:r>
              <a:rPr lang="uk-UA" sz="2400" dirty="0" smtClean="0"/>
              <a:t>оширенню рослини </a:t>
            </a:r>
            <a:r>
              <a:rPr lang="uk-UA" sz="2400" dirty="0"/>
              <a:t>можуть сприяти погодні умови: спека, роза вітрів тощо. </a:t>
            </a:r>
            <a:endParaRPr lang="uk-UA" sz="2400" dirty="0" smtClean="0"/>
          </a:p>
          <a:p>
            <a:pPr marL="45720" indent="0">
              <a:buNone/>
            </a:pPr>
            <a:endParaRPr lang="uk-UA" sz="2400" dirty="0" smtClean="0"/>
          </a:p>
          <a:p>
            <a:r>
              <a:rPr lang="uk-UA" sz="2400" dirty="0" smtClean="0"/>
              <a:t>Встановлено, що насіння Амброзії </a:t>
            </a:r>
            <a:r>
              <a:rPr lang="uk-UA" sz="2400" dirty="0" err="1" smtClean="0"/>
              <a:t>полинолистої</a:t>
            </a:r>
            <a:r>
              <a:rPr lang="uk-UA" sz="2400" dirty="0" smtClean="0"/>
              <a:t> маючи малі розміри та масу, при сприятливих умовах може поширюватись на відстані більше 10 кілометрів.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458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315200" cy="722049"/>
          </a:xfrm>
        </p:spPr>
        <p:txBody>
          <a:bodyPr/>
          <a:lstStyle/>
          <a:p>
            <a:pPr algn="ctr"/>
            <a:r>
              <a:rPr lang="uk-UA" dirty="0" smtClean="0"/>
              <a:t>Загальні ознаки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315200" cy="518457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Дослідивши Амброзію </a:t>
            </a:r>
            <a:r>
              <a:rPr lang="uk-UA" sz="2400" dirty="0" err="1" smtClean="0"/>
              <a:t>полинолисту</a:t>
            </a:r>
            <a:r>
              <a:rPr lang="uk-UA" sz="2400" dirty="0" smtClean="0"/>
              <a:t> на предмет розповсюдження ми можемо сказати, що основними шляхами розповсюдження є:</a:t>
            </a:r>
          </a:p>
          <a:p>
            <a:pPr lvl="1">
              <a:buFontTx/>
              <a:buChar char="-"/>
            </a:pPr>
            <a:r>
              <a:rPr lang="uk-UA" sz="2400" dirty="0" smtClean="0"/>
              <a:t>Переміщення з насіннєвим </a:t>
            </a:r>
            <a:r>
              <a:rPr lang="uk-UA" sz="2400" dirty="0"/>
              <a:t>матеріалом, відходами, сіном, транспортними </a:t>
            </a:r>
            <a:r>
              <a:rPr lang="uk-UA" sz="2400" dirty="0" smtClean="0"/>
              <a:t>засобами.</a:t>
            </a:r>
          </a:p>
          <a:p>
            <a:pPr lvl="1">
              <a:buFontTx/>
              <a:buChar char="-"/>
            </a:pPr>
            <a:r>
              <a:rPr lang="uk-UA" sz="2400" dirty="0" smtClean="0"/>
              <a:t>Завдяки </a:t>
            </a:r>
            <a:r>
              <a:rPr lang="uk-UA" sz="2400" dirty="0"/>
              <a:t>легкій масі насіння здатне переноситись водою під час злив і </a:t>
            </a:r>
            <a:r>
              <a:rPr lang="uk-UA" sz="2400" dirty="0" smtClean="0"/>
              <a:t>повеней.</a:t>
            </a:r>
          </a:p>
          <a:p>
            <a:pPr lvl="1">
              <a:buFontTx/>
              <a:buChar char="-"/>
            </a:pPr>
            <a:r>
              <a:rPr lang="uk-UA" sz="2400" dirty="0"/>
              <a:t>Небезпечним джерелом розповсюдження амброзії є й залізничний транспорт, яким перевозять на значну відстань у різні регіони гравій, пісок для ремонту колій. </a:t>
            </a:r>
          </a:p>
          <a:p>
            <a:pPr lvl="1">
              <a:buFontTx/>
              <a:buChar char="-"/>
            </a:pPr>
            <a:endParaRPr lang="uk-UA" dirty="0"/>
          </a:p>
        </p:txBody>
      </p:sp>
      <p:sp>
        <p:nvSpPr>
          <p:cNvPr id="4" name="AutoShape 2" descr="data:image/jpeg;base64,/9j/4AAQSkZJRgABAQAAAQABAAD/2wCEAAkGBxQTEhUTExQWFhUXGRoZGBgYFyAeIBofHhsdHCAhHR4fHiogHxslISAfIzEiJSkrMC4wHx8zODMsNygtLisBCgoKDg0OGxAQGywkICQsLCw0NDcsLCwsLCwsNCw0LCwsLCwsLCw0LCwsLCwsLCwsLCwsLCwsLCwsLCwsLCwsLP/AABEIAMIBAwMBIgACEQEDEQH/xAAbAAACAwEBAQAAAAAAAAAAAAAEBQIDBgABB//EAEIQAAIBAgUDAgQEBAMGBAcAAAECEQMhAAQSMUEFIlETYQYycYEjQpGhFFKxwTNi0RVyguHw8SQ0orIWNUNTY3Oz/8QAGgEAAwEBAQEAAAAAAAAAAAAAAAECAwQGBf/EACkRAAICAgICAgIBBAMAAAAAAAABAhEhMQMSQVEyYRMikTNxsfAEFIH/2gAMAwEAAhEDEQA/ANZma6upCgeoIkexMFgJuN7G9sQqV1pIezU5BARRMnxCmVEniRvvGAcz1DQFDKQxBYAjSQTaBYSN7fTAlB9Ray2gwvJItzPMSIx57RzpPwEfxdZ2CMqhYvILxsNhFuPscUUs02r0nLEHWoAuZvOkNeYg7zfFtNrgDVqDLqUGCQd1FpI5j63taipku71VperJHBMHypWBE2829xgteRpYDfh7N1KdRg6OCKb055kmVkeZEfcYjlGqUzrLllpPqIBklT2tq4LXmTcAnCx9SnSyMrHhhBuReDePfHmpU1pu7RpbUAANyIO5LaRf384nvJqhZezU5+hTcfiu4LEugIIAPB27twInGe6t1SoK70kIAAhgBt4v53/U4NztHMsVOhrJBcwxGmB2Iu4tZjM74VZMaKh1oFaqYVHINQ3tIBkG9ySN8a0Xa1RflK2gNUeF0o2gavneQZ0m0gRMeRycaL0UCALUfiWp9upiJMgxA45ItjH1+m1KlX5WeIQlY7bk6lll1R+k4f5MBWHqu4VVuhgC8gBzF2tfTtIu02tJISk1gdmigRtGYLOhHazgmdhIW/tHkYTDqxhlamzVCxUqCAQVJHaN7RJmOb4JWah/IENwIEk8kEkXHkSMUUctRWokLqYakKkgyDN0NoIHcQLwSNsEur8URJxYYSrlkVphRrgg6StwbfmGxEf1sDSz4WUAM/5bgyJBU+LkxxtAtgLIp/DtUVNRFWrJcm5AEQDuDILEke0EXM+rVGMaQqaVkBQIeDIIHAi8yZn3xjPiTWzPQy/inhVAJJ2gzMX5AmQCfe8TIwYM0GCH05kkFRupHInjf9cZ5M8yAaaa1GIIXVIKEliCYtPNhNuMMshmA/qXAjuI+pA+om3BGJfH1j+o8eBsMkC0rsLfT99/v4x2ThmFNmZ9yLAQL3AubkG+8Ypo1DoLlmaSFAtAg32Fp/XxBxdRqodWkCZk3gweZuY9v+WHV4KjLqALmQtTQTEfJHJjaIsd7cXx42aYgdkrMNa0e/8A2v8AbDZqSm7IsnwJP6wMUU6Ipk6Iv+Wd77354wKCQu2Rb6rLU06CEZlJAEHz2iJF8ToaqkWk6tQ0kzpOxgjwdx9cFZc3hgQPmIIt3GDH0eLjhvvhulUKkCJuAP8ArjAqTplKRk82xVmBA1CYGw7vLRNr8eMQqZeoGAY6lkox1A6lPy24if2PjDmpkplgQzC4JEgmdQGnYgR9TtNsK+pl0qGoNMtpOgSDvuoMzckRax2xarZN2jsqsqwVwAIU8aYsLeLb8XHFxczTdG193iJ4BgSfEnf3ODazan0AQBe2zLBifef7jHUmkw4gMsmTvuN9rT97Y0RJ7mn/AMJAIhZPnUViI9gAMUVlPo0GqCB6ZDn3JEe/OJVWg/UteRbQSPrecU9RzsgIB2gKSPqAwHj7c/bA5BZYz+pMDtBGkxsokElREliNX3OKK1IhqTOYpMCJn8xtYHkARzscWUakjQTABMuYHBJ/QAnBeVC18to20OQLxAEET5sW+6+cPDQ27KM1liAyyDpOkgQJmePFhgHLL/NAEASJMncjY3J/phhmiVAPMwSeNUf98KzS9HVU0lgw+Xifc3iLRI3jk4mktEA/og3GqDce4PNxOOwVlswEUL6IMDfTv+imPpxscdi6YUNG+HBWRaTVlkEEADQQZJMSJKmbgHge+DD8MPJ9Sv3WCMKYkLG0tMmwE+36M6eYVgLLG1yODpjfcG0ebYfZCqCvuMa8cIywzt4uTxSMrRyNGhURyzTy5WwkH5njSoJtFpsL4r+Jc3TRqdPXXD/Mq0KTufYkqIG0XONsTjhjVf8AGS8lySkfLemdKNZnfMZfPKwaQXQHXeLRJB5gxGGFbL101DL9PL0p/E9VwHbgBFuI+p884+gq2K6xVVLECFBJt4w/wR2EYxR85XKNXEZnI/wxLBEdXM907MsFW/bFfSfhKpSkg6wCIZ1uDJPzgEsPI+vnG7DU6+iLFHDERB2MfY7z9sWZgopVYJNQ9ogkSNyT4i5veMQ+JPTwQ1eRDTy1RFJNuZYGAJtFgSNsV1hVLf4ZK7fKLiLA6m5n6Y2BpAiDfEKWSRdgfuSf6nD/AOuH40Y3M1aKMaZ0ArN1tBsbeDfEanTQQrnUw2IZrEcEf5v90i/FyMbDMqlNWcIJVSbCJgWGF2fcH0xVhWKhiFOzHSABcE3J+sYznwUsMylxVpmfqdPRiCpCu0x/nESQw/m8xEiTiinQarSIICVKYIAAntaxBuZ0ybqYBj7vM1S0spUyQZjSfpBDbT/lIxVU6hBgKLwbg+8r9ff9vHLKliRlSWxVmABVNJFOojWf8oIOoid7/ucWdMyaBihXeGnfUZvJP2/fDOlSp+prb5mQSYntiQD4Ukz9QPGKczkwtQlECq1mM7kj6bAgEHiT7DEypQbvJVLqWZ1ZSPI3F/Ike8c3vwcKOn1qaqpVgjzDao7jIn3iWjf9sOaySQswsgN5IgWPgXM/pzjyjl6JB0gEE3taR77DEcU00xeRemdcAygCCd/PuTaInHmZaoVD0lVyIIAYEOsCQD53g77ecPKz9gBE6/POKJBkGIECxv8AoNoxpPAnsV5aoxUOBDXne8T+4O/i9sE/LvoVdAsTtNzIne/O0czgg0wtzAv5tfFaUA8NOr3N9ptt/bgY52pvCBEkf1FqAbARqmAdwQCPEQTihF10w7zqtqPP1+0n6T74nTcfk0sWWxJ87N9OYtaPOKnzSUwQgLEQoBkXv9yT++G5NJeAEr1otpJAfccQZAvBAm/sdxbEsxSmmwB7g4KxaPlv9OcM6tIPp1UzEmIWIF7R/f8Api4ZGmbAQwERJmNribW842XImSK6VQGjqETB1W+UgXkfp+3vhXUPZTCiNSy7bwNjF7Tyfb3wVXyjp6uoMiMsja50mfMzf9sRbL6QUglda776SjCx8EnFeRIqrZzSkBS7BkCreAW0k/af2BGDslmmpIUb5mgvPAO5/cx98LKI1O4PadSkb6ZgruP1+2Lg4IeobEbFpmAsLPuRx5OBWAdmE7Bq7m1KKa/zt/oDeeADiykBBmLC0ib3AYjgCwE7n9racB6dSLwRztAAHsCSJPsPbFSVDU0tJCs0wJsPNuTuPAHvi06EDLTrG/qVj9KmkfZQYA+mOxW2cqgkJTULJiagB/TVa/GOwrfsqh70ymqQdAaoVn1WYN6imSIACi1+0LI/fD/K1oIDG/soX+p2xncj13LAvQJL0S/4WlNjyE0jUROzATvjUrQQLcysbn97/v8AWcdqjnDOmK8oMdoE4lp98A0cygldZgQNLWa+28GD74Dr9S9NXExZ9M7gqp/W8X98aPlS2aOaQ5WJPsf7DFGep6qboBdkaPe0f1j9cLaXWgGXVZXLAnwQFA+xx3WepGCKTqtZGEK4PdIuPeQZtPHtgXLGUbDsmgDKdVQUdETUpdhOk9pIkCYsY/6nEM51M0npalLFopgbHUdN5m0XmPfAORzjOrkinLvqJS4e06heYEfXfA1PqxIPqshIMgDgGQDz4Mn3jHC+V1g5+7Nj0/qAgBzZmYI/Dd5G+0/tcRg7MZ1EEuYBMbHeY4xj6PUZpCnSC1JqNKatJAYkxBgiJ4/bB+Trv6npswNiJZZnkxt+uOmPP4NVy+Bn1JFbRVVpB0qdLWdS1hvG/PgkbHGYz1MvmWLv/gKXKgbsLAew7hB5kjk4uzgGr0KREmKqiSAWW5WNlJIvFpvhTUpM+ZU1Q/8A4hV9WCZsVcgRE/lT20t4nGfJJSeiJSs0mfzWqmtVqk02PadIFtgw/wApYgT4M4BooXohiwDSqwATBZZUsPH9MUZdDVohahPckDTGkK/chjyP6hcSVitIAyDCmoygCAFACzy0AD7na2MZyg9oiTXkJClSZhjFiF/YQ08eMQqSYBM3jeb+Pv4/5YGp52krrQbVLqSW8SY0ykHcm4mPfhNmM9UFnb5juN4AgSRaQebHe1xjlnxdlZH2PahvdwLnXJIAJuRa99gYwWLBVQqFgiwFjveG1T9vvjN5WrKBwxJLEA6ogAJA+4kH2wTla1VWEsCmqJECZuCdgeB9ucRxQjHC2Fjw0oIFyoE6t9+IaT/3F/FL9SQA7H+UzvxBESPrceYwCM2rmX+cFVJHIETY7SLf6YAz2d0lVRgx1amLKUAI1LBlRKFSpAIPynHUorY1nJdXzja8wsnQwNRTO4UGnH/EUm3kecQTMGnTqq2wBZIP5jPaP6X5xT1LKLTNOmpDFio1ARqP5hMwQpBA/wCU453cAqyhkN5NiDM8XAHmNowppN5FLA2y7doZ9BFrgtNxeAR9L+/jEqueFOFY60IIBgErAvM7iP7RzgD/AGnFIU0J1X1GCCYPy/UEkEjg/SB8zQMgFxpBKi144IHve/04OJcVeBuqwPRVpliZ0sNu6xgxYEx+uKcxWcAhCpNhChQ4MyR7WgyPc4Q5plDKsq6zCtfZdMah4hr+4OC81Ubt1dgWbjk3Cm+/G+0eYxFpSomxpk86tSXIUVJ0ysFoBI5Ujj7i+LDVy7vBLu3KgM4t3bqCDB9/bCZKiTNTtDSD2tDWk22LW3n3icH9L6x6JLUULAiNJEKg4JN23F/6bYvjab+gjvIpzWTer6jU4ZdZJK9ukARBVgDMRaOcS6dnUQH1GkWFhJJibcD6ngDF3VFprTap6g1NUZqiz3FmMgDhRJj6ATtARJVhTq07nt4iBp0/sb74uwkqHrZ01WSlTXRqUkk3ZU3Pd5Mcc/SxdUAITMBBq0/S4B+picIctqK1HkhmKopPvwPaZ/TBK1GCFCCYST5YKxY77mCd7bYLJVsuzMgxoBgKJJAmFA2ZZ/XHYuFRDf0ifqWJ+5i5x2J6v2OwTpKPTQt6QYWdVBAdYE/Ne9oMG0kgG2NG3WmCHuXU11XSwRWJF9W55OwvxjN/DgNKrUSadPTUZSSpl2vAWFOnn6DDqtm5pMFqu2vWpWmombCFOpYNoH3m2N+zRsnRZ1HNBXSs7g0yCrRZhc6WRQIiZB1biNsU1uriqEFQsQ8m4AgglRqE2nfAFWuVaWpIA4CqJjSA2oAyDqIY7fbxg3MJ6gClQVvOomVG3yWkEbE++JbsVlmfEaE0uabzLgAaSNiRyIJnxvxiOezP4ZBqQ3qB4MGxAN5BlYMTFyIwsPVKdILAqyqNB+UFQTYkiTce9yRY4nUoO+iA/aTUFVZgAtqibu+9l1AC1hwlhgD1sw8uMtqVTOm0CSyg7xNzBjawtMYqyCiqzOBYFRK2LjYgeyjz5MYtzWZqVKFRVWopLDWXi8mdQBUaDzpBPPNyv6J1StruvY0JAFgReb7Wk+9/GCk1YnReeoAVBWCltlfSYLNaYGr6X+o4xrqGYcAgLA/zt7CYkTFzB9vGEmVyy0wCVRn+YyANJmxUxIAHi0thg2bp6VNUi8gK0TexBG0QbzxjO/5IbLMxVB/EPbVWArRIYG4LAEzysnaQREg4r6rkkYmpSH4plTBEkMANW+48yNp+tH8TTHYn5hKAtMkbgEyosNsevmPVMIJK2DLxsLzYjkQdx5xMpSWQsNy0olNIA0qosdtK2H0jb3jAOfq6UbUSzc2sSSTcDYbkLzc3wQjaU0g66gNiObRB91xfSqKAgMgmLCTf+n1xjF5yNmXo0XrVqZVXYBLlR4G44EkbWn+hHTqYqFw9tK91QgSsHgxAPkneNsaShWp6TTkAKDrXbfzKjk8WwBmFo6GpsiUzUsFXTrNvzMw0qbmP28Y6G7EQpspKaIIYsVaAZA0yYtBk29r+MF0ypc01FwQTpIuSLSdx8pH2GFlfpxphRTdVZYCBp3jTAcgJefA+uAv45stQZaquKtRiqo94ECSSL+YIJm0bWlR9Co0pyqVFJhWM8MRO5gkGx87Yz/XcuwcSpCwJkhtUAftbb7YdU3bSioJqBAzXhmBkbsCCwIiG38jEOq5qKcNDrBBVuzVA430VBvGxm3GLTdUBnqC6alNTJ0wxAjbSSLWABmD7cWwfRIqQEMsoUkhgLFtjG5gHfn6zgXLZFKv4lNn0ssSdMqAdmlgYG0+P0wVk61HLtpMcsWibBZXTa5gi/v74i1lDDlyKKY0mwkAydVhOmLhhHH/YGnk1ZdaH1dQOkyRPnWP5gbgW/vgbq9atV9JqIAIcEBWE6xyAbwQb/UTgDIZ+rQrsjUyoMl1i1wSIHncAg+ZnCjF7sGO3yF6ZqlSWAUsuqzGYMgiVkc+8Yop1lNIq4UMrMQsEggc+x39p+uK/iLrS0tQCsSgAiFIlZK2IMx9MCdKzNNk9RtS1ViAYvqFzBFoAMgeB9Aox8tBWCS5tnTVo0qRpYAR3Q0aRJm0j6zhpQyFOlHrQKjidPqFQLfKCDeBxNzj2hmKWmn6VNS5IdQFCmRqgtJM7EwDt7YD6hlzJetV7luRqEc3IZhcSeP220i0xC/OUCagOmUnU0C06gI8TBa3viDlfWYFYZWJEG0SAJG2/7fTBVHqZAK0yGVtTaT3AnSGFhFyPB5F8W1siq6XqPoLBdQ3ChdyJ9oHN4w3oGRykM9JSZUdxi8DYG42Ii/GNhS+HG7q+ovquiK2kAGQSS1og3Hgc7YyGZ6zSVqSLT7DJBPzEbeLA+BHH2MqdaqUx6aO+lgSeVhjHNltaAOD9cVDrlT19F8clF2xxV+HM6CdLwOAriP8A1LP649woFbPP3rmWIO3eV/8ATaMeY378X2VcPRd1Wkj+lnRIp6DXZAJ71A9t5tfkG2+M70vPUUZ9VQKtVpEyyhrkgizBhIFt7bTZ3lqCLQeiCWouSyMGgkHTA8qQRcf5pEzGEnXulEKqorJudaf4ZIH/ANSYEwB3WBsL7iKt0JboIGZai4RlpVNRDo2khV0k/ITYkkbGImb4b0Uc1A5YE1vnVpOkxML2iALX2jY7SuytOsChraGJUa0AgKwnSyCZD6Z1HaCmJ5DNeotUU6aqFRV1+7nVZSIhYP1kHmMRJA8OiNXrQps1PLUACC+tqzf4ZmCVpiVWTJ9zMxhT8QdRcSK3qMwK6dVSLzMgG3ttC3++gq9Lp63qEMKjaY0gRqRd+7YgCZNrbSMCUOm06i1KVRzUJMq7Ks6ZDFT7SLm9p2xaccWPwZvq/V69PTJHpLpCyDcsxuObKGZj8xJvMjD/AKNn1pUWlQ5JYlABqXu0AmD3d4YfTziWY6PSq0Wo11DohkMswCFkgMJA1AARaI5wdk+k0zpZZAemCAHJJEhrkgbzcAbg33wpyg4/ZLePsu6cPWH+BaPmICpNtvzMLm4EGPfDHM5D5RExfaQTvyYBxPp1DQDp2JsXqFpHsvH0EfXBD5q4RTcb2t+u0+wM459ECvM5nSddSmVA4gEt95ifbCbqXUGdTUR+xiRpuCvbBBvpIIMjY35vjQZrK+oAGPbOq+4jiefvfC7NdCJB0tfSECyQpAIgfcX+sEYpSj5AU5DOVMuNKw0ajBb5bED6xO3JthrS6nU7TACqGOoEFZI5MTzsB+uAc709jCosvAdm8wTMWi+Buq1nGgIO0LchSFA2AhhcSdza2BRT0Ns1RzgqU6byoAbS0kML2tB5Ow99sC9XzlShpdNLUyQpXgGdvA7ST/ywqHVvVoOjnTU+Zbm+mHgHfVEwZO2A26g4pjWsLWQTrMszWIY7RHbp9r4XRgg/qufQ9iq34hVWQmEa8RoYxPtF4PicU1c0tN5BYLq/MwIV5EkC6gKoABUWk3nACaZLWKgnvm8GJHjUZ8bTi4hAAXLCW7yyEWuRpk9972sJ9sUmvAjYZUkEmdYhACDLA3JJ50xpPvO2J9SyXqQdQW8NI3BBiLi/iZ3I+iijnwqnT2wZ0DSD4EliPET4gDbEqfXSpYPqVyYAKkhQY0wsgRwTN95jArseCnqFNaNNqC6mGg6u0GNU6ZkyFgGY9jiPTMrTNA1FiJMVBJaTYkhtgLdu1vEYZdN6pTLmiHpljf5QA5aWMAEgzfzzg4aTIcAreQacLtG+xtbfE+AAayPAqMqMgClgKcsrATqpnSQ39vIxRmafa5DCq4BJ7QtRRpJ4PeJYR4k/ZvmczTRdGsdtMnSG7yoECADO3PnbCfquSJ0M7NI/wawm83IdQO14EhhEnxhdawhmYr1S9fWy2nuX2OuTPsJ/QYpp0yXFMDQtNQ7GbtqGpY50zFr4p6hn1bU76mBZJawIMEz4geP9ce1SctSMvc2DRNhLCBex/vjVLAloIGZ1KACQxe3EAwBp9gJ++HNHrqt+G8tTjV3AhgNK6iN7gnUPvcRjL0CTTSqizrn2jld/N/0wTVyy0qgLa4en7b6jvB4AE+faTierTyJIadGy6CqArlgIYGIsE07e4MxwcWdfzv4gHadIAGq41Egm0HV4iL4BFY0WRtw1gwEqBBXxe5kjftxNIdVqG9RZdye3uENAJ42uPfE5byBJ6fqEAK3qCFUHeDc/7otPP2wyyvTNCpTzBM1CxYpeDwASPknSD5J4gYESuadP1GMtBBkbhROlROxMsfpHvgarQJamfUIZiLab9zAEm8eBE8HFjRu0zPT1AV8zTRgPlDRp8CPYRjsfMup0EaqzOxLE37B4t+baMdjdShXxRp+X6NV01kLDQhWJhQSYVQdIXmBEx9ce0MzVdgwanRAWVeooZqgUAh9AMRJEMS33vIfQlIXUKcENHtq2Bmdo2PIE4Y9SoaodUQNVVGYEfN80alkHSfEidRxmmqshN5soTKotRiNTEjWzICZLAnUDEMrAWi8hhNhiPw/QDnVKkOPk1QQZJEDYiIPnFXTutfjeiGpnSsOFBjVF7kwomVuYE35ljlM/TpVCjUhRbYSALAEzvtMj6x5xM15G0XZWozErAYHaQbwDPuDte2wwFlMqS4eQzoWFxfTMXI2Yi/iCLc4fesO06QZ2MbA8ztBHvfEDmAO1PzHU0cyJm3k/uecZrCJTwUN01dasbGZWP5hME8HyN9pxauYhZJUsO0wIJexMCZggk4obOrYxLLsIM/6wTHH8se6XqHUwFYr+GTrhyJjVeTPGkKJ/1xKleAZoctmGaZplBP5mEk+YEwPqftj2toEqdMm2mN5G0c2B/ScY1s7VSjTp+oVdy71qgvEsBAIngGwn5fGJnqOYR/Sy60dBkg0wajkA2LHVd4uZH9RjTpYJWapeop6rKe0oACXsGtaJO08xfzbAtPPKtCqwqK8XBAMXYCLsSeefpjE5rqlV9AfXUKz2gkHwJgXMm88bbyBst1RywpkIs2KqhJMA7sTbjbzsMV+PAJGmTNvTencyEC3O4mb9sxuOZtfAPVq6PVLqSq1VBIPDHcTtGrnbGN6n8RVFzGoX0MwQMJF5WYkX8fbEem9VqBoM1PUPphTFyxuRNgZ5tjWPDKrH1Zo7mQVuJMSJ+pjcWxBa+gsDOqzEMZJIIveZJ98EUmZFVNDqCCg1gyB4uPluNrbHFvUOnaDq0mzwZNoJt7z/ANR5yckrRKQca6CEVFuqqDBeRIAMEgXYjukCeDjszRpIZqvUjYwpOl53BA+WbTwbX3wqfp5MsRp7lDO0j7Am0Ae2PFpK6lTWUU37GNjtJWwAJY7i/nDUVsp5Yxq5ugrBkeq1vTeAhA7R3OCwKEBZDQLjnFlXNUszRZqfqLUphZ1GJUkSVJBkCZIG3thNm+goW1JXi/ICn+oiYn/Tkav0vMIQ4T1KZgM1MyADa9gT4JEjycU0gaHVbpdamUrUGVgqgq6xLERYBrSZPbv7TbGv6Z1IVVCkwzCSChQibglSdvdSQbwRthV8JZxCKiopJB0tAIBi1w1WGMeFGGWZok1FZRdbRO1pAjjYGPb3xyzeKExtSqBixCspUlV1CRa0i/yzxImDgPr1KoaFUUzqraCVW3daIiNpuDwZvEjEaufg7EtJEsYFgLD3P+sWxyZkt2FSQ0mdJ0m2xgFeOfbfAuW2B85ypDH02I3lYtcbiR7XH1wRmeod5lFK04LM94BHC7bQJ842nUss9TS4y9F2axNRSWAIgEMSpVYJ8EDYHbGM6/00Kz01plGnUyo2tSpJYRI1CSZgk/bHQmmHksyFam1KGQFWkldhBMQIiNz4xLPJTq0qJpmChNP02ktYKRoI+YReDe83gnFPTqCsFDMVVLkCAGBUgieRDG45wxq9Wpqqpl4pqIPqKJabjdr+0z48YkFoorI6oiOg9NxDh2AM7BlG4YDYxHnBeXyKop01iF1yHAv5AJFgRFzHBwo6klIENrbUsajxYXNxcbD74JyNYrTsNS1AQREKqmdJJ/K0kRvN+JwUwGAbXRUKmsvUZUBJkzzaIJ34ib2xpsj8GhhrJgnlSWiIhe5rwfzCJ8DnIdPzK+n6L61LPoDIdV3X+Vu4AgcEf2xtskc7k6ALMtUUxVEEkkBVZluNydKgzcScaRgpJp2vtGnEleRA/wAP0pIqOA6kqZYj5Tp2AO4E49wPnM1VLlqtPvaHOlJHcNVj9Dj3HO8OkJ16GfVfiVaFT+Fo02WEBBRAQJncTYbGYO/6xzVCoayC7AohJ1QZ1OZ9imygbgxeARncrmqvqu7MqWEkEPqYNAuSZ8TMAxgnryV61ShTXU800Y6NJUuGa5NhFpkH7Y6OrFbLfTU0634aK3b+I2mG79wIMgBRq+uwJvZSorVpaqt2SmVFQgagsTe5BjcC5uR7YtpU2QN6wbUDrNGmQzHSp0r2T+aGF/I98Q/iAzenoKGDNMo2qSZks0NEGAIEfcDEvQMBoVv4fWh1KTDIqoY1hLGHTUJO4gReLYu/iqujQzIQIlmB1PIDEgAGQGmPO998A9YzLkFGmbKHN5WJ+hPn6TzifSqNCmx1FHlQVVWI1WDSx1RInSeO08TIs7EqYxy/TnJdqcuzwGckkiO6O6673m5j2uc+SYrrAXWhIQsGfeeF/vq+mLcl1NPTQwiIQNNNASZMQLABfF9zyOaH6zSdFYMVYgQivJWdtWkx9j/fEaegYMPVEqcwpP8AMVMxewGwO/Hj6YWCkQw9Ru547mSPtGqJ/QzivO9QQODT1OSD6h0mIkj5UALG294j3wLm+pVqirppixBIZCGC722mNzud5xtGJNAeeRmDNck20xvsDcX9/NzxbGc+F0rPnlX03JXVqAU9o0n5oHm0nGj6h1AKj00apezkmBqgEhfaLR9MF/BFZDV0vK2EFAZqEtADsPyrxNrwMPt1Tx4KjgzmY6CambAKlaYu7lSOSSotd4EW/scajKdKVyiUlVLHUxZAwA/KLEEnkiR+uNP1j0qaVKlXtQLLRYsCYB8zNgfrgnK0aMRQVToiCo5/3zY+9zjOXM5K6E22Ro9CosATrgiwNTcfQQDaPNgMA9Q+HUSaoqlABYVASqleWYDtHubY8y3XKS1ghFRSQxeo67HV2qxAKraTJgCPfDmh1Ea2paiaoAJUmJU3BANiItb32xk78gj52+ZermBTAVzrAEtKAyDaJBMHzscN+u5CilapSpsNKEMQVlZB21CGkiTE/lHnDT4kyIpIM2FT1V03VSqONV1ZdXaxFg3JgHgFb8L9KetVOYet3K1k0eZliwPcTJ9/pON7XWyhKofT2sqltQCjhTe0/mm4iTE8RgrJ5muGVKtUsm2pTNyJGvSZ9riThtVytTKv6jOFmrJ0IChRvGoSDNo1AxfxinrvSKYDZjL1IJJb0yCRKrPasdpFyVYc8C2JbsRZ0DLrkqWYqg+q7MWMD5Fm2oxa51QdwQYi+IdP63Uq1WjSNfp/UNTkEmLd1zYQJH3zPwn1qoKhaq1R0qStRt4/znSpML/MbQYO2H/TkOqrBhqdlZYudUKVtEEX2wcsK2U40x+1RnqsLFHk6CVgGxUr5ItF74v+G+nCipUA+peWYbybgGNpAO3jFH+2ELmVIjSO46TM3kibe15/bDKi8hCraASbCAZAMrtcgggj2OOa3ogvVXPzaiLEwRc2t5gR95O+2KVVXZ0IQs0MyHcjgkEyVtHi32xZnculYXqOrrbUrMsGxGpRCncb+bEYxOc6vVLmlWB10BqpVlEyROr5SGAZZABvKkEEqcXGF6HQ861RytIEuLiO3RyW3GoAESQYBi22MquZSozPDBdOqWIM6ZniBEC39MOMn8ZVBo16SPlqCOYkGBaYBkW+lrg0a9GpUaqiaZVkYAtpNwdShhKn2uLzbm1jYYABUmtpUEh6CvKgGdQE6lO6kA2+m2K8xVmmr3IZJPuPUaLC07YeFajDtOkJQaoxI0qV7oAXgmBEEbTxGF/oqVpaRqHpybbD1AZZJnTYzx73GLehNYKM7lgyMWYB1cT4aAbx9L/8R4w+6F1upTV8uCGVVqDydZpszbHcmbe+M3U6hJvdSQzWuCYJIG1iBA/tjcuaQp06aBNQpsxc6VJApnu1HaWIM/XB2awOLYFT689IemDRcLIDM4BImxIJkWx5haamjtZqcixhwf8A3VAf2x2HQxrnOkq1RLKYbUIhALQoeO4yfFxe4sDOvRrH0wrD0TRcEq4DFyHNr7CVgiwm+wwIKZzAp1VqKtPS4qWklmWAeR2iSJnBdExSVQvESY2sCP8Ai0q32wdqRFtCzpf8TRGisid7yKwPfNyB8xMDcBRG5J3x5SoigjVqo1S8ag8MZEmfzF9x9FkcHDzozUabqEpyVLw3/wBvtYH3O+gDxJxk+udRZ6jIaphJYja7/lsdgBx5IxSVspvAzzdWhUAdQ+pJdRaQIKtMnuQ7WM3+uMt1DMBZembhoKi5USVIP1J/fF1JXNdigjTTNgLX3AGx7eD4wVlOm08ylSozVERUCOxAVQUcdxGoxYcT9rDFKNCjgnX6lSolNbu8qA/cVssDtpgAd0Aydp42xBQKjpWQR2kkcAFbm9zDDzYx5GG/Vvhik9MVk/FdRPH4i35FiVLBp5A5scJ+lKfVCmCabgf8LKFZQTBmACRH5ffA6ehvIzr9TWmClH1G0oTqLRJJsAqxcta/nnAPQOpfxOWqM5b1KTAsxEsYNgt7KPtefuNnKkJrDB9bAhpAOncTHIYkfXC/4eo1aFV6hbSl01xFjcgD+aIgXiZ4woq4sSSyGZ2p62oSzT4NyP8ALNtUD7xifw8alHvYLMLpmZGlyQGHII/oPGFNfqpNanUVFFOm+qBUGt+STq7ZgWsY4w5zuc9Sn6wCrqDEhSTB8XE8zfzxg5FJRRVNIQ9T6uz1S5JZibsxniOwGyCfHM7TGC+jfFNTL080mqozVEmk5adDi034gz9VXC5MqzuUQK89oUTqM8C0faxwxzfTUy6U39MuakWqAjSd+0fmHB1CxA841dVTHovrGq4zGZZarShgohKlhe8CwBv/AMPGIfDeYKgGtrZljuLEaFVtIO2qBNgDzjf/AA3kZoKaw0E6tu1gATuRB+xJ+vAMGXplSgSQeX7hfYQ5P9AMcr5cdWhJ0Ix1OoyrVbTVRSaeYpA6vUpse0gcOGMH2IJthnkMnlqXaQzF7+o9PT5gCwZfAG/PvgQladM1VKUQFLE6ZKBtmAH5TE33jCnP9VzKDuYmbHRouDsQB3fsPrifkqEbPUzrKlxpYkagO8T8pH8vg2Ngfqg+IK8MrFEh/kYoxMhSYeTANo2vbbE+m5sVatMVH0mmQAC7LqaDACSVJtsCZ/UYaZqhTr6idWmncrdXQxuVIHv/ADAj3wlFpiaPmudT02D0R3aQGGoSZ1apHy/aD8w8SH3RqzoKaIkM4ELpnb5NthAvfacJuu/CZ9bLmhVarQrjWpJ+5jb8pmDffnG7yOVRHDpILUlVfpaImwI322J3xtytUkUxN12p/wCIUhh+Gdb+CY02G5AJMT4J+k6WdU1AddQF7qCVVEeBT1LKzqIte3d5OAup5aj6rlalRq2kqVWlKAiRGosGO5Aseb4AborsVBYJoIMH5tQPj299zbicZ9ay2JvJ9FTPLramxTVC9gYSQSb8XIjni04y3x50wytREaCwlgVgmAJYRqJjt5223wf0yg1RczUqfjJw7hYUW1ABSCFMn7AHcwR/ieo4oh1lSi6TSLE06yNpsrCxMTAYBt44lQVMKMkgNOrpRZDAO53hiIsIgEHgzybWxp8nRy/pAgkVmUAzJDELJubBh4sDaJwnqUWkFVHokTF/5QLgMGZmaQAZvMwL40mW6cqU6eYchWCRZQyywjUVIuwWV5F/OLlkbthvTDUWnTpgEkgarwACZmQY1e0mdW0ThP1zI0csupSDVgU1AqnWFCwWjVY2AttP1w9ypbLp86MzsgGsxJJMwQCS2mSAfBvjI9Vz5evoqoHUu6XA1rDCAHUC31BsQOcUkkNttZAM+34j6lV01RJtEC5JFyLc+caDo2fo1cwlJhDKhQEGaZGiIltzPtf3wBnui1CjvUNOkI1QxEAgCF7bSNhAgn7YU9NgAFRMwWkbaSDYxaQYH3+yejM21foL6j/pjsK6fX6qjSWuLXWTAsL6DNvfHYjrMrBZQp16ZUUyNKroIUW5i0adNzJa+2++J5tnhTU0Bi62QsoIuATA/C3OqLfNGIdNrDNUohexwHQNGojcqYsTcTuIxa3w9Uasz0wtOlI00puFHkmRDePfiJxazhhQBmAVNJ1yppgF7Ts2lp0sGKsrajAF7z5wD0npS12FRNT/AIgLE27QJudp1Red19zjRU67UdVCq6ehZggYEgTJ1E7xbkmBzhdnc3UqKqwKdO0UQFRVH5tQkSwW1/JiNsXfoezqPSdDp3qNBeSATIcR3NGkx7E/lwg+Lupiov8AD0Z9Kme4D8zXuyxt9Z7j5xX/ALTrvWq0z+HTVW9OTpOqQFdzchTJsR/LY8gUnajWLFNVmcOQRMHyDyR97++NFFrI+rTNL8J5jMU0dFoVPTA7C7L88DUgBa6fMebWOD+sZmmhJpqSe19SCQSQBDBR3mwF9iOOaOnZpayCrriVJmSA2kEHTsAw2J3vGA89nUoL+IVp0yNqcSwtItJm0ngkjgYzf7S0RJ2VZbLDUUpglGBZG0zDfMVYEXBG24lRtOM/1vPlSVZGB11DpY2B7dhfg782wwpZ6mUNamH9TRqVi930yQpXYEDVdTPvsMKM7USuqMz6NRaJUt8wUAW5AXf2GLhH9slJexfRZXOlUSGImLxBDWn6bRjTqh/hmVNJLMDvFoWBeIMce4wiyHRWXSwamUv3q3zb+eR49sPshVNNJRtJNQ+O4WEcgyBt74rm9IpvOChcqlBVqMWWqZLOBIpuDC6yJImzTB998Ncz196i0XdUqVWldUDTTUVLlLfM2kGYEDfbA+ZzY9Gs7FQ/bFiFKyZDIJ9gCDyPEYhlcsEHplWWQzgkQFLkHSDG+/j7YnFW9i2h9lc3VZ2DVjoEWVlZyP5VEkgE7nn+ivqHVFNNqdF9VMkGWqNqloOpie5isRvAtY8XqVQKGX5jD3GiD/Mw2M7g4V1ukh634ChaOnXJaQAPmluR4+v6Y9VslfZpsiqLlqKMQi1XFNwSJqE9phjaB9+0DzgrI9FyjOHOmq4YtTUPwjRfYm4gi4484+f5zPOdJBJVG7P8pkGx4mxP28YZZXqdZai1aADAM5ZFklrhm1ASYMjzFreTo/AJGszfxOfWfLmlRCGyh1NmgWdGGkKZglJgENfA9Dq5qMjVxFRSVpUcujeorAkTrkACLRJBX2tjLZnP+rVqhQ6lldlBMaRN1afmif640uTyDnLK2XremjCKjsxSCp/mWCRMiNo9za2qG8DepmQqEuhpMG7FkEqxQqNMCASJEbbeMXJWEaw0AssDx4jzGqPHaPGFZ+G6dbLpQFVFrqfVDKxZXOxYyL7jbacF9HyL+nV1kdqwRIJG8nxYjbm+2OaSbapiCaFBTWFTQthqiACLnTqEwu0n6je+K+pdNZlJIFSq5Fz2r5jUCT7AW+nkE08yBDo7OCV9QAkkNG0fOLqZ4ibcPMs7LTXWWt2lmAkRFqkiStx373nGgjJ52v8AwVGp6qeoHX0gnqOFcMD6hjSpS0iQSRI95YdIrVnylRaUerTWECOrkgQAjgmSwFg8SIG+xZfFeYWnTLmr2/K9J+5KgJClSDdbHj3scYlXSgy5mm1UCnJUSQX9QjSHINwABqmxGnk4u00arKNPkOlirSWrVptSrEEkamOlvlJAJs5G5+YTuMX18oRTUVKjMiWVEhQJmAbNIAEC/OLum9XOYos0URXkFVV57lGxBUd0EqdJNrYNoxVqOgA0RTYSDu6ggERFp4nib4htpkNWC9NoLmaNOl6YGm6EsSwKT3CAJJM2vv8AUYP6p8OUSFrCmxdm1wWO4nxbbg8AeBFlerQoQyhZA0i0TO0E/LJ5298C/wC0Wl2LBSyNrU1JUEN83zGANpsfOHeS8VkwPxT1BmcK21rcLuLn7YllXEMw+ZNKsIMfIdMHYgGRHEe2Ces9DYP6gANJijkr3IoAOoSNoJJG2+Nr8I5KkmWVwgHqj1Gm9mG0n8scYrSMqsxeayssSFtYWvsADf647DXOZ8mo/p0qQXUwGoQbGCbeSCfvjzGHdi6iSn1/StF9BYCodHaO8qCGAEzq4gnkeYwbn+v1O16jKHZQukMCq8yxCg7k9v6k7AdMsyFstSKgUga9diJCrMrsJ1FZVVB2mSdivrUqa0CGmQw4kkmTMyCAWBExMAgQbjq6p5NWlpGi6JmKdSlVqKtV3WAYcA1CYIPgJJ0neIBvOKer9NFcFzf0mBK6wxYmJCk7nV2AED9Djz4coFUeDFSssi4LbysWAsAW2tI8HFvV+lZenTpUswJM61oIxHdcy7g3ttye7ckgTiyaV4B1K5nSFr1R6bLpRsv201XSzJ6ga8qu7E7mN8eZ3p4lZ0lAtlpzqCm4Qgi0AC8bH9K8kiVPw6YKamGkLJWSNh3sQTYSdI9vNWaUVXBpVUVtXYsQe3UAC4gXFweYX2OKbZUrez3M5lUp00/BoIshAzLAg3iTOreRe5PO+c6gI1M5NSm91edU8Eq3taNxsNsNMl0A1pfNaqaKbAMZsTMTZZJP6nbC7M0VV3pLTKI5AVNRb0vczuzHTO/1IONF10ti6r2Qp5cKqQQRsGMQTMztA3n7b4HoUNNRKUdtnWQRpIMgGL6dvtOC+m5U6XJH4djqm0kEWI9xN9x9cG5bLmtJILjsYbrOkaT8pEiJ34+mJbaZKdMA6blHVqhSm0MASjNqjyTAsF8xyTg/MAJSfUSPTI1SsbkCIvzzizM1iGZyzqBY9xchfF/mt+uL6daU0FdOoSDvawm/PMXvhTbeWNO3k96bmyabzTZ0UIx9NAzMdUCBEyBcyQLe+K87mDVUlGJmYLN3qbQGUnUG32scTfK02VqbVCCT+YMZEAFiROxvtH3wsqaiqzC6YVQgnTJ+YmTqMm5nfiIwlTDwRGTapFMKo7S4b5jubE3gxFrYa0anYKdMKApOoAy7tNhpEtAF/eI4xTSLqacDuY6dQEDX9RF7jnbEaXUalOv/ABgVapnXZ7rBBgiO0WtK7fTA84Fd5A6NGqqhtIQSCAsCWDEjUOWHveMOuk5YKdCsDWqkMCw0wAe6CJvEmCLwYIwFl/ihatYh6aindnIElouSoiFbiwwW3WjRStmRPqV2NOiNFgFmY3JgACN5m2CUW3Q0nYdnVSo7U6RD1EIUoWVGcHeCL2ubg4sqfDNUooCkKWChXqBtCsZJ1BYYAxaBE/qr/wBrLTUZXKUqju5mqxpzUqBhqLGJI4EMJItCxJv6Nl83l6tUxWGX0JGnL6GYkDt0n+QytzECdjGE04ofU0tHMhK38OaZOlNdNlaAwFlAvczIGwHicW5zMH1aS+mdFUVKTyIZJActJF1ABMAgW9oxYpWpoiZUgyVUT/OCo9yQSALyOMLMrpp0mTuYPUagtO0gszH20gIrgkH5W++M4pLRO2NGDSsCq9NYSmlN9KoAO3XDBmJABM2HG8kLrWUYIStEGoAyj0n/ABBqUaj3N+aIiGNtjtg1KdXdnYUxIhUBt4QESB/mJk8KAbLc9lctqBarVHbKy8q2lidJ1C5EiAd4jecNPywjsTUczTrhFZahaKc06qhlhSYIIAOoARtz4MYr+JMn2Q3ajJuYOxmxG1rgj6QATi3qGT1MtVjUFNhrGlBKorQ1tRgyZvOxt40KZvL10FFqod2Ed0BntuBNyfH1EYVZtDbtmZyGRp0U9N6Jaqo0ohqFe4/mhZILLuRMAD640+WrsmgPT9KodLkTr0mIGliBJCAKTHMScBvlXpKxppqqHSoOzG/122sDf3wqymYf1S9csKnzENuAJMke+wHv74mbctD8DDr5r1gUppqd5hzK6eCwEeDHO5tfB3SvhdyEdzTL+nBKNZ5XSxKkLuLXH6Y9/wBukiiaiaRVpzUpspknuDc6RGn82+re0FxTqLSBYACkBMTYjSDIv2/p9BzhxwqYkIum/DNeuaru/oKXY09JJdRENewAYBTvupPOCXz9daiZXM0glGorIlVHMM42BNoLAfLFyYuJw06p8Q0qPpmdS1D2wRfjckCBPnCzqVMVhFQv6S94EGJEFeYYTaxBEmdxOzpIHSA+odJJqMVRCCZGp2m/FjFtsdg0Z14HeB9ueeDz747HLj0RZRk3QaSqrOY11anM007UmRuSVgbATvvjN52sK2ZYejTjXBqJI1hWIGoa9LMTMWvzaYddSzThajwdbN+GvgKAEJ8KDLk2klMLOm5IoRTIBUKQWIMIJLapkAFgQt5sp956W60NbFeT6hVFf1OxFYsiKbKNIJJB5iNxO5NrY3uTz9OuzUatBgUIdSVOjUpB+fYmbiNxHvjEdI6Sz1TUcurI3bTamxmksghYEsee2364f5brpqtqp6wqaleaZADqJKljYwoIm0GBucW3Twi060hpU6SGLSioTCh1DBtJENfYW7RyBqjAj9DVGR1qfLOgmNKw1xqHyrdhF9/bGq6NV9ajpYaWiQJxl8lls161ValQGgdgVAMsNIHaBIBMS08XnEyh+txGzM/EWd/Dp5bLoa1tTrMtCqTLRfSdy0QSfthd06uldh6lOokEX1AlTuQAYvMWm8+caXrYpqWdnKqafpiiB2kgkh45hSFuYnE/gj03p6GLakOkzKsoMxJPBCzK+RtyWlDAnVYKM5k6VLJmmVKj1FLaVvoO+5j6/U4SJ0lqi+rkcy2YReNBRk/ylSSCdrYf/GHSKr5YpSWpVOrV5cKLjySJ43vPtjSdDyr5agtP0wzCISkgVBOxlt2/mYsb/piVKo2KkfOU+Fs5VqKjIaSxqDNIDMDJllBidr++CKnTKtJ6tSv2emUVFAkMahZZ1WBAAm3vtGPptfOqO0+DqnZfJnxzhTm/TqCHedEE3BmzAFhFl3vbbffEfmvDQmzKZboqZtCFqsKinZ1BUGASAVg6SNwb2HicR6FlqlCs1GqFCvTegxCqBLBWkbchWAE2/XDLrGmg9M0iAQSWUMA4DcgEHUltJPBAGGSdWDoh0agSC5jiCYI/KflUSYIaxxXd9cB2aBeofD7nJilltBrBkfU5jUw+cmBuZKxwLWjGJ+Ien1Kb0xmYp1HT1HVF1aQDBMLYKI8x72OPodXLmolP1C9MiotUIhAcaSsTDEMgMgkbgiAIsRm0asr+rTQagVCk6iVMHS9huRcAkH+rjJJZC/Z8rPSQxAp1A4qToJUoXAMSJB/SfvbEcylZGT1CyGnPpsbjusdMghm3kiTz9NnXzVCgwrPQIdJ0oq+mxtFl1sHG11nz7Yk3UMiFFCtQqUlraWU6ZF7wNIuJN4BieMWp/RSdGN+H81l6eaBq02emf8SDqME3MbtcyTa2Ntk0T1KpyNYIrkGms6ZUDuhXv8wiBFzwJwNmMpRymZoFaNRGE/i0ELU2DSpVw1RtViZBg+NhhyRlMnp1BXqE9ummDoWY7f5VHN53xHI06BywGMzsEaqoV4YNEGA0ja5iQNwBY+2B8vpRQjgOx1uzRvqOkXuBAAEzqsvvi3L5o1kap6ZVFb8NneLCQWuO32U2+mLMvlYLKXJK3IRhqgxAi5AtaPfHLUlhEWS0jtMg/KDChh2zpCgkxfmCe0xfEut5NK9PQ5Cj8xNwA0TNhE+TGA+r5pl9EplxXp1IVjdGUghhMiVkr+b8wAMHBTK3+IoLpU7tBOl0PJvw0TB5vyZtJpZY0L+n5oaihrLUGyhbFZY/MpAIsRuPME486xk6Yo0WCqCpfSoUGRtP0Bgj3wozKUxXLojIbhhqHdeLiIH/AF4wZQzy+rrqQTwszAiwjVN/Hjzi6fgSlYX0TPakCsjReCl4EAT/AFv9+cT6xoqZIqIWutkLMFJvJgsbrbbi2Ls5nRrUKzCxZm+XRvqJkTPG448YpyOSFR6gYAjSV1TcG3P/AF++NLjoM2Zn/wCHA706gLVAiqGgywJiRGxXeGUkDeMPchWdbVx3QwIKmdMPq7ojSJPJm0YMyvSa9MNpIEmN94O+xxZkenrTeTSnSWI3juEMIgzYkKRG9+MRybHG28mS+IeinT6tHvoDUXTSFZG7SxAMRIjYQLTMzhxRoU8jSV1DpqIVqZqKw7phmhd+02A4InwF1D4wqrV0VKboQdSrUszGDHqSPl57SIixOEX8Q1Ws1eqjlZ0O5cEKwkrYAAGYhbW8ze3G45GzZVK4B7dMb2Lbm52aJmZ95x2E1CvVA7WAW5A+pnnHYyV+yKKOo9dcEIwlj3NqJQC02v8ANFgZEWgqb4edK6cr5em8KgYBmH+WbyxJJGni4J9r4IorQMFMu6VSBJ9MQDtu0W+nEYMo5xSzUgJZQCZBtOwJ/wBcauSHpCjI0cvQZhQL6X1EljK6oElCCSBsDJ4j6HZ+gK9IKlVFpDSSCD3BX/K2oAoQpuP7YF6tltL/AIiKtQEAaWB1BgR2je1jNv3jCz40yQ/hL02qKoDJUpOFIYCJcEmQfl7QTc3E4cMy2Wv2aTZDK/Ej5VwApREEemxkHvAVkIUtJU7TE8zM/S6GZp1EFRCrW7tJm0gz9v2xiOq5UPlKbMEGlUVtYsVKKG1BZIg92+6g7HGePVj090XKnWrUlaHmCTIlSIiY9+RYjGkHawWso2fxB0QOAZAQ6pMbAfXmP6Yn8BdNNKkErMrHW8CCLzHi4tI+uBqPU62ZyVR/SCtAhOWhodRJiwBtgrJ1zQkosqwHaTswkfXTv+2MZWnrBKw8jn4gyxcFaJBe2okyUBFoO3GxmfaZxk+v1sxRqrQy3qVCqFqgGpoZvlEqQbbm/IxpU62pPpwZ3LaLe32nAmY6zTpjWpVQ0hnHdpIMEGNj9sOlYpZdlf8AAVHAesY/DIFILLyVKm4IsSdiJxnkp1qCU6ZEt6QAY2UAVgDIIkVPTaP1Am2CuoZ11ZaqV6Qsd2kEHkKO77x74IyHV7ENVo1G3kMObQeSZ/lHBxDUUSC9T6cubC6joYErJF2SQWBHAJg+wI8zi4vpBLJ6g7gacfMdWlAY/lCrMzP3w1zdJHVXSLtBH8wPawe0ixPi4B4GKM+SrgwIADSbydxA4iF3/wC3M+WmkngdUgEgUvUdqLmpq1F2cGTA2IsqcQsTAF8Rfq9NCqEVKTT8tv5hO8iBN9rX8RNqxBln0gglYBbvgCWHyhYFlt5848qOwVCy1GgkVCCoYXB1bCVtsN/BtjZSvZAVmEdhFBvmi4YNsZ3XUADtwfcYLKI6mmLVFX5mliDEyC4IO/viSolMhiFVmtIWJ3MTxefvhdlaoJr10qGoHKhRMKoVQLSNtyWvc+2Hsdk82z1ctqR9VRR2inKAsBBEM2xNoYjjbGSyGUqutGjWbXULvqlYNMEnYzEDcgGLG53xpM07smlbMpJOlu2SIuxgxF+DPHkGtmFp0KVWkgcuCjj+YSQT7gG/0AGKi8Bd4GtXqlGnQC0grLJSmpuDpMMx9tVvcx5wVmlfWoKjupnS6iGSoALGxGlr8WIjkYwPRM5NU0gQr7gMQImYKz52J3vjb9azaplDU1MaemNSkAraQ4LAwQRvBxNNSoKC6VXUadWT3LoqKsEGYKsfdb7fzH2wsydSoodq1YBdPaqoBp1MRMhYAgRfY6p8Af4YqAqE31rr1yDKxAlhaR9PNhhhlMw3rVabqoRQksY/ELACfoSeecJ2nQIrqZhajBPRqKxBZasK6ki12UxqEAxfxhN1Ho5r6klfUpSwWLMGEyNvG422jDzp3ThlxmEy5BJcOKf1Qds73OoBtxa/bj3puZXMoHWlpHKkwywZ7WEbMDaRYb8Ft0Ol4M/8J5Nsw5LlmSmVAB2LbD9AJg+2GPWc5Vy+cdqZT09SCoGYD5hqsWIWZJi8mIw66WadGmADAGp++ATqJIniZYePfCDr2do5iotFZYIoeppU/Ntqn5Tp+UbGxG2LVMKpD+n1ZZ3AOnUV/qV8qbEHa4wSmbVwOCwsGgE/ab/bGRy+bNH0k7amqn3MqmSO4AXvYRx+wxbns+EDF3lySjMtMtp1EwAFvEECwsBv5jN0gFfxf04UlCtTPpaydQpsxpTB1Ajt0WujRP5TbDLp2QNLp60qZ1u51BqcnVLC4tMaALEfXDDIq7U/QaoX0GArgNIgxcydW8EEcWviXQQKdCn6jy66ghPlr7AAWmMOU7jXpibtYBMn0isUBL06W/YxWQJtve4v98dhulZo3rH3iP2kR+mOxHb6QuwT0Niy1Sx1ENYm8dzecZ8sQxIMEgSRzc48x2Lj8S/Jo+u0FbNXUH8JdwDwf9BgKsOxhxoNsdjsPk+a/wB9EcnyZlukIPUrCBDK2ofzQixPmPfGWzaj+HQxcEAHnd8djsb8Pyf/AJ/g24vmzb/DH/y36Mx/cYeZQdg+qj9zjsdiZ/IhfIY5cS1/GMZ8Mf8AlM435tUTzsecdjsU9leQzreUprUy+lFWaiTCgTcbxhT8T0wKGYIABWoumBtIBMeJO+Ox2Mlsh6CvgM/g1B/u/wDtOHHWjFMxax2+hx2Ox8/l/r/wN6EvQj3FfynUSOCe3cYJy/8AiUhx69S3/FP9b47HY7fLJZXn8046jpDtpDLA1GB+AeMHfEFlrx/N/fHY7FPSKejGZuuxz1VSxKrRDKJMAkXIHB98HZFz6CiTAIgeJqrMeJx2OxpPS/sJ7R3Ub5yDfS50z+WQpMeNzt5OCfitv/D5EcEtI8/hE47HYiPzX9ivRoPhxAKSQAPwafH1wh6rXYZ2goZgDYiTBAewI5HtjsdjKG2Lj2bMf+Y+qLPvd8UfDn+Av/7K3/8AZsdjsS/iQgzMUgVeQD3ruP8A8tPGI60xHUEgxOYYGOZqtM/XHuOxovizpX9MZdL2jgO0Dx+CdsZv4iYpWUJ2g76bTbmMe47Ew+bOd+B705j6StN/TQzzPeN/pg3Ln8SkOBTkDidW/wBffHY7C49SJl5CPUN7nc8++PMdjsY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" name="Рисунок 4" descr="http://www.naturalist.if.ua/wp-content/www_ambrosiainfo_d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602" y="5373216"/>
            <a:ext cx="2569021" cy="1388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0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819256" cy="5184616"/>
          </a:xfrm>
        </p:spPr>
        <p:txBody>
          <a:bodyPr>
            <a:normAutofit/>
          </a:bodyPr>
          <a:lstStyle/>
          <a:p>
            <a:r>
              <a:rPr lang="uk-UA" dirty="0" smtClean="0"/>
              <a:t>Боротьба з Амброзією </a:t>
            </a:r>
            <a:r>
              <a:rPr lang="uk-UA" dirty="0" err="1" smtClean="0"/>
              <a:t>полинолистою</a:t>
            </a:r>
            <a:r>
              <a:rPr lang="uk-UA" dirty="0" smtClean="0"/>
              <a:t> є дуже клопіткою та важливою справою.</a:t>
            </a:r>
          </a:p>
          <a:p>
            <a:r>
              <a:rPr lang="uk-UA" dirty="0" smtClean="0"/>
              <a:t>Нами було визначено, що поодинокі заходи боротьби майже не мають впливу на шкідника. Але  створення систематичних заходів дає гарні результати боротьби.</a:t>
            </a:r>
          </a:p>
          <a:p>
            <a:r>
              <a:rPr lang="uk-UA" dirty="0" smtClean="0"/>
              <a:t>Для стабілізації </a:t>
            </a:r>
            <a:r>
              <a:rPr lang="uk-UA" dirty="0"/>
              <a:t>та </a:t>
            </a:r>
            <a:r>
              <a:rPr lang="uk-UA" dirty="0" smtClean="0"/>
              <a:t>ліквідації </a:t>
            </a:r>
            <a:r>
              <a:rPr lang="uk-UA" dirty="0"/>
              <a:t>карантинного </a:t>
            </a:r>
            <a:r>
              <a:rPr lang="uk-UA" dirty="0" smtClean="0"/>
              <a:t>буряну необхідно зробити такі дії:</a:t>
            </a:r>
          </a:p>
          <a:p>
            <a:pPr lvl="1">
              <a:buFontTx/>
              <a:buChar char="-"/>
            </a:pPr>
            <a:r>
              <a:rPr lang="uk-UA" dirty="0"/>
              <a:t>п</a:t>
            </a:r>
            <a:r>
              <a:rPr lang="uk-UA" dirty="0" smtClean="0"/>
              <a:t>ривернути </a:t>
            </a:r>
            <a:r>
              <a:rPr lang="uk-UA" dirty="0"/>
              <a:t>увагу населення та громадськості до проблеми, пов’язаної із засміченням земель карантинним бур’яном</a:t>
            </a:r>
            <a:r>
              <a:rPr lang="uk-UA" dirty="0" smtClean="0"/>
              <a:t>;</a:t>
            </a:r>
          </a:p>
          <a:p>
            <a:pPr lvl="1">
              <a:buFontTx/>
              <a:buChar char="-"/>
            </a:pPr>
            <a:r>
              <a:rPr lang="uk-UA" dirty="0"/>
              <a:t>п</a:t>
            </a:r>
            <a:r>
              <a:rPr lang="uk-UA" dirty="0" smtClean="0"/>
              <a:t>ровести </a:t>
            </a:r>
            <a:r>
              <a:rPr lang="uk-UA" dirty="0"/>
              <a:t>ознайомлення з карантинним бур’яном у навчальних </a:t>
            </a:r>
            <a:r>
              <a:rPr lang="uk-UA" dirty="0" smtClean="0"/>
              <a:t>закладах: </a:t>
            </a:r>
            <a:r>
              <a:rPr lang="uk-UA" dirty="0"/>
              <a:t>школах, гімназіях, ліцеях, технікумах</a:t>
            </a:r>
            <a:r>
              <a:rPr lang="uk-UA" dirty="0" smtClean="0"/>
              <a:t>.</a:t>
            </a:r>
          </a:p>
          <a:p>
            <a:pPr marL="320040" lvl="1" indent="0">
              <a:buNone/>
            </a:pPr>
            <a:r>
              <a:rPr lang="uk-UA" dirty="0" smtClean="0"/>
              <a:t>- забезпечити </a:t>
            </a:r>
            <a:r>
              <a:rPr lang="uk-UA" dirty="0"/>
              <a:t>знищення зеленого агресора силами землевласників та землекористувачів;</a:t>
            </a:r>
          </a:p>
          <a:p>
            <a:pPr marL="320040" lvl="1" indent="0">
              <a:buNone/>
            </a:pPr>
            <a:r>
              <a:rPr lang="uk-UA" dirty="0" smtClean="0"/>
              <a:t>- провести </a:t>
            </a:r>
            <a:r>
              <a:rPr lang="uk-UA" dirty="0"/>
              <a:t>боротьбу з амброзією шляхом одночасного застосування агротехнічних, хімічних та механічних </a:t>
            </a:r>
            <a:r>
              <a:rPr lang="uk-UA" dirty="0" smtClean="0"/>
              <a:t>методів.</a:t>
            </a:r>
            <a:endParaRPr lang="uk-UA" dirty="0"/>
          </a:p>
          <a:p>
            <a:pPr lvl="1">
              <a:buFontTx/>
              <a:buChar char="-"/>
            </a:pPr>
            <a:endParaRPr lang="uk-UA" u="sng" dirty="0" smtClean="0"/>
          </a:p>
          <a:p>
            <a:pPr lvl="1">
              <a:buFontTx/>
              <a:buChar char="-"/>
            </a:pPr>
            <a:endParaRPr lang="uk-UA" dirty="0"/>
          </a:p>
          <a:p>
            <a:pPr lvl="1">
              <a:buFontTx/>
              <a:buChar char="-"/>
            </a:pPr>
            <a:endParaRPr lang="uk-UA" dirty="0"/>
          </a:p>
          <a:p>
            <a:pPr marL="320040" lvl="1" indent="0">
              <a:buNone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88640"/>
            <a:ext cx="6192688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Висновок</a:t>
            </a: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22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7315200" cy="1008112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  <p:pic>
        <p:nvPicPr>
          <p:cNvPr id="4" name="Объект 3" descr="http://www.naturalist.if.ua/wp-content/ambrosia-www_schmitzens-botanikseite_d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632848" cy="5040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315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315200" cy="6379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Актуальність проблеми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315200" cy="4608512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Причиною обрання нами цієї теми стали </a:t>
            </a:r>
            <a:r>
              <a:rPr lang="uk-UA" sz="2800" dirty="0" err="1" smtClean="0"/>
              <a:t>поганний</a:t>
            </a:r>
            <a:r>
              <a:rPr lang="uk-UA" sz="2800" dirty="0" smtClean="0"/>
              <a:t> вплив рослин на людину та сільське господарство; </a:t>
            </a:r>
          </a:p>
          <a:p>
            <a:r>
              <a:rPr lang="uk-UA" sz="2800" dirty="0" smtClean="0"/>
              <a:t>Проблема розповсюдження карантинних бур</a:t>
            </a:r>
            <a:r>
              <a:rPr lang="en-US" sz="2800" dirty="0" smtClean="0"/>
              <a:t>’</a:t>
            </a:r>
            <a:r>
              <a:rPr lang="uk-UA" sz="2800" dirty="0" err="1" smtClean="0"/>
              <a:t>янів</a:t>
            </a:r>
            <a:r>
              <a:rPr lang="uk-UA" sz="2800" dirty="0" smtClean="0"/>
              <a:t> </a:t>
            </a:r>
            <a:r>
              <a:rPr lang="uk-UA" sz="2800" dirty="0"/>
              <a:t>набула глобального характеру — </a:t>
            </a:r>
            <a:r>
              <a:rPr lang="uk-UA" sz="2800" dirty="0" smtClean="0"/>
              <a:t>вони поширені </a:t>
            </a:r>
            <a:r>
              <a:rPr lang="uk-UA" sz="2800" dirty="0"/>
              <a:t>на всіх </a:t>
            </a:r>
            <a:r>
              <a:rPr lang="uk-UA" sz="2800" dirty="0" smtClean="0"/>
              <a:t>континентах; </a:t>
            </a:r>
          </a:p>
          <a:p>
            <a:r>
              <a:rPr lang="uk-UA" sz="2800" dirty="0" smtClean="0"/>
              <a:t>В</a:t>
            </a:r>
            <a:r>
              <a:rPr lang="uk-UA" sz="2800" dirty="0" smtClean="0"/>
              <a:t>ідсутність заходів напрямлених на </a:t>
            </a:r>
            <a:r>
              <a:rPr lang="uk-UA" sz="2800" dirty="0" smtClean="0"/>
              <a:t>стабілізацію </a:t>
            </a:r>
            <a:r>
              <a:rPr lang="uk-UA" sz="2800" dirty="0"/>
              <a:t>та </a:t>
            </a:r>
            <a:r>
              <a:rPr lang="uk-UA" sz="2800" dirty="0" smtClean="0"/>
              <a:t>ліквідац</a:t>
            </a:r>
            <a:r>
              <a:rPr lang="uk-UA" sz="2800" dirty="0"/>
              <a:t>і</a:t>
            </a:r>
            <a:r>
              <a:rPr lang="uk-UA" sz="2800" dirty="0" smtClean="0"/>
              <a:t>ю </a:t>
            </a:r>
            <a:r>
              <a:rPr lang="uk-UA" sz="2800" dirty="0"/>
              <a:t>карантинного </a:t>
            </a:r>
            <a:r>
              <a:rPr lang="uk-UA" sz="2800" dirty="0" smtClean="0"/>
              <a:t>буряну;</a:t>
            </a:r>
            <a:endParaRPr lang="uk-UA" sz="2800" dirty="0"/>
          </a:p>
        </p:txBody>
      </p:sp>
      <p:pic>
        <p:nvPicPr>
          <p:cNvPr id="4" name="Рисунок 3" descr="http://www.naturalist.if.ua/wp-content/1-www_ambrosiainfo_d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5144"/>
            <a:ext cx="2785045" cy="20074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08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832648"/>
          </a:xfrm>
        </p:spPr>
        <p:txBody>
          <a:bodyPr>
            <a:normAutofit/>
          </a:bodyPr>
          <a:lstStyle/>
          <a:p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дослідження: вплив карантинних бур</a:t>
            </a:r>
            <a:r>
              <a:rPr lang="en-US" dirty="0" smtClean="0"/>
              <a:t>’</a:t>
            </a:r>
            <a:r>
              <a:rPr lang="uk-UA" dirty="0" err="1" smtClean="0"/>
              <a:t>янів</a:t>
            </a:r>
            <a:r>
              <a:rPr lang="uk-UA" dirty="0" smtClean="0"/>
              <a:t> на навколишнє середовище ;</a:t>
            </a:r>
          </a:p>
          <a:p>
            <a:r>
              <a:rPr lang="uk-UA" dirty="0" smtClean="0"/>
              <a:t>Предмет дослідження: особливості поширення та характеристика </a:t>
            </a:r>
            <a:r>
              <a:rPr lang="uk-UA" dirty="0"/>
              <a:t>А</a:t>
            </a:r>
            <a:r>
              <a:rPr lang="uk-UA" dirty="0" smtClean="0"/>
              <a:t>мброзії  </a:t>
            </a:r>
            <a:r>
              <a:rPr lang="uk-UA" dirty="0" err="1" smtClean="0"/>
              <a:t>полинолистої</a:t>
            </a:r>
            <a:r>
              <a:rPr lang="uk-UA" dirty="0" smtClean="0"/>
              <a:t>;</a:t>
            </a:r>
          </a:p>
          <a:p>
            <a:pPr marL="45720" indent="0">
              <a:buNone/>
            </a:pPr>
            <a:endParaRPr lang="uk-UA" dirty="0"/>
          </a:p>
          <a:p>
            <a:r>
              <a:rPr lang="uk-UA" dirty="0" smtClean="0"/>
              <a:t>Мета дослідження:</a:t>
            </a:r>
          </a:p>
          <a:p>
            <a:pPr lvl="1">
              <a:buFontTx/>
              <a:buChar char="-"/>
            </a:pPr>
            <a:r>
              <a:rPr lang="uk-UA" sz="2000" dirty="0"/>
              <a:t>в</a:t>
            </a:r>
            <a:r>
              <a:rPr lang="uk-UA" sz="2000" dirty="0" smtClean="0"/>
              <a:t>ивчити будову та характеристики Амброзії </a:t>
            </a:r>
            <a:r>
              <a:rPr lang="uk-UA" sz="2000" dirty="0" err="1" smtClean="0"/>
              <a:t>полинолистої</a:t>
            </a:r>
            <a:r>
              <a:rPr lang="uk-UA" sz="2000" dirty="0" smtClean="0"/>
              <a:t>;</a:t>
            </a:r>
          </a:p>
          <a:p>
            <a:pPr lvl="1">
              <a:buFontTx/>
              <a:buChar char="-"/>
            </a:pPr>
            <a:r>
              <a:rPr lang="uk-UA" sz="2000" dirty="0"/>
              <a:t>п</a:t>
            </a:r>
            <a:r>
              <a:rPr lang="uk-UA" sz="2000" dirty="0" smtClean="0"/>
              <a:t>ривернути </a:t>
            </a:r>
            <a:r>
              <a:rPr lang="uk-UA" sz="2000" dirty="0"/>
              <a:t>увагу до проблеми розповсюдження цього буряну, як біологічного об’єкту, що спричиняє тяжкі алергічні захворювання людей</a:t>
            </a:r>
            <a:r>
              <a:rPr lang="uk-UA" sz="2000" dirty="0" smtClean="0"/>
              <a:t>;</a:t>
            </a:r>
          </a:p>
          <a:p>
            <a:pPr lvl="1">
              <a:buFontTx/>
              <a:buChar char="-"/>
            </a:pPr>
            <a:r>
              <a:rPr lang="uk-UA" sz="2000" dirty="0"/>
              <a:t>д</a:t>
            </a:r>
            <a:r>
              <a:rPr lang="uk-UA" sz="2000" dirty="0" smtClean="0"/>
              <a:t>ослідження земельних ділянок району на наявність </a:t>
            </a:r>
            <a:r>
              <a:rPr lang="uk-UA" sz="2000" dirty="0"/>
              <a:t>Амброзії </a:t>
            </a:r>
            <a:r>
              <a:rPr lang="uk-UA" sz="2000" dirty="0" err="1" smtClean="0"/>
              <a:t>полинолистої</a:t>
            </a:r>
            <a:r>
              <a:rPr lang="uk-UA" sz="2000" dirty="0" smtClean="0"/>
              <a:t>;</a:t>
            </a:r>
            <a:r>
              <a:rPr lang="uk-UA" sz="2000" dirty="0"/>
              <a:t> </a:t>
            </a:r>
            <a:endParaRPr lang="uk-UA" sz="2000" dirty="0" smtClean="0"/>
          </a:p>
          <a:p>
            <a:pPr lvl="1">
              <a:buFontTx/>
              <a:buChar char="-"/>
            </a:pPr>
            <a:r>
              <a:rPr lang="uk-UA" sz="2000" dirty="0"/>
              <a:t>р</a:t>
            </a:r>
            <a:r>
              <a:rPr lang="uk-UA" sz="2000" dirty="0" smtClean="0"/>
              <a:t>озробити </a:t>
            </a:r>
            <a:r>
              <a:rPr lang="uk-UA" sz="2000" dirty="0"/>
              <a:t>систему комплексних заходів для боротьби з даним карантинним бур</a:t>
            </a:r>
            <a:r>
              <a:rPr lang="en-US" sz="2000" dirty="0"/>
              <a:t>’</a:t>
            </a:r>
            <a:r>
              <a:rPr lang="uk-UA" sz="2000" dirty="0" err="1" smtClean="0"/>
              <a:t>яном</a:t>
            </a:r>
            <a:r>
              <a:rPr lang="uk-UA" sz="2000" dirty="0" smtClean="0"/>
              <a:t>.</a:t>
            </a:r>
            <a:endParaRPr lang="uk-UA" sz="2000" dirty="0"/>
          </a:p>
          <a:p>
            <a:pPr lvl="1">
              <a:buFontTx/>
              <a:buChar char="-"/>
            </a:pPr>
            <a:endParaRPr lang="uk-UA" sz="2000" dirty="0"/>
          </a:p>
          <a:p>
            <a:pPr lvl="1">
              <a:buFontTx/>
              <a:buChar char="-"/>
            </a:pPr>
            <a:endParaRPr lang="uk-UA" dirty="0"/>
          </a:p>
          <a:p>
            <a:pPr lvl="1">
              <a:buFontTx/>
              <a:buChar char="-"/>
            </a:pPr>
            <a:endParaRPr lang="uk-UA" dirty="0" smtClean="0"/>
          </a:p>
          <a:p>
            <a:pPr lvl="1"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18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5200" cy="1008112"/>
          </a:xfrm>
        </p:spPr>
        <p:txBody>
          <a:bodyPr/>
          <a:lstStyle/>
          <a:p>
            <a:pPr algn="ctr"/>
            <a:r>
              <a:rPr lang="uk-UA" dirty="0" smtClean="0"/>
              <a:t>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96859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Здійснити теоретичний аналіз наукової літератури </a:t>
            </a:r>
            <a:r>
              <a:rPr lang="uk-UA" sz="2800" dirty="0" err="1" smtClean="0"/>
              <a:t>пов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язаної</a:t>
            </a:r>
            <a:r>
              <a:rPr lang="uk-UA" sz="2800" dirty="0" smtClean="0"/>
              <a:t> з життєдіяльніст</a:t>
            </a:r>
            <a:r>
              <a:rPr lang="uk-UA" sz="2800" dirty="0"/>
              <a:t>ю</a:t>
            </a:r>
            <a:r>
              <a:rPr lang="uk-UA" sz="2800" dirty="0" smtClean="0"/>
              <a:t> Амброзії </a:t>
            </a:r>
            <a:r>
              <a:rPr lang="uk-UA" sz="2800" dirty="0" err="1" smtClean="0"/>
              <a:t>полинолистої</a:t>
            </a:r>
            <a:r>
              <a:rPr lang="uk-UA" sz="2800" dirty="0" smtClean="0"/>
              <a:t>;</a:t>
            </a:r>
          </a:p>
          <a:p>
            <a:r>
              <a:rPr lang="uk-UA" sz="2800" dirty="0" smtClean="0"/>
              <a:t>Дослідити будову та характеристики Амброзії </a:t>
            </a:r>
            <a:r>
              <a:rPr lang="uk-UA" sz="2800" dirty="0" err="1"/>
              <a:t>полинолистої</a:t>
            </a:r>
            <a:r>
              <a:rPr lang="uk-UA" sz="2800" dirty="0"/>
              <a:t>;</a:t>
            </a:r>
            <a:endParaRPr lang="uk-UA" sz="2800" dirty="0" smtClean="0"/>
          </a:p>
          <a:p>
            <a:r>
              <a:rPr lang="uk-UA" sz="2800" dirty="0" smtClean="0"/>
              <a:t>Визначити причини швидкого поширення та захоплення нових територій  Амброзією </a:t>
            </a:r>
            <a:r>
              <a:rPr lang="uk-UA" sz="2800" dirty="0" err="1" smtClean="0"/>
              <a:t>полинолистою</a:t>
            </a:r>
            <a:r>
              <a:rPr lang="uk-UA" sz="2800" dirty="0" smtClean="0"/>
              <a:t>;</a:t>
            </a:r>
          </a:p>
          <a:p>
            <a:r>
              <a:rPr lang="uk-UA" sz="2800" dirty="0" smtClean="0"/>
              <a:t> Визначити заходи боротьби з карантинною рослиною;</a:t>
            </a:r>
          </a:p>
        </p:txBody>
      </p:sp>
    </p:spTree>
    <p:extLst>
      <p:ext uri="{BB962C8B-B14F-4D97-AF65-F5344CB8AC3E}">
        <p14:creationId xmlns:p14="http://schemas.microsoft.com/office/powerpoint/2010/main" val="15773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992888" cy="6048672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Теоретичний аналіз наукової літератури , інших джерел, дозволив визначити зміст понять </a:t>
            </a:r>
            <a:r>
              <a:rPr lang="en-US" sz="2800" dirty="0" smtClean="0"/>
              <a:t>“</a:t>
            </a:r>
            <a:r>
              <a:rPr lang="uk-UA" sz="2800" dirty="0" smtClean="0"/>
              <a:t>карантинний бур</a:t>
            </a:r>
            <a:r>
              <a:rPr lang="en-US" sz="2800" dirty="0" smtClean="0"/>
              <a:t>’</a:t>
            </a:r>
            <a:r>
              <a:rPr lang="uk-UA" sz="2800" dirty="0" err="1" smtClean="0"/>
              <a:t>ян</a:t>
            </a:r>
            <a:r>
              <a:rPr lang="en-US" sz="2800" dirty="0" smtClean="0"/>
              <a:t>”</a:t>
            </a:r>
            <a:r>
              <a:rPr lang="uk-UA" sz="2800" dirty="0" smtClean="0"/>
              <a:t>, </a:t>
            </a:r>
            <a:r>
              <a:rPr lang="en-US" sz="2800" dirty="0" smtClean="0"/>
              <a:t>“</a:t>
            </a:r>
            <a:r>
              <a:rPr lang="uk-UA" sz="2800" dirty="0" err="1" smtClean="0"/>
              <a:t>алергенність</a:t>
            </a:r>
            <a:r>
              <a:rPr lang="en-US" sz="2800" dirty="0" smtClean="0"/>
              <a:t>” </a:t>
            </a:r>
            <a:r>
              <a:rPr lang="uk-UA" sz="2800" dirty="0" smtClean="0"/>
              <a:t>, </a:t>
            </a:r>
            <a:r>
              <a:rPr lang="en-US" sz="2800" dirty="0" smtClean="0"/>
              <a:t>“</a:t>
            </a:r>
            <a:r>
              <a:rPr lang="uk-UA" sz="2800" dirty="0" smtClean="0"/>
              <a:t>гербіциди</a:t>
            </a:r>
            <a:r>
              <a:rPr lang="en-US" sz="2800" dirty="0" smtClean="0"/>
              <a:t>”</a:t>
            </a:r>
            <a:r>
              <a:rPr lang="uk-UA" sz="2800" dirty="0" smtClean="0"/>
              <a:t> та інших.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uk-UA" sz="2800" dirty="0" smtClean="0"/>
              <a:t>У ході дослідження висвітлено основні аспекти процесів життя Амброзії </a:t>
            </a:r>
            <a:r>
              <a:rPr lang="uk-UA" sz="2800" dirty="0" err="1" smtClean="0"/>
              <a:t>полинолистої</a:t>
            </a:r>
            <a:r>
              <a:rPr lang="uk-UA" sz="2800" dirty="0" smtClean="0"/>
              <a:t>.</a:t>
            </a:r>
          </a:p>
          <a:p>
            <a:pPr marL="45720" indent="0">
              <a:buNone/>
            </a:pPr>
            <a:endParaRPr lang="uk-UA" sz="2800" dirty="0" smtClean="0"/>
          </a:p>
          <a:p>
            <a:r>
              <a:rPr lang="uk-UA" sz="2800" dirty="0" smtClean="0"/>
              <a:t>Встановлено, що у Амброзії </a:t>
            </a:r>
            <a:r>
              <a:rPr lang="uk-UA" sz="2800" dirty="0" err="1" smtClean="0"/>
              <a:t>полинолистої</a:t>
            </a:r>
            <a:r>
              <a:rPr lang="uk-UA" sz="2800" dirty="0" smtClean="0"/>
              <a:t> майже немає природних ворогів: вона є чужаком у нашій місцевості.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649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"/>
            <a:ext cx="7315200" cy="980728"/>
          </a:xfrm>
        </p:spPr>
        <p:txBody>
          <a:bodyPr/>
          <a:lstStyle/>
          <a:p>
            <a:pPr algn="ctr"/>
            <a:r>
              <a:rPr lang="uk-UA" dirty="0" smtClean="0"/>
              <a:t>Основні ознаки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632848" cy="4273897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Алергени - це </a:t>
            </a:r>
            <a:r>
              <a:rPr lang="uk-UA" sz="2400" dirty="0"/>
              <a:t>речовини, які при потраплянні в  організм викликають реакцію зі сторони імунної  системи і яка супроводжується виробленням  специфічних антитіл (імуноглобулінів класу Е). </a:t>
            </a:r>
            <a:endParaRPr lang="uk-UA" sz="2400" dirty="0" smtClean="0"/>
          </a:p>
          <a:p>
            <a:pPr marL="45720" indent="0">
              <a:buNone/>
            </a:pPr>
            <a:endParaRPr lang="uk-UA" sz="2400" dirty="0" smtClean="0"/>
          </a:p>
          <a:p>
            <a:r>
              <a:rPr lang="ru-RU" sz="2400" dirty="0" err="1"/>
              <a:t>Однодомні</a:t>
            </a:r>
            <a:r>
              <a:rPr lang="ru-RU" sz="2400" dirty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- </a:t>
            </a:r>
            <a:r>
              <a:rPr lang="ru-RU" sz="2400" dirty="0" err="1" smtClean="0"/>
              <a:t>рослини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одностатеві</a:t>
            </a:r>
            <a:r>
              <a:rPr lang="ru-RU" sz="2400" dirty="0"/>
              <a:t> </a:t>
            </a:r>
            <a:r>
              <a:rPr lang="ru-RU" sz="2400" dirty="0" err="1"/>
              <a:t>квітки</a:t>
            </a:r>
            <a:r>
              <a:rPr lang="ru-RU" sz="2400" dirty="0"/>
              <a:t>, — </a:t>
            </a:r>
            <a:r>
              <a:rPr lang="ru-RU" sz="2400" dirty="0" err="1"/>
              <a:t>чоловічі</a:t>
            </a:r>
            <a:r>
              <a:rPr lang="ru-RU" sz="2400" dirty="0"/>
              <a:t> (</a:t>
            </a:r>
            <a:r>
              <a:rPr lang="ru-RU" sz="2400" dirty="0" err="1"/>
              <a:t>тичинкові</a:t>
            </a:r>
            <a:r>
              <a:rPr lang="ru-RU" sz="2400" dirty="0"/>
              <a:t>) і </a:t>
            </a:r>
            <a:r>
              <a:rPr lang="ru-RU" sz="2400" dirty="0" err="1"/>
              <a:t>жіночі</a:t>
            </a:r>
            <a:r>
              <a:rPr lang="ru-RU" sz="2400" dirty="0"/>
              <a:t> (</a:t>
            </a:r>
            <a:r>
              <a:rPr lang="ru-RU" sz="2400" dirty="0" err="1"/>
              <a:t>маточкові</a:t>
            </a:r>
            <a:r>
              <a:rPr lang="ru-RU" sz="2400" dirty="0"/>
              <a:t>) — </a:t>
            </a:r>
            <a:r>
              <a:rPr lang="ru-RU" sz="2400" dirty="0" err="1"/>
              <a:t>знаходяться</a:t>
            </a:r>
            <a:r>
              <a:rPr lang="ru-RU" sz="2400" dirty="0"/>
              <a:t> на </a:t>
            </a:r>
            <a:r>
              <a:rPr lang="ru-RU" sz="2400" dirty="0" err="1"/>
              <a:t>одній</a:t>
            </a:r>
            <a:r>
              <a:rPr lang="ru-RU" sz="2400" dirty="0"/>
              <a:t> і </a:t>
            </a:r>
            <a:r>
              <a:rPr lang="ru-RU" sz="2400" dirty="0" err="1"/>
              <a:t>тій</a:t>
            </a:r>
            <a:r>
              <a:rPr lang="ru-RU" sz="2400" dirty="0"/>
              <a:t> же </a:t>
            </a:r>
            <a:r>
              <a:rPr lang="ru-RU" sz="2400" dirty="0" err="1"/>
              <a:t>рослині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endParaRPr lang="ru-RU" sz="2400" dirty="0" smtClean="0"/>
          </a:p>
          <a:p>
            <a:r>
              <a:rPr lang="ru-RU" sz="2400" dirty="0" err="1"/>
              <a:t>Конкурентоспромо́жність</a:t>
            </a:r>
            <a:r>
              <a:rPr lang="ru-RU" sz="2400" dirty="0"/>
              <a:t> —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об'єкта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суб'єкта</a:t>
            </a:r>
            <a:r>
              <a:rPr lang="ru-RU" sz="2400" dirty="0"/>
              <a:t> </a:t>
            </a:r>
            <a:r>
              <a:rPr lang="ru-RU" sz="2400" dirty="0" err="1"/>
              <a:t>перевершити</a:t>
            </a:r>
            <a:r>
              <a:rPr lang="ru-RU" sz="2400" dirty="0"/>
              <a:t> </a:t>
            </a:r>
            <a:r>
              <a:rPr lang="ru-RU" sz="2400" dirty="0" err="1"/>
              <a:t>конкурентів</a:t>
            </a:r>
            <a:r>
              <a:rPr lang="ru-RU" sz="2400" dirty="0"/>
              <a:t> у </a:t>
            </a:r>
            <a:r>
              <a:rPr lang="ru-RU" sz="2400" dirty="0" err="1"/>
              <a:t>заданих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.</a:t>
            </a:r>
            <a:endParaRPr lang="uk-UA" sz="2400" dirty="0" smtClean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2752581" cy="1916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5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061" y="-171400"/>
            <a:ext cx="8640960" cy="11075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 </a:t>
            </a:r>
            <a:r>
              <a:rPr lang="uk-UA" sz="3100" b="1" dirty="0">
                <a:solidFill>
                  <a:srgbClr val="C5D1D7"/>
                </a:solidFill>
              </a:rPr>
              <a:t>Особливості будови Амброзії </a:t>
            </a:r>
            <a:r>
              <a:rPr lang="uk-UA" sz="3100" b="1" dirty="0" err="1">
                <a:solidFill>
                  <a:srgbClr val="C5D1D7"/>
                </a:solidFill>
              </a:rPr>
              <a:t>полинолистої</a:t>
            </a:r>
            <a:endParaRPr lang="uk-UA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052736"/>
            <a:ext cx="4788024" cy="5707096"/>
          </a:xfrm>
        </p:spPr>
        <p:txBody>
          <a:bodyPr>
            <a:normAutofit/>
          </a:bodyPr>
          <a:lstStyle/>
          <a:p>
            <a:r>
              <a:rPr lang="uk-UA" sz="1800" dirty="0">
                <a:latin typeface="Calibri"/>
                <a:ea typeface="Calibri"/>
                <a:cs typeface="Times New Roman"/>
              </a:rPr>
              <a:t>однорічна 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 рослина </a:t>
            </a:r>
            <a:r>
              <a:rPr lang="uk-UA" sz="1800" dirty="0">
                <a:latin typeface="Calibri"/>
                <a:ea typeface="Calibri"/>
                <a:cs typeface="Times New Roman"/>
              </a:rPr>
              <a:t>заввишки 20 - 180 (250) 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см, </a:t>
            </a:r>
            <a:r>
              <a:rPr lang="uk-UA" sz="1800" dirty="0" smtClean="0"/>
              <a:t>стебло пряме, опущене </a:t>
            </a:r>
            <a:r>
              <a:rPr lang="uk-UA" sz="1800" dirty="0"/>
              <a:t>притиснутими </a:t>
            </a:r>
            <a:r>
              <a:rPr lang="uk-UA" sz="1800" dirty="0" smtClean="0"/>
              <a:t>щетинистими волосками.</a:t>
            </a:r>
          </a:p>
          <a:p>
            <a:pPr marL="45720" indent="0">
              <a:buNone/>
            </a:pPr>
            <a:endParaRPr lang="uk-UA" sz="1800" dirty="0" smtClean="0"/>
          </a:p>
          <a:p>
            <a:r>
              <a:rPr lang="uk-UA" sz="1800" dirty="0" smtClean="0">
                <a:latin typeface="Calibri"/>
                <a:ea typeface="Calibri"/>
                <a:cs typeface="Times New Roman"/>
              </a:rPr>
              <a:t>міцна коренева система, </a:t>
            </a:r>
            <a:r>
              <a:rPr lang="uk-UA" sz="1800" dirty="0">
                <a:latin typeface="Calibri"/>
                <a:ea typeface="Calibri"/>
                <a:cs typeface="Times New Roman"/>
              </a:rPr>
              <a:t>яка проникає в </a:t>
            </a:r>
            <a:r>
              <a:rPr lang="uk-UA" sz="1800" dirty="0" err="1">
                <a:latin typeface="Calibri"/>
                <a:ea typeface="Calibri"/>
                <a:cs typeface="Times New Roman"/>
              </a:rPr>
              <a:t>грунт</a:t>
            </a:r>
            <a:r>
              <a:rPr lang="uk-UA" sz="1800" dirty="0">
                <a:latin typeface="Calibri"/>
                <a:ea typeface="Calibri"/>
                <a:cs typeface="Times New Roman"/>
              </a:rPr>
              <a:t> до 4 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метрів.</a:t>
            </a:r>
          </a:p>
          <a:p>
            <a:pPr marL="45720" indent="0">
              <a:buNone/>
            </a:pPr>
            <a:endParaRPr lang="uk-UA" sz="1800" dirty="0" smtClean="0"/>
          </a:p>
          <a:p>
            <a:r>
              <a:rPr lang="uk-UA" sz="1800" dirty="0" smtClean="0"/>
              <a:t>листки </a:t>
            </a:r>
            <a:r>
              <a:rPr lang="uk-UA" sz="1800" dirty="0"/>
              <a:t>зверху </a:t>
            </a:r>
            <a:r>
              <a:rPr lang="uk-UA" sz="1800" dirty="0" err="1"/>
              <a:t>темно-</a:t>
            </a:r>
            <a:r>
              <a:rPr lang="uk-UA" sz="1800" dirty="0"/>
              <a:t> , знизу </a:t>
            </a:r>
            <a:r>
              <a:rPr lang="uk-UA" sz="1800" dirty="0" smtClean="0"/>
              <a:t>світло-зелені, </a:t>
            </a:r>
            <a:r>
              <a:rPr lang="uk-UA" sz="1800" dirty="0"/>
              <a:t>з обох сторін опушені короткими притиснутими </a:t>
            </a:r>
            <a:r>
              <a:rPr lang="uk-UA" sz="1800" dirty="0" smtClean="0"/>
              <a:t>щетинистими </a:t>
            </a:r>
            <a:r>
              <a:rPr lang="uk-UA" sz="1800" dirty="0"/>
              <a:t>волосками , знизу більш густо </a:t>
            </a:r>
            <a:r>
              <a:rPr lang="uk-UA" sz="1800" dirty="0" smtClean="0"/>
              <a:t>.</a:t>
            </a:r>
          </a:p>
          <a:p>
            <a:pPr marL="45720" indent="0">
              <a:buNone/>
            </a:pPr>
            <a:endParaRPr lang="uk-UA" sz="1800" dirty="0" smtClean="0"/>
          </a:p>
          <a:p>
            <a:r>
              <a:rPr lang="uk-UA" sz="1800" dirty="0">
                <a:latin typeface="Calibri"/>
                <a:ea typeface="Calibri"/>
                <a:cs typeface="Times New Roman"/>
              </a:rPr>
              <a:t>однодомна рослина, має одностатеві 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чоловічі та </a:t>
            </a:r>
            <a:r>
              <a:rPr lang="uk-UA" sz="1800" dirty="0">
                <a:latin typeface="Calibri"/>
                <a:ea typeface="Calibri"/>
                <a:cs typeface="Times New Roman"/>
              </a:rPr>
              <a:t>жіночі 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квітки.</a:t>
            </a:r>
          </a:p>
          <a:p>
            <a:pPr marL="45720" indent="0">
              <a:buNone/>
            </a:pPr>
            <a:endParaRPr lang="uk-UA" sz="1800" dirty="0" smtClean="0">
              <a:latin typeface="Calibri"/>
              <a:ea typeface="Calibri"/>
              <a:cs typeface="Times New Roman"/>
            </a:endParaRPr>
          </a:p>
          <a:p>
            <a:r>
              <a:rPr lang="uk-UA" sz="1800" dirty="0" smtClean="0">
                <a:latin typeface="Calibri"/>
                <a:ea typeface="Calibri"/>
                <a:cs typeface="Times New Roman"/>
              </a:rPr>
              <a:t>одна </a:t>
            </a:r>
            <a:r>
              <a:rPr lang="uk-UA" sz="1800" dirty="0">
                <a:latin typeface="Calibri"/>
                <a:ea typeface="Calibri"/>
                <a:cs typeface="Times New Roman"/>
              </a:rPr>
              <a:t>рослина утворюється від 80-150 тисяч штук насінин, які зберігають в землі життєздатність до 10 - 40 років.</a:t>
            </a:r>
            <a:endParaRPr lang="uk-UA" sz="1800" dirty="0" smtClean="0"/>
          </a:p>
          <a:p>
            <a:endParaRPr lang="uk-UA" sz="1800" dirty="0"/>
          </a:p>
        </p:txBody>
      </p:sp>
      <p:pic>
        <p:nvPicPr>
          <p:cNvPr id="2050" name="Picture 2" descr="http://agroua.net/img/plant/chemicaldefence/weeds/1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339202" cy="5635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36904" cy="1154097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Суцвіття жіночих квіток Амброзії </a:t>
            </a:r>
            <a:r>
              <a:rPr lang="uk-UA" sz="3200" dirty="0" err="1"/>
              <a:t>полинолистої</a:t>
            </a:r>
            <a:r>
              <a:rPr lang="uk-UA" sz="3200" dirty="0"/>
              <a:t>.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68867"/>
            <a:ext cx="7704856" cy="47250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1680"/>
              </a:lnSpc>
              <a:spcAft>
                <a:spcPts val="1800"/>
              </a:spcAft>
            </a:pPr>
            <a:r>
              <a:rPr lang="uk-UA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Джерело ілюстрації: http://www.floralimages.co.uk</a:t>
            </a:r>
            <a:endParaRPr lang="uk-UA" sz="3200" dirty="0">
              <a:latin typeface="Calibri"/>
              <a:ea typeface="Calibri"/>
              <a:cs typeface="Times New Roman"/>
            </a:endParaRPr>
          </a:p>
          <a:p>
            <a:endParaRPr lang="uk-UA" dirty="0"/>
          </a:p>
        </p:txBody>
      </p:sp>
      <p:pic>
        <p:nvPicPr>
          <p:cNvPr id="4" name="Рисунок 3" descr="http://www.naturalist.if.ua/wp-content/ambrosia_artemisiifolia-www_floralimages_co_u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08912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05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9691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Суцвіття чоловічих квіток Амброзії </a:t>
            </a:r>
            <a:r>
              <a:rPr lang="uk-UA" sz="3200" dirty="0" err="1" smtClean="0"/>
              <a:t>полинолистої</a:t>
            </a:r>
            <a:r>
              <a:rPr lang="uk-UA" sz="3200" dirty="0"/>
              <a:t>.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561891"/>
            <a:ext cx="3852428" cy="179477"/>
          </a:xfrm>
        </p:spPr>
        <p:txBody>
          <a:bodyPr>
            <a:normAutofit fontScale="25000" lnSpcReduction="20000"/>
          </a:bodyPr>
          <a:lstStyle/>
          <a:p>
            <a:r>
              <a:rPr lang="uk-UA" dirty="0">
                <a:solidFill>
                  <a:schemeClr val="bg1"/>
                </a:solidFill>
              </a:rPr>
              <a:t>Джерело ілюстрації: http://www.fungoceva.it</a:t>
            </a:r>
          </a:p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 descr="http://www.naturalist.if.ua/wp-content/Ambrosia_artemisiifolia1-www_fungoceva_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992888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44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375</TotalTime>
  <Words>582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Перспектива</vt:lpstr>
      <vt:lpstr>Небезпечний незнайомець</vt:lpstr>
      <vt:lpstr>Актуальність проблеми</vt:lpstr>
      <vt:lpstr>Презентация PowerPoint</vt:lpstr>
      <vt:lpstr>Завдання</vt:lpstr>
      <vt:lpstr>Презентация PowerPoint</vt:lpstr>
      <vt:lpstr>Основні ознаки</vt:lpstr>
      <vt:lpstr> Особливості будови Амброзії полинолистої</vt:lpstr>
      <vt:lpstr>Суцвіття жіночих квіток Амброзії полинолистої.</vt:lpstr>
      <vt:lpstr>Суцвіття чоловічих квіток Амброзії полинолистої.</vt:lpstr>
      <vt:lpstr>Презентация PowerPoint</vt:lpstr>
      <vt:lpstr>Загальні ознаки</vt:lpstr>
      <vt:lpstr>Презентация PowerPoint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Небезпечні незнайомці</dc:title>
  <dc:creator>Гена</dc:creator>
  <cp:lastModifiedBy>Гена</cp:lastModifiedBy>
  <cp:revision>43</cp:revision>
  <dcterms:created xsi:type="dcterms:W3CDTF">2014-03-27T14:37:26Z</dcterms:created>
  <dcterms:modified xsi:type="dcterms:W3CDTF">2014-03-28T10:51:32Z</dcterms:modified>
</cp:coreProperties>
</file>