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2" r:id="rId3"/>
    <p:sldId id="273" r:id="rId4"/>
    <p:sldId id="258" r:id="rId5"/>
    <p:sldId id="259" r:id="rId6"/>
    <p:sldId id="260" r:id="rId7"/>
    <p:sldId id="261" r:id="rId8"/>
    <p:sldId id="262" r:id="rId9"/>
    <p:sldId id="270" r:id="rId10"/>
    <p:sldId id="264" r:id="rId11"/>
    <p:sldId id="265" r:id="rId12"/>
    <p:sldId id="275" r:id="rId13"/>
    <p:sldId id="268" r:id="rId14"/>
    <p:sldId id="27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FE6"/>
    <a:srgbClr val="00FF00"/>
    <a:srgbClr val="66CCFF"/>
    <a:srgbClr val="00CC66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6" autoAdjust="0"/>
    <p:restoredTop sz="94717" autoAdjust="0"/>
  </p:normalViewPr>
  <p:slideViewPr>
    <p:cSldViewPr>
      <p:cViewPr>
        <p:scale>
          <a:sx n="69" d="100"/>
          <a:sy n="69" d="100"/>
        </p:scale>
        <p:origin x="-11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EC6C-9BFC-482F-9920-F7AC827529F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98AE-700C-4D14-969F-6E754EB6D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96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1142984"/>
          </a:xfr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dirty="0" err="1" smtClean="0"/>
              <a:t>МАН-Юніор</a:t>
            </a:r>
            <a:r>
              <a:rPr lang="uk-UA" dirty="0" smtClean="0"/>
              <a:t> Дослідник</a:t>
            </a:r>
            <a:endParaRPr lang="en-US" dirty="0" smtClean="0"/>
          </a:p>
          <a:p>
            <a:pPr algn="ctr">
              <a:buNone/>
            </a:pPr>
            <a:r>
              <a:rPr lang="uk-UA" dirty="0" smtClean="0"/>
              <a:t>Історик</a:t>
            </a:r>
            <a:r>
              <a:rPr lang="en-US" dirty="0" smtClean="0"/>
              <a:t>-</a:t>
            </a:r>
            <a:r>
              <a:rPr lang="uk-UA" dirty="0" smtClean="0"/>
              <a:t>Юніор</a:t>
            </a:r>
            <a:endParaRPr lang="uk-UA" dirty="0"/>
          </a:p>
        </p:txBody>
      </p:sp>
      <p:pic>
        <p:nvPicPr>
          <p:cNvPr id="7" name="Рисунок 6" descr="pic_1358508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67522"/>
            <a:ext cx="3000396" cy="3304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071546"/>
            <a:ext cx="6072198" cy="1500198"/>
          </a:xfr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600" b="1" dirty="0" smtClean="0">
                <a:solidFill>
                  <a:srgbClr val="002060"/>
                </a:solidFill>
              </a:rPr>
              <a:t>Історичне підґрунтя </a:t>
            </a:r>
            <a:br>
              <a:rPr lang="uk-UA" sz="2600" b="1" dirty="0" smtClean="0">
                <a:solidFill>
                  <a:srgbClr val="002060"/>
                </a:solidFill>
              </a:rPr>
            </a:br>
            <a:r>
              <a:rPr lang="uk-UA" sz="2600" b="1" dirty="0" smtClean="0">
                <a:solidFill>
                  <a:srgbClr val="002060"/>
                </a:solidFill>
              </a:rPr>
              <a:t>творчості Т.Г. Шевченка </a:t>
            </a:r>
            <a:r>
              <a:rPr lang="en-US" sz="2600" b="1" dirty="0" smtClean="0">
                <a:solidFill>
                  <a:srgbClr val="002060"/>
                </a:solidFill>
              </a:rPr>
              <a:t/>
            </a:r>
            <a:br>
              <a:rPr lang="en-US" sz="2600" b="1" dirty="0" smtClean="0">
                <a:solidFill>
                  <a:srgbClr val="002060"/>
                </a:solidFill>
              </a:rPr>
            </a:br>
            <a:r>
              <a:rPr lang="uk-UA" sz="2600" b="1" dirty="0" smtClean="0">
                <a:solidFill>
                  <a:srgbClr val="002060"/>
                </a:solidFill>
              </a:rPr>
              <a:t>в контексті аналізу поеми-містерії </a:t>
            </a:r>
            <a:br>
              <a:rPr lang="uk-UA" sz="2600" b="1" dirty="0" smtClean="0">
                <a:solidFill>
                  <a:srgbClr val="002060"/>
                </a:solidFill>
              </a:rPr>
            </a:br>
            <a:r>
              <a:rPr lang="uk-UA" sz="2600" b="1" dirty="0" smtClean="0">
                <a:solidFill>
                  <a:srgbClr val="002060"/>
                </a:solidFill>
              </a:rPr>
              <a:t>«ВЕЛИКИЙ ЛЬОХ»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4214818"/>
            <a:ext cx="4857784" cy="228601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uk-UA" dirty="0" smtClean="0"/>
              <a:t>Презентація </a:t>
            </a:r>
          </a:p>
          <a:p>
            <a:pPr marL="0">
              <a:spcBef>
                <a:spcPts val="0"/>
              </a:spcBef>
              <a:buNone/>
            </a:pPr>
            <a:r>
              <a:rPr lang="uk-UA" b="1" dirty="0" err="1" smtClean="0"/>
              <a:t>Хаярової</a:t>
            </a:r>
            <a:r>
              <a:rPr lang="uk-UA" b="1" dirty="0" smtClean="0"/>
              <a:t> Карини,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учениці 8 класу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Конотопської спеціалізованої школи І-ІІІ ступенів №3 </a:t>
            </a:r>
            <a:endParaRPr lang="ru-RU" dirty="0"/>
          </a:p>
        </p:txBody>
      </p:sp>
      <p:pic>
        <p:nvPicPr>
          <p:cNvPr id="1026" name="Picture 2" descr="C:\Documents and Settings\User\Рабочий стол\SDC11614.JPG"/>
          <p:cNvPicPr>
            <a:picLocks noChangeAspect="1" noChangeArrowheads="1"/>
          </p:cNvPicPr>
          <p:nvPr/>
        </p:nvPicPr>
        <p:blipFill>
          <a:blip r:embed="rId3" cstate="print"/>
          <a:srcRect l="19892" t="2808" r="22747" b="5086"/>
          <a:stretch>
            <a:fillRect/>
          </a:stretch>
        </p:blipFill>
        <p:spPr bwMode="auto">
          <a:xfrm>
            <a:off x="5000628" y="2643182"/>
            <a:ext cx="338118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42852"/>
            <a:ext cx="4038600" cy="4000528"/>
          </a:xfrm>
        </p:spPr>
        <p:txBody>
          <a:bodyPr>
            <a:normAutofit fontScale="55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i="1" dirty="0" smtClean="0"/>
              <a:t>А з вольними козаками</a:t>
            </a:r>
            <a:br>
              <a:rPr lang="uk-UA" sz="3300" i="1" dirty="0" smtClean="0"/>
            </a:br>
            <a:r>
              <a:rPr lang="uk-UA" sz="3300" i="1" dirty="0" smtClean="0"/>
              <a:t>Що я виробляла?</a:t>
            </a:r>
            <a:br>
              <a:rPr lang="uk-UA" sz="3300" i="1" dirty="0" smtClean="0"/>
            </a:br>
            <a:r>
              <a:rPr lang="uk-UA" sz="3300" i="1" dirty="0" smtClean="0"/>
              <a:t>Кому я їх не наймала,</a:t>
            </a:r>
            <a:br>
              <a:rPr lang="uk-UA" sz="3300" i="1" dirty="0" smtClean="0"/>
            </a:br>
            <a:r>
              <a:rPr lang="uk-UA" sz="3300" i="1" dirty="0" smtClean="0"/>
              <a:t>Не запродавала?</a:t>
            </a:r>
            <a:br>
              <a:rPr lang="uk-UA" sz="3300" i="1" dirty="0" smtClean="0"/>
            </a:br>
            <a:r>
              <a:rPr lang="uk-UA" sz="3300" i="1" dirty="0" smtClean="0"/>
              <a:t>Та й живущі ж, проклятущі!...</a:t>
            </a:r>
            <a:endParaRPr lang="ru-RU" sz="3300" i="1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i="1" dirty="0" smtClean="0"/>
              <a:t>Просто козаками,</a:t>
            </a:r>
            <a:br>
              <a:rPr lang="uk-UA" sz="3300" i="1" dirty="0" smtClean="0"/>
            </a:br>
            <a:r>
              <a:rPr lang="uk-UA" sz="3300" i="1" dirty="0" smtClean="0"/>
              <a:t>Фінляндію засіяла;</a:t>
            </a:r>
            <a:br>
              <a:rPr lang="uk-UA" sz="3300" i="1" dirty="0" smtClean="0"/>
            </a:br>
            <a:r>
              <a:rPr lang="uk-UA" sz="3300" i="1" dirty="0" smtClean="0"/>
              <a:t>Насипала бурта</a:t>
            </a:r>
            <a:br>
              <a:rPr lang="uk-UA" sz="3300" i="1" dirty="0" smtClean="0"/>
            </a:br>
            <a:r>
              <a:rPr lang="uk-UA" sz="3300" i="1" dirty="0" smtClean="0"/>
              <a:t>На Орелі… на Ладогу… </a:t>
            </a:r>
            <a:br>
              <a:rPr lang="uk-UA" sz="3300" i="1" dirty="0" smtClean="0"/>
            </a:br>
            <a:r>
              <a:rPr lang="uk-UA" sz="3300" i="1" dirty="0" smtClean="0"/>
              <a:t>Так гурти за гуртом</a:t>
            </a:r>
            <a:br>
              <a:rPr lang="uk-UA" sz="3300" i="1" dirty="0" smtClean="0"/>
            </a:br>
            <a:r>
              <a:rPr lang="uk-UA" sz="3300" i="1" dirty="0" smtClean="0"/>
              <a:t>Виганяла та цареві</a:t>
            </a:r>
            <a:br>
              <a:rPr lang="uk-UA" sz="3300" i="1" dirty="0" smtClean="0"/>
            </a:br>
            <a:r>
              <a:rPr lang="uk-UA" sz="3300" i="1" dirty="0" smtClean="0"/>
              <a:t>Болота гатила.</a:t>
            </a:r>
            <a:endParaRPr lang="ru-RU" sz="3300" i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3491697"/>
            <a:ext cx="4463324" cy="3366303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uk-UA" sz="1800" dirty="0" smtClean="0"/>
              <a:t>Справді, за часів </a:t>
            </a:r>
            <a:r>
              <a:rPr lang="uk-UA" sz="1800" b="1" dirty="0" smtClean="0"/>
              <a:t>Петра І</a:t>
            </a:r>
            <a:r>
              <a:rPr lang="uk-UA" sz="1800" dirty="0" smtClean="0"/>
              <a:t> багато козаків і кріпаків загнали на будування </a:t>
            </a:r>
            <a:r>
              <a:rPr lang="ru-RU" sz="1800" dirty="0"/>
              <a:t> </a:t>
            </a:r>
            <a:r>
              <a:rPr lang="uk-UA" sz="1800" b="1" dirty="0" smtClean="0"/>
              <a:t>Петербурга</a:t>
            </a:r>
            <a:r>
              <a:rPr lang="uk-UA" sz="1800" dirty="0" smtClean="0"/>
              <a:t> і  фортець, на будування укріплень на р. </a:t>
            </a:r>
            <a:r>
              <a:rPr lang="uk-UA" sz="1800" b="1" dirty="0" smtClean="0"/>
              <a:t>Орелі</a:t>
            </a:r>
            <a:r>
              <a:rPr lang="uk-UA" sz="1800" dirty="0" smtClean="0"/>
              <a:t>, на проведення </a:t>
            </a:r>
            <a:r>
              <a:rPr lang="ru-RU" sz="1800" dirty="0"/>
              <a:t> </a:t>
            </a:r>
            <a:r>
              <a:rPr lang="uk-UA" sz="1800" b="1" dirty="0" smtClean="0"/>
              <a:t>Ладозького каналу </a:t>
            </a:r>
            <a:r>
              <a:rPr lang="uk-UA" sz="1800" dirty="0" smtClean="0"/>
              <a:t>і т.п. </a:t>
            </a:r>
          </a:p>
          <a:p>
            <a:pPr indent="0">
              <a:lnSpc>
                <a:spcPct val="120000"/>
              </a:lnSpc>
              <a:buNone/>
            </a:pPr>
            <a:r>
              <a:rPr lang="uk-UA" sz="1800" dirty="0" smtClean="0"/>
              <a:t>У війні зі </a:t>
            </a:r>
            <a:r>
              <a:rPr lang="uk-UA" sz="1800" b="1" dirty="0" smtClean="0"/>
              <a:t>Швецією</a:t>
            </a:r>
            <a:r>
              <a:rPr lang="uk-UA" sz="1800" dirty="0" smtClean="0"/>
              <a:t> на території </a:t>
            </a:r>
            <a:r>
              <a:rPr lang="uk-UA" sz="1800" b="1" dirty="0" smtClean="0"/>
              <a:t>Фінляндії</a:t>
            </a:r>
            <a:r>
              <a:rPr lang="uk-UA" sz="1800" dirty="0" smtClean="0"/>
              <a:t>, а також </a:t>
            </a:r>
            <a:r>
              <a:rPr lang="ru-RU" sz="1800" dirty="0"/>
              <a:t> </a:t>
            </a:r>
            <a:r>
              <a:rPr lang="uk-UA" sz="1800" dirty="0" smtClean="0"/>
              <a:t>на важких будівних та земляних роботах  загинули тисячі українських </a:t>
            </a:r>
            <a:r>
              <a:rPr lang="ru-RU" sz="1800" dirty="0"/>
              <a:t> </a:t>
            </a:r>
            <a:r>
              <a:rPr lang="uk-UA" sz="1800" dirty="0" smtClean="0"/>
              <a:t>козаків.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endParaRPr lang="ru-RU" sz="1700" dirty="0"/>
          </a:p>
        </p:txBody>
      </p:sp>
      <p:pic>
        <p:nvPicPr>
          <p:cNvPr id="5" name="Рисунок 4" descr="af51e5dc4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42852"/>
            <a:ext cx="5357850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800px-repin_cossa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4104456" cy="3177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4038600" cy="1151725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uk-UA" sz="3400" i="1" dirty="0" smtClean="0"/>
              <a:t>І славного Полуботка</a:t>
            </a:r>
            <a:br>
              <a:rPr lang="uk-UA" sz="3400" i="1" dirty="0" smtClean="0"/>
            </a:br>
            <a:r>
              <a:rPr lang="uk-UA" sz="3400" i="1" dirty="0" smtClean="0"/>
              <a:t>В тюрмі задушила.</a:t>
            </a:r>
            <a:endParaRPr lang="ru-RU" sz="3400" i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060848"/>
            <a:ext cx="4929190" cy="4434840"/>
          </a:xfrm>
          <a:solidFill>
            <a:schemeClr val="lt1">
              <a:alpha val="5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indent="0">
              <a:lnSpc>
                <a:spcPct val="160000"/>
              </a:lnSpc>
              <a:buNone/>
            </a:pPr>
            <a:r>
              <a:rPr lang="uk-UA" dirty="0" smtClean="0"/>
              <a:t>Справді, </a:t>
            </a:r>
            <a:r>
              <a:rPr lang="uk-UA" b="1" dirty="0" smtClean="0"/>
              <a:t>Павло Полуботок </a:t>
            </a:r>
            <a:r>
              <a:rPr lang="uk-UA" dirty="0" smtClean="0"/>
              <a:t>за наказом </a:t>
            </a:r>
            <a:r>
              <a:rPr lang="uk-UA" b="1" dirty="0" smtClean="0"/>
              <a:t>Петра І </a:t>
            </a:r>
            <a:r>
              <a:rPr lang="uk-UA" dirty="0" smtClean="0"/>
              <a:t>був заарештований за підписання </a:t>
            </a:r>
            <a:r>
              <a:rPr lang="uk-UA" b="1" dirty="0" err="1" smtClean="0"/>
              <a:t>Коломацьких</a:t>
            </a:r>
            <a:r>
              <a:rPr lang="uk-UA" b="1" dirty="0" smtClean="0"/>
              <a:t> </a:t>
            </a:r>
            <a:r>
              <a:rPr lang="uk-UA" b="1" dirty="0" smtClean="0"/>
              <a:t>чолобитних  та супротив </a:t>
            </a:r>
            <a:r>
              <a:rPr lang="uk-UA" b="1" dirty="0" smtClean="0"/>
              <a:t>діяльності</a:t>
            </a:r>
            <a:r>
              <a:rPr lang="uk-UA" b="1" dirty="0" smtClean="0"/>
              <a:t> Малоросійської колегії</a:t>
            </a:r>
            <a:r>
              <a:rPr lang="uk-UA" dirty="0" smtClean="0"/>
              <a:t>. Помер в ув'язненні на </a:t>
            </a:r>
            <a:r>
              <a:rPr lang="uk-UA" dirty="0" err="1" smtClean="0"/>
              <a:t>території </a:t>
            </a:r>
            <a:r>
              <a:rPr lang="uk-UA" b="1" dirty="0" err="1" smtClean="0"/>
              <a:t>Петроп</a:t>
            </a:r>
            <a:r>
              <a:rPr lang="uk-UA" b="1" dirty="0" smtClean="0"/>
              <a:t>авлівської фортеці </a:t>
            </a:r>
          </a:p>
          <a:p>
            <a:pPr indent="0">
              <a:lnSpc>
                <a:spcPct val="160000"/>
              </a:lnSpc>
              <a:buNone/>
            </a:pPr>
            <a:r>
              <a:rPr lang="uk-UA" b="1" dirty="0" smtClean="0"/>
              <a:t>29 грудня 1724 року </a:t>
            </a:r>
            <a:r>
              <a:rPr lang="uk-UA" dirty="0" smtClean="0"/>
              <a:t>від тортур</a:t>
            </a:r>
            <a:r>
              <a:rPr lang="uk-UA" dirty="0" smtClean="0"/>
              <a:t>,</a:t>
            </a:r>
            <a:r>
              <a:rPr lang="en-US" dirty="0" smtClean="0"/>
              <a:t>                        </a:t>
            </a:r>
            <a:r>
              <a:rPr lang="uk-UA" dirty="0" smtClean="0"/>
              <a:t> </a:t>
            </a:r>
            <a:r>
              <a:rPr lang="uk-UA" dirty="0" smtClean="0"/>
              <a:t>але не був задушений.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_Picture_file_path_54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14422"/>
            <a:ext cx="4048125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868144" y="4522021"/>
            <a:ext cx="4040188" cy="659352"/>
          </a:xfrm>
        </p:spPr>
        <p:txBody>
          <a:bodyPr/>
          <a:lstStyle/>
          <a:p>
            <a:r>
              <a:rPr lang="uk-UA" sz="2000" b="0" i="1" dirty="0" smtClean="0">
                <a:solidFill>
                  <a:schemeClr val="tx1"/>
                </a:solidFill>
              </a:rPr>
              <a:t>Байстрюки </a:t>
            </a:r>
            <a:r>
              <a:rPr lang="uk-UA" sz="2000" b="0" i="1" dirty="0" err="1" smtClean="0">
                <a:solidFill>
                  <a:schemeClr val="tx1"/>
                </a:solidFill>
              </a:rPr>
              <a:t>Єкатерини</a:t>
            </a:r>
            <a:endParaRPr lang="ru-RU" sz="2000" b="0" i="1" dirty="0" smtClean="0">
              <a:solidFill>
                <a:schemeClr val="tx1"/>
              </a:solidFill>
            </a:endParaRPr>
          </a:p>
          <a:p>
            <a:r>
              <a:rPr lang="uk-UA" sz="2000" b="0" i="1" dirty="0" smtClean="0">
                <a:solidFill>
                  <a:schemeClr val="tx1"/>
                </a:solidFill>
              </a:rPr>
              <a:t>Сараною сіли</a:t>
            </a:r>
            <a:endParaRPr lang="ru-RU" sz="2000" b="0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0" y="5733256"/>
            <a:ext cx="9144000" cy="952088"/>
          </a:xfrm>
        </p:spPr>
        <p:txBody>
          <a:bodyPr>
            <a:normAutofit/>
          </a:bodyPr>
          <a:lstStyle/>
          <a:p>
            <a:pPr algn="ctr"/>
            <a:r>
              <a:rPr lang="uk-UA" sz="2200" b="0" dirty="0" smtClean="0">
                <a:solidFill>
                  <a:schemeClr val="tx1"/>
                </a:solidFill>
              </a:rPr>
              <a:t>Одразу ж після підписання </a:t>
            </a:r>
            <a:r>
              <a:rPr lang="uk-UA" sz="2200" dirty="0" smtClean="0">
                <a:solidFill>
                  <a:schemeClr val="tx1"/>
                </a:solidFill>
              </a:rPr>
              <a:t>Переяславського договору 1654 р</a:t>
            </a:r>
            <a:r>
              <a:rPr lang="uk-UA" sz="2200" b="0" dirty="0" smtClean="0">
                <a:solidFill>
                  <a:schemeClr val="tx1"/>
                </a:solidFill>
              </a:rPr>
              <a:t>., населення </a:t>
            </a:r>
            <a:r>
              <a:rPr lang="uk-UA" sz="2200" dirty="0" smtClean="0">
                <a:solidFill>
                  <a:schemeClr val="tx1"/>
                </a:solidFill>
              </a:rPr>
              <a:t>України</a:t>
            </a:r>
            <a:r>
              <a:rPr lang="uk-UA" sz="2200" b="0" dirty="0" smtClean="0">
                <a:solidFill>
                  <a:schemeClr val="tx1"/>
                </a:solidFill>
              </a:rPr>
              <a:t> значно збільшилось завдяки міграції росіян.</a:t>
            </a:r>
            <a:endParaRPr lang="ru-RU" sz="2200" b="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0"/>
            <a:ext cx="4714876" cy="3900311"/>
          </a:xfr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i="1" dirty="0" smtClean="0"/>
              <a:t>Як їхала Катерина</a:t>
            </a:r>
            <a:endParaRPr lang="ru-RU" sz="2000" i="1" dirty="0" smtClean="0"/>
          </a:p>
          <a:p>
            <a:pPr marL="0" indent="0">
              <a:buNone/>
            </a:pPr>
            <a:r>
              <a:rPr lang="uk-UA" sz="2000" i="1" dirty="0" smtClean="0"/>
              <a:t>В Канів по Дніпрові…</a:t>
            </a:r>
            <a:endParaRPr lang="ru-RU" sz="2000" i="1" dirty="0" smtClean="0"/>
          </a:p>
          <a:p>
            <a:pPr marL="0" indent="0">
              <a:buNone/>
            </a:pPr>
            <a:r>
              <a:rPr lang="uk-UA" sz="2000" i="1" dirty="0" smtClean="0"/>
              <a:t>А в галері</a:t>
            </a:r>
            <a:endParaRPr lang="ru-RU" sz="2000" i="1" dirty="0" smtClean="0"/>
          </a:p>
          <a:p>
            <a:pPr marL="0" indent="0">
              <a:buNone/>
            </a:pPr>
            <a:r>
              <a:rPr lang="uk-UA" sz="2000" i="1" dirty="0" smtClean="0"/>
              <a:t>Князі, і всі сіли</a:t>
            </a:r>
            <a:endParaRPr lang="ru-RU" sz="2000" i="1" dirty="0" smtClean="0"/>
          </a:p>
          <a:p>
            <a:pPr marL="0" indent="0">
              <a:buNone/>
            </a:pPr>
            <a:r>
              <a:rPr lang="uk-UA" sz="2000" i="1" dirty="0" smtClean="0"/>
              <a:t>Воєводи… і меж ними</a:t>
            </a:r>
            <a:endParaRPr lang="ru-RU" sz="2000" i="1" dirty="0" smtClean="0"/>
          </a:p>
          <a:p>
            <a:pPr marL="0" indent="0">
              <a:buNone/>
            </a:pPr>
            <a:r>
              <a:rPr lang="uk-UA" sz="2000" i="1" dirty="0" smtClean="0"/>
              <a:t>Цариця сиділа.</a:t>
            </a:r>
            <a:endParaRPr lang="ru-RU" sz="2000" i="1" dirty="0" smtClean="0"/>
          </a:p>
          <a:p>
            <a:pPr marL="0" indent="0">
              <a:buNone/>
            </a:pPr>
            <a:r>
              <a:rPr lang="uk-UA" sz="2000" i="1" dirty="0" smtClean="0"/>
              <a:t>Чи я знала, що… </a:t>
            </a:r>
          </a:p>
          <a:p>
            <a:pPr marL="0" indent="0">
              <a:buNone/>
            </a:pPr>
            <a:r>
              <a:rPr lang="uk-UA" sz="2000" i="1" dirty="0" err="1" smtClean="0"/>
              <a:t>тая</a:t>
            </a:r>
            <a:r>
              <a:rPr lang="uk-UA" sz="2000" i="1" dirty="0" smtClean="0"/>
              <a:t> цариця</a:t>
            </a:r>
            <a:endParaRPr lang="ru-RU" sz="2000" i="1" dirty="0" smtClean="0"/>
          </a:p>
          <a:p>
            <a:pPr marL="0" indent="0">
              <a:buNone/>
            </a:pPr>
            <a:r>
              <a:rPr lang="uk-UA" sz="2000" i="1" dirty="0" smtClean="0"/>
              <a:t>Лютий ворог України.</a:t>
            </a:r>
            <a:endParaRPr lang="ru-RU" sz="20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14877" y="0"/>
            <a:ext cx="4424050" cy="3845720"/>
          </a:xfr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798513" indent="0" algn="r">
              <a:lnSpc>
                <a:spcPct val="160000"/>
              </a:lnSpc>
              <a:buNone/>
            </a:pPr>
            <a:r>
              <a:rPr lang="uk-UA" b="1" dirty="0" smtClean="0"/>
              <a:t>Катерина ІІ </a:t>
            </a:r>
            <a:r>
              <a:rPr lang="uk-UA" dirty="0" smtClean="0"/>
              <a:t>здійснила подорож по </a:t>
            </a:r>
            <a:r>
              <a:rPr lang="uk-UA" b="1" dirty="0" smtClean="0"/>
              <a:t>Дніпру</a:t>
            </a:r>
            <a:r>
              <a:rPr lang="uk-UA" dirty="0" smtClean="0"/>
              <a:t> з </a:t>
            </a:r>
            <a:r>
              <a:rPr lang="uk-UA" b="1" dirty="0" smtClean="0"/>
              <a:t>17 до 31 травня 1787 р.</a:t>
            </a:r>
            <a:r>
              <a:rPr lang="uk-UA" dirty="0" smtClean="0"/>
              <a:t>, а </a:t>
            </a:r>
            <a:r>
              <a:rPr lang="uk-UA" b="1" dirty="0" smtClean="0"/>
              <a:t>Запорозька Січ</a:t>
            </a:r>
            <a:r>
              <a:rPr lang="uk-UA" dirty="0" smtClean="0"/>
              <a:t> була  зруйнована за її наказом </a:t>
            </a:r>
            <a:r>
              <a:rPr lang="uk-UA" b="1" dirty="0" smtClean="0"/>
              <a:t>3 серпня 1775 року</a:t>
            </a:r>
            <a:r>
              <a:rPr lang="uk-UA" dirty="0" smtClean="0"/>
              <a:t>. Таким чином, на той момент усі знали, що цариця –  </a:t>
            </a:r>
            <a:r>
              <a:rPr lang="ru-RU" dirty="0" smtClean="0"/>
              <a:t>«</a:t>
            </a:r>
            <a:r>
              <a:rPr lang="ru-RU" dirty="0" err="1" smtClean="0"/>
              <a:t>лютий</a:t>
            </a:r>
            <a:r>
              <a:rPr lang="ru-RU" dirty="0" smtClean="0"/>
              <a:t> ворог </a:t>
            </a:r>
            <a:r>
              <a:rPr lang="ru-RU" dirty="0" err="1" smtClean="0"/>
              <a:t>Укр</a:t>
            </a:r>
            <a:r>
              <a:rPr lang="uk-UA" dirty="0" err="1" smtClean="0"/>
              <a:t>аїни</a:t>
            </a:r>
            <a:r>
              <a:rPr lang="ru-RU" dirty="0" smtClean="0"/>
              <a:t>»</a:t>
            </a:r>
            <a:r>
              <a:rPr lang="uk-UA" dirty="0" smtClean="0"/>
              <a:t>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wm_22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671" y="128886"/>
            <a:ext cx="2916353" cy="2492896"/>
          </a:xfrm>
          <a:prstGeom prst="rect">
            <a:avLst/>
          </a:prstGeom>
        </p:spPr>
      </p:pic>
      <p:pic>
        <p:nvPicPr>
          <p:cNvPr id="11" name="Рисунок 10" descr="32039482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9672" y="2786058"/>
            <a:ext cx="2974048" cy="28575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928662" y="142852"/>
            <a:ext cx="3609972" cy="1643050"/>
          </a:xfrm>
          <a:solidFill>
            <a:schemeClr val="lt1">
              <a:alpha val="5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r">
              <a:lnSpc>
                <a:spcPct val="110000"/>
              </a:lnSpc>
              <a:buNone/>
            </a:pPr>
            <a:r>
              <a:rPr lang="uk-UA" sz="2800" i="1" dirty="0" smtClean="0"/>
              <a:t>І розвіє тьму неволі,</a:t>
            </a:r>
            <a:endParaRPr lang="ru-RU" sz="2800" i="1" dirty="0" smtClean="0"/>
          </a:p>
          <a:p>
            <a:pPr algn="r">
              <a:lnSpc>
                <a:spcPct val="110000"/>
              </a:lnSpc>
              <a:buNone/>
            </a:pPr>
            <a:r>
              <a:rPr lang="uk-UA" sz="2800" i="1" dirty="0" smtClean="0"/>
              <a:t>Світ правди засвітить,</a:t>
            </a:r>
            <a:endParaRPr lang="ru-RU" sz="2800" i="1" dirty="0" smtClean="0"/>
          </a:p>
          <a:p>
            <a:pPr algn="r">
              <a:lnSpc>
                <a:spcPct val="110000"/>
              </a:lnSpc>
              <a:buNone/>
            </a:pPr>
            <a:r>
              <a:rPr lang="uk-UA" sz="2800" i="1" dirty="0" smtClean="0"/>
              <a:t>І помоляться на волі</a:t>
            </a:r>
            <a:endParaRPr lang="ru-RU" sz="2800" i="1" dirty="0" smtClean="0"/>
          </a:p>
          <a:p>
            <a:pPr algn="r">
              <a:lnSpc>
                <a:spcPct val="110000"/>
              </a:lnSpc>
              <a:buNone/>
            </a:pPr>
            <a:r>
              <a:rPr lang="uk-UA" sz="2800" i="1" dirty="0" smtClean="0"/>
              <a:t>Невольничі діти!..</a:t>
            </a:r>
            <a:endParaRPr lang="ru-RU" sz="2800" i="1" dirty="0" smtClean="0"/>
          </a:p>
          <a:p>
            <a:pPr algn="r">
              <a:lnSpc>
                <a:spcPct val="110000"/>
              </a:lnSpc>
            </a:pPr>
            <a:endParaRPr lang="ru-RU" i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353918" y="2979569"/>
            <a:ext cx="4543428" cy="3640305"/>
          </a:xfrm>
          <a:solidFill>
            <a:schemeClr val="lt1">
              <a:alpha val="5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0">
              <a:lnSpc>
                <a:spcPct val="150000"/>
              </a:lnSpc>
              <a:buNone/>
            </a:pPr>
            <a:r>
              <a:rPr lang="uk-UA" b="1" dirty="0" smtClean="0"/>
              <a:t>Тарас Григорович Шевченко </a:t>
            </a:r>
            <a:r>
              <a:rPr lang="uk-UA" dirty="0" smtClean="0"/>
              <a:t>пророкує звільнення від кріпацтва, яке відбулося              </a:t>
            </a:r>
            <a:r>
              <a:rPr lang="uk-UA" b="1" dirty="0" smtClean="0"/>
              <a:t>19 лютого  1861 р</a:t>
            </a:r>
            <a:r>
              <a:rPr lang="uk-UA" dirty="0" smtClean="0"/>
              <a:t>., коли </a:t>
            </a:r>
            <a:r>
              <a:rPr lang="uk-UA" b="1" dirty="0" smtClean="0"/>
              <a:t>імператор Росії Олександр ІІ </a:t>
            </a:r>
            <a:r>
              <a:rPr lang="uk-UA" dirty="0" smtClean="0"/>
              <a:t>підписав</a:t>
            </a:r>
            <a:r>
              <a:rPr lang="ru-RU" dirty="0" smtClean="0"/>
              <a:t> </a:t>
            </a:r>
            <a:r>
              <a:rPr lang="uk-UA" b="1" dirty="0" smtClean="0"/>
              <a:t>Маніфест і серію законів про скасування кріпосного права.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" name="Рисунок 9" descr="_______1871_20121021_1942143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2071678"/>
            <a:ext cx="4214842" cy="45481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ight" fov="1800000">
              <a:rot lat="0" lon="20399991" rev="0"/>
            </a:camera>
            <a:lightRig rig="threePt" dir="t"/>
          </a:scene3d>
        </p:spPr>
      </p:pic>
      <p:pic>
        <p:nvPicPr>
          <p:cNvPr id="11" name="Рисунок 10" descr="shevch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42852"/>
            <a:ext cx="321471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8115328" cy="53578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b="1" dirty="0" smtClean="0"/>
              <a:t>Висновки</a:t>
            </a:r>
            <a:r>
              <a:rPr lang="uk-UA" sz="4000" dirty="0" smtClean="0"/>
              <a:t> </a:t>
            </a:r>
          </a:p>
          <a:p>
            <a:pPr algn="ctr">
              <a:buNone/>
            </a:pPr>
            <a:endParaRPr lang="ru-RU" sz="1600" dirty="0" smtClean="0"/>
          </a:p>
          <a:p>
            <a:pPr algn="just">
              <a:lnSpc>
                <a:spcPct val="120000"/>
              </a:lnSpc>
            </a:pPr>
            <a:r>
              <a:rPr lang="uk-UA" sz="1800" dirty="0" smtClean="0"/>
              <a:t>Через призму аналізу поеми-містерії «Великий льох» можемо зробити висновок за всю поетичну спадщину Т. Г. Шевченка: всі його шедевральні твори є натхненним прикладом патріотизму й громадянської мужності письменника.</a:t>
            </a:r>
            <a:endParaRPr lang="ru-RU" sz="1800" dirty="0" smtClean="0"/>
          </a:p>
          <a:p>
            <a:pPr algn="just">
              <a:lnSpc>
                <a:spcPct val="120000"/>
              </a:lnSpc>
            </a:pPr>
            <a:r>
              <a:rPr lang="uk-UA" sz="1800" dirty="0" smtClean="0"/>
              <a:t>На цьому тлі  окремі історичні неточності, допущені поетом свідомо чи несвідомо </a:t>
            </a:r>
            <a:r>
              <a:rPr lang="uk-UA" sz="1800" b="1" dirty="0" smtClean="0"/>
              <a:t>(на що він мав законне авторське право)</a:t>
            </a:r>
            <a:r>
              <a:rPr lang="uk-UA" sz="1800" dirty="0" smtClean="0"/>
              <a:t>, іноді відходять на другий план, іноді залишаються непоміченими прискіпливому оку читача, іноді додають творчості Кобзаря неповторності, шарму і навіть історизму.</a:t>
            </a:r>
            <a:endParaRPr lang="ru-RU" sz="1800" dirty="0" smtClean="0"/>
          </a:p>
          <a:p>
            <a:pPr algn="just">
              <a:lnSpc>
                <a:spcPct val="120000"/>
              </a:lnSpc>
            </a:pPr>
            <a:r>
              <a:rPr lang="uk-UA" sz="1800" b="1" dirty="0" smtClean="0"/>
              <a:t>Народ, який дає світу такі таланти, як Тарас Шевченко, ніхто не зможе подолати!</a:t>
            </a:r>
            <a:endParaRPr lang="ru-RU" sz="1800" b="1" dirty="0" smtClean="0"/>
          </a:p>
          <a:p>
            <a:pPr algn="ctr">
              <a:lnSpc>
                <a:spcPct val="120000"/>
              </a:lnSpc>
              <a:buNone/>
            </a:pPr>
            <a:r>
              <a:rPr lang="uk-UA" sz="1800" b="1" dirty="0" smtClean="0"/>
              <a:t>        Слава Україні!  Героям слава! Слава нації! Україна понад усе!</a:t>
            </a:r>
            <a:endParaRPr lang="ru-RU" sz="1800" dirty="0" smtClean="0"/>
          </a:p>
          <a:p>
            <a:pPr>
              <a:lnSpc>
                <a:spcPct val="120000"/>
              </a:lnSpc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User\Рабочий стол\IMG_2631.JPG"/>
          <p:cNvPicPr>
            <a:picLocks noChangeAspect="1" noChangeArrowheads="1"/>
          </p:cNvPicPr>
          <p:nvPr/>
        </p:nvPicPr>
        <p:blipFill>
          <a:blip r:embed="rId2" cstate="print"/>
          <a:srcRect l="23909" r="20916"/>
          <a:stretch>
            <a:fillRect/>
          </a:stretch>
        </p:blipFill>
        <p:spPr bwMode="auto">
          <a:xfrm>
            <a:off x="6155889" y="1285860"/>
            <a:ext cx="2773829" cy="377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2051" name="Picture 3" descr="C:\Documents and Settings\User\Рабочий стол\IMG_2634.JPG"/>
          <p:cNvPicPr>
            <a:picLocks noChangeAspect="1" noChangeArrowheads="1"/>
          </p:cNvPicPr>
          <p:nvPr/>
        </p:nvPicPr>
        <p:blipFill>
          <a:blip r:embed="rId3" cstate="print"/>
          <a:srcRect l="15789" r="30924"/>
          <a:stretch>
            <a:fillRect/>
          </a:stretch>
        </p:blipFill>
        <p:spPr bwMode="auto">
          <a:xfrm>
            <a:off x="214282" y="1357298"/>
            <a:ext cx="2786082" cy="3921118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ДЯКУЄМО ЗА УВАГУ!</a:t>
            </a:r>
            <a:endParaRPr lang="ru-RU" sz="6000" b="1" dirty="0"/>
          </a:p>
        </p:txBody>
      </p:sp>
      <p:pic>
        <p:nvPicPr>
          <p:cNvPr id="2050" name="Picture 2" descr="C:\Documents and Settings\User\Рабочий стол\IMG_25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49" y="1928802"/>
            <a:ext cx="3536181" cy="47149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471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8401080" cy="443484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uk-UA" sz="2000" b="1" dirty="0" smtClean="0"/>
              <a:t>Актуальність дослідження </a:t>
            </a:r>
            <a:r>
              <a:rPr lang="uk-UA" sz="2000" dirty="0" smtClean="0"/>
              <a:t>пов’язана з вшануванням пам’яті видатного сина українського народу – Т. Г. Шевченка, з участю школярів в низці державних культурно-освітніх заходів з нагоди 200-річчя з дня народження поета.</a:t>
            </a:r>
            <a:endParaRPr lang="ru-RU" sz="2000" dirty="0" smtClean="0"/>
          </a:p>
          <a:p>
            <a:pPr algn="just">
              <a:lnSpc>
                <a:spcPct val="120000"/>
              </a:lnSpc>
            </a:pPr>
            <a:r>
              <a:rPr lang="uk-UA" sz="2000" b="1" dirty="0" smtClean="0"/>
              <a:t>Мета дослідження:</a:t>
            </a:r>
            <a:r>
              <a:rPr lang="uk-UA" sz="2000" dirty="0" smtClean="0"/>
              <a:t> проаналізувати поему-містерію Т. Г. Шевченка «Великий льох» через зіставлення описаних подій, з реальними історичними фактами, пов’язаними з цими подіями.</a:t>
            </a:r>
            <a:endParaRPr lang="ru-RU" sz="2000" dirty="0" smtClean="0"/>
          </a:p>
          <a:p>
            <a:pPr algn="just">
              <a:lnSpc>
                <a:spcPct val="120000"/>
              </a:lnSpc>
            </a:pPr>
            <a:r>
              <a:rPr lang="uk-UA" sz="2000" b="1" dirty="0" smtClean="0"/>
              <a:t>Завдання дослідження: </a:t>
            </a:r>
            <a:r>
              <a:rPr lang="uk-UA" sz="2000" dirty="0" smtClean="0"/>
              <a:t>з’ясувати погляди Т. Г. Шевченка щодо описуваних ним подій; знайти розбіжності між описаними подіями у творі й дійсними історичними реаліями; проаналізувати проблеми минулого і сучасного становища України; розширити </a:t>
            </a:r>
            <a:r>
              <a:rPr lang="uk-UA" sz="2000" dirty="0" err="1" smtClean="0"/>
              <a:t>історико-аналітичний</a:t>
            </a:r>
            <a:r>
              <a:rPr lang="uk-UA" sz="2000" dirty="0" smtClean="0"/>
              <a:t> кругозір учнівської молоді; розкрити виховне значення творчості поета для учнів школи і для пересічного українця; узагальнити та систематизувати досліджуваний матеріал у формі презентації.</a:t>
            </a:r>
            <a:endParaRPr lang="ru-RU" sz="2000" dirty="0" smtClean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8258204" cy="443484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528"/>
              </a:spcBef>
            </a:pPr>
            <a:r>
              <a:rPr lang="uk-UA" sz="2000" b="1" dirty="0" smtClean="0"/>
              <a:t>Методи дослідження: </a:t>
            </a:r>
            <a:r>
              <a:rPr lang="uk-UA" sz="2000" dirty="0" smtClean="0"/>
              <a:t>аналіз літературних джерел; порівняльний аналіз; описовий метод; системний підхід; діалектичний метод; поєднання загального, часткового й одиничного; метод спостереження та збирання фактів; метод логічного узагальнення.</a:t>
            </a:r>
            <a:endParaRPr lang="ru-RU" sz="2000" dirty="0" smtClean="0"/>
          </a:p>
          <a:p>
            <a:pPr algn="just">
              <a:lnSpc>
                <a:spcPct val="120000"/>
              </a:lnSpc>
              <a:spcBef>
                <a:spcPts val="528"/>
              </a:spcBef>
              <a:tabLst>
                <a:tab pos="0" algn="l"/>
              </a:tabLst>
            </a:pPr>
            <a:r>
              <a:rPr lang="uk-UA" sz="2000" b="1" dirty="0" smtClean="0"/>
              <a:t>Наукова новизна</a:t>
            </a:r>
            <a:r>
              <a:rPr lang="uk-UA" sz="2000" dirty="0" smtClean="0"/>
              <a:t> одержаних результатів полягає в тому, що вперше проведено ретельний порівняльний аналіз описуваних подій поетом з дійсними історичними фактами та знайдено історичні неточності. Частина наукових положень та висновків отримано автором самостійно.</a:t>
            </a:r>
            <a:endParaRPr lang="ru-RU" sz="2000" dirty="0" smtClean="0"/>
          </a:p>
          <a:p>
            <a:pPr algn="just">
              <a:lnSpc>
                <a:spcPct val="120000"/>
              </a:lnSpc>
              <a:spcBef>
                <a:spcPts val="528"/>
              </a:spcBef>
            </a:pPr>
            <a:r>
              <a:rPr lang="uk-UA" sz="2000" b="1" dirty="0" smtClean="0"/>
              <a:t>Практична значущість</a:t>
            </a:r>
            <a:r>
              <a:rPr lang="uk-UA" sz="2000" dirty="0" smtClean="0"/>
              <a:t> результатів дослідження історичного підґрунтя творчості митця полягає в можливості їх використання на уроках історії та літератури; на заняттях гуртків з культурології, мистецтвознавства, етнографії; всіма шанувальниками творчості  Шевченка.</a:t>
            </a:r>
            <a:endParaRPr lang="ru-RU" sz="2000" dirty="0" smtClean="0"/>
          </a:p>
          <a:p>
            <a:pPr algn="just">
              <a:lnSpc>
                <a:spcPct val="12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sz="half" idx="1"/>
          </p:nvPr>
        </p:nvSpPr>
        <p:spPr>
          <a:xfrm>
            <a:off x="2571736" y="0"/>
            <a:ext cx="3806132" cy="1928802"/>
          </a:xfrm>
          <a:solidFill>
            <a:schemeClr val="lt1">
              <a:alpha val="54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i="1" dirty="0" smtClean="0">
                <a:cs typeface="Times New Roman" pitchFamily="18" charset="0"/>
              </a:rPr>
              <a:t>Я з дітьми гуляю,</a:t>
            </a:r>
            <a:endParaRPr lang="ru-RU" sz="9600" i="1" dirty="0" smtClean="0"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i="1" dirty="0" smtClean="0">
                <a:cs typeface="Times New Roman" pitchFamily="18" charset="0"/>
              </a:rPr>
              <a:t>І з </a:t>
            </a:r>
            <a:r>
              <a:rPr lang="uk-UA" sz="9600" i="1" dirty="0" err="1" smtClean="0">
                <a:cs typeface="Times New Roman" pitchFamily="18" charset="0"/>
              </a:rPr>
              <a:t>Юрусем</a:t>
            </a:r>
            <a:r>
              <a:rPr lang="uk-UA" sz="9600" i="1" dirty="0" smtClean="0">
                <a:cs typeface="Times New Roman" pitchFamily="18" charset="0"/>
              </a:rPr>
              <a:t> </a:t>
            </a:r>
            <a:r>
              <a:rPr lang="uk-UA" sz="9600" i="1" dirty="0" err="1" smtClean="0">
                <a:cs typeface="Times New Roman" pitchFamily="18" charset="0"/>
              </a:rPr>
              <a:t>гетьманенком</a:t>
            </a:r>
            <a:endParaRPr lang="ru-RU" sz="9600" i="1" dirty="0"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i="1" dirty="0" smtClean="0">
                <a:cs typeface="Times New Roman" pitchFamily="18" charset="0"/>
              </a:rPr>
              <a:t>У піжмурки граєм,</a:t>
            </a:r>
            <a:endParaRPr lang="ru-RU" sz="9600" i="1" dirty="0" smtClean="0"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i="1" dirty="0" smtClean="0">
                <a:cs typeface="Times New Roman" pitchFamily="18" charset="0"/>
              </a:rPr>
              <a:t>А гетьманша, було, вийде</a:t>
            </a:r>
            <a:br>
              <a:rPr lang="uk-UA" sz="9600" i="1" dirty="0" smtClean="0">
                <a:cs typeface="Times New Roman" pitchFamily="18" charset="0"/>
              </a:rPr>
            </a:br>
            <a:r>
              <a:rPr lang="uk-UA" sz="9600" i="1" dirty="0" smtClean="0">
                <a:cs typeface="Times New Roman" pitchFamily="18" charset="0"/>
              </a:rPr>
              <a:t>Та й кликне в будинок…</a:t>
            </a:r>
            <a:r>
              <a:rPr lang="uk-UA" sz="2800" i="1" dirty="0" smtClean="0"/>
              <a:t/>
            </a:r>
            <a:br>
              <a:rPr lang="uk-UA" sz="2800" i="1" dirty="0" smtClean="0"/>
            </a:br>
            <a:endParaRPr lang="ru-RU" sz="2800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214282" y="2000240"/>
            <a:ext cx="5143536" cy="4627559"/>
          </a:xfr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100" dirty="0" smtClean="0">
                <a:cs typeface="Times New Roman" pitchFamily="18" charset="0"/>
              </a:rPr>
              <a:t>Насправді, дружина </a:t>
            </a:r>
            <a:r>
              <a:rPr lang="uk-UA" sz="2100" b="1" dirty="0" smtClean="0">
                <a:cs typeface="Times New Roman" pitchFamily="18" charset="0"/>
              </a:rPr>
              <a:t>Богдана Хмельницького Ганна </a:t>
            </a:r>
            <a:r>
              <a:rPr lang="uk-UA" sz="2100" b="1" dirty="0" err="1" smtClean="0">
                <a:cs typeface="Times New Roman" pitchFamily="18" charset="0"/>
              </a:rPr>
              <a:t>Сомківна</a:t>
            </a:r>
            <a:r>
              <a:rPr lang="uk-UA" sz="2100" dirty="0" smtClean="0">
                <a:cs typeface="Times New Roman" pitchFamily="18" charset="0"/>
              </a:rPr>
              <a:t>, з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100" dirty="0" smtClean="0">
                <a:cs typeface="Times New Roman" pitchFamily="18" charset="0"/>
              </a:rPr>
              <a:t>якою </a:t>
            </a:r>
            <a:r>
              <a:rPr lang="uk-UA" sz="2100" b="1" dirty="0" smtClean="0">
                <a:cs typeface="Times New Roman" pitchFamily="18" charset="0"/>
              </a:rPr>
              <a:t>Богдан</a:t>
            </a:r>
            <a:r>
              <a:rPr lang="uk-UA" sz="2100" dirty="0" smtClean="0">
                <a:cs typeface="Times New Roman" pitchFamily="18" charset="0"/>
              </a:rPr>
              <a:t> взяв шлюб біля </a:t>
            </a:r>
            <a:r>
              <a:rPr lang="en-US" sz="2100" dirty="0" smtClean="0">
                <a:cs typeface="Times New Roman" pitchFamily="18" charset="0"/>
              </a:rPr>
              <a:t>                    </a:t>
            </a:r>
            <a:r>
              <a:rPr lang="uk-UA" sz="2100" b="1" dirty="0" smtClean="0">
                <a:cs typeface="Times New Roman" pitchFamily="18" charset="0"/>
              </a:rPr>
              <a:t>1625–1627 </a:t>
            </a:r>
            <a:r>
              <a:rPr lang="uk-UA" sz="2100" b="1" dirty="0" smtClean="0">
                <a:cs typeface="Times New Roman" pitchFamily="18" charset="0"/>
              </a:rPr>
              <a:t>років</a:t>
            </a:r>
            <a:r>
              <a:rPr lang="uk-UA" sz="2100" dirty="0" smtClean="0">
                <a:cs typeface="Times New Roman" pitchFamily="18" charset="0"/>
              </a:rPr>
              <a:t>, загинула передчасно </a:t>
            </a:r>
            <a:r>
              <a:rPr lang="uk-UA" sz="2100" b="1" dirty="0" smtClean="0">
                <a:cs typeface="Times New Roman" pitchFamily="18" charset="0"/>
              </a:rPr>
              <a:t>1647 року </a:t>
            </a:r>
            <a:r>
              <a:rPr lang="uk-UA" sz="2100" dirty="0" smtClean="0">
                <a:cs typeface="Times New Roman" pitchFamily="18" charset="0"/>
              </a:rPr>
              <a:t>від нападу </a:t>
            </a:r>
            <a:r>
              <a:rPr lang="uk-UA" sz="2100" b="1" dirty="0" smtClean="0">
                <a:cs typeface="Times New Roman" pitchFamily="18" charset="0"/>
              </a:rPr>
              <a:t>Данила </a:t>
            </a:r>
            <a:r>
              <a:rPr lang="uk-UA" sz="2100" b="1" dirty="0" err="1" smtClean="0">
                <a:cs typeface="Times New Roman" pitchFamily="18" charset="0"/>
              </a:rPr>
              <a:t>Чаплинського</a:t>
            </a:r>
            <a:r>
              <a:rPr lang="uk-UA" sz="2100" dirty="0" smtClean="0">
                <a:cs typeface="Times New Roman" pitchFamily="18" charset="0"/>
              </a:rPr>
              <a:t>, і, скоріш за все, вже не могла фізично наглядати за  сином </a:t>
            </a:r>
            <a:r>
              <a:rPr lang="uk-UA" sz="2100" b="1" dirty="0" smtClean="0">
                <a:cs typeface="Times New Roman" pitchFamily="18" charset="0"/>
              </a:rPr>
              <a:t>Юрієм</a:t>
            </a:r>
            <a:r>
              <a:rPr lang="uk-UA" sz="2100" dirty="0" smtClean="0">
                <a:cs typeface="Times New Roman" pitchFamily="18" charset="0"/>
              </a:rPr>
              <a:t>, який став гетьманом через 10 років після смерті  матері у віці 16 років.</a:t>
            </a:r>
            <a:endParaRPr lang="ru-RU" sz="2100" dirty="0" smtClean="0">
              <a:cs typeface="Times New Roman" pitchFamily="18" charset="0"/>
            </a:endParaRPr>
          </a:p>
          <a:p>
            <a:pPr indent="0" algn="ctr"/>
            <a:endParaRPr lang="ru-RU" sz="2100" dirty="0"/>
          </a:p>
        </p:txBody>
      </p:sp>
      <p:pic>
        <p:nvPicPr>
          <p:cNvPr id="21" name="Рисунок 20" descr="1_html_m43a12a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000240"/>
            <a:ext cx="3491880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70736790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14290"/>
            <a:ext cx="3143272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Left">
              <a:rot lat="0" lon="600000" rev="0"/>
            </a:camera>
            <a:lightRig rig="threePt" dir="t"/>
          </a:scene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4611245" cy="207170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300" i="1" dirty="0" smtClean="0">
                <a:cs typeface="Times New Roman" pitchFamily="18" charset="0"/>
              </a:rPr>
              <a:t>Вранці-рано, в пилипівку,</a:t>
            </a:r>
            <a:br>
              <a:rPr lang="uk-UA" sz="3300" i="1" dirty="0" smtClean="0">
                <a:cs typeface="Times New Roman" pitchFamily="18" charset="0"/>
              </a:rPr>
            </a:br>
            <a:r>
              <a:rPr lang="uk-UA" sz="3300" i="1" dirty="0" smtClean="0">
                <a:cs typeface="Times New Roman" pitchFamily="18" charset="0"/>
              </a:rPr>
              <a:t>Якраз у неділю…</a:t>
            </a:r>
            <a:endParaRPr lang="ru-RU" sz="3300" i="1" dirty="0" smtClean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300" i="1" dirty="0" smtClean="0">
                <a:cs typeface="Times New Roman" pitchFamily="18" charset="0"/>
              </a:rPr>
              <a:t>Він їхав в Переяслав</a:t>
            </a:r>
            <a:br>
              <a:rPr lang="uk-UA" sz="3300" i="1" dirty="0" smtClean="0">
                <a:cs typeface="Times New Roman" pitchFamily="18" charset="0"/>
              </a:rPr>
            </a:br>
            <a:r>
              <a:rPr lang="uk-UA" sz="3300" i="1" dirty="0" smtClean="0">
                <a:cs typeface="Times New Roman" pitchFamily="18" charset="0"/>
              </a:rPr>
              <a:t>Москві присягати!..</a:t>
            </a:r>
            <a:endParaRPr lang="ru-RU" sz="3300" i="1" dirty="0" smtClean="0">
              <a:cs typeface="Times New Roman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500414"/>
            <a:ext cx="9144000" cy="3357586"/>
          </a:xfrm>
        </p:spPr>
        <p:txBody>
          <a:bodyPr>
            <a:noAutofit/>
          </a:bodyPr>
          <a:lstStyle/>
          <a:p>
            <a:pPr marL="27305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300" dirty="0" smtClean="0"/>
              <a:t>Насправді </a:t>
            </a:r>
            <a:r>
              <a:rPr lang="uk-UA" sz="2300" b="1" dirty="0" smtClean="0"/>
              <a:t>Богдан Хмельницький 8 січня 1654 року </a:t>
            </a:r>
            <a:r>
              <a:rPr lang="uk-UA" sz="2300" dirty="0" smtClean="0"/>
              <a:t>на раді </a:t>
            </a:r>
          </a:p>
          <a:p>
            <a:pPr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300" dirty="0" smtClean="0"/>
              <a:t>в </a:t>
            </a:r>
            <a:r>
              <a:rPr lang="uk-UA" sz="2300" b="1" dirty="0" smtClean="0"/>
              <a:t>Переяславі</a:t>
            </a:r>
            <a:r>
              <a:rPr lang="uk-UA" sz="2300" dirty="0" smtClean="0"/>
              <a:t> ухвалив рішення приєднати </a:t>
            </a:r>
            <a:r>
              <a:rPr lang="uk-UA" sz="2300" b="1" dirty="0" smtClean="0"/>
              <a:t>Україну</a:t>
            </a:r>
            <a:r>
              <a:rPr lang="uk-UA" sz="2300" dirty="0" smtClean="0"/>
              <a:t> до </a:t>
            </a:r>
            <a:r>
              <a:rPr lang="uk-UA" sz="2300" b="1" dirty="0" smtClean="0"/>
              <a:t>Росії</a:t>
            </a:r>
            <a:r>
              <a:rPr lang="uk-UA" sz="2300" dirty="0" smtClean="0"/>
              <a:t>. Гетьман присягнув із старшиною на вірність російському цареві </a:t>
            </a:r>
            <a:r>
              <a:rPr lang="uk-UA" sz="2300" b="1" dirty="0" smtClean="0"/>
              <a:t>Олексію</a:t>
            </a:r>
            <a:r>
              <a:rPr lang="uk-UA" sz="2300" dirty="0" smtClean="0"/>
              <a:t>, а це було</a:t>
            </a:r>
            <a:r>
              <a:rPr lang="en-US" sz="2300" dirty="0" smtClean="0"/>
              <a:t> </a:t>
            </a:r>
            <a:r>
              <a:rPr lang="uk-UA" sz="2300" dirty="0" smtClean="0"/>
              <a:t>вже після пилипівки, бо пилипівський піст дотримується з </a:t>
            </a:r>
            <a:r>
              <a:rPr lang="uk-UA" sz="2300" b="1" dirty="0" smtClean="0"/>
              <a:t>15 (28) листопада по 24 грудня (6 січня</a:t>
            </a:r>
            <a:r>
              <a:rPr lang="uk-UA" sz="2300" b="1" dirty="0" smtClean="0"/>
              <a:t>)</a:t>
            </a:r>
            <a:r>
              <a:rPr lang="uk-UA" sz="2300" dirty="0" smtClean="0"/>
              <a:t>.</a:t>
            </a:r>
            <a:endParaRPr lang="ru-RU" sz="23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038600" cy="10715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uk-UA" sz="3100" i="1" dirty="0" smtClean="0"/>
              <a:t>   Отаке-то, Зиновію,</a:t>
            </a:r>
            <a:endParaRPr lang="ru-RU" sz="3100" i="1" dirty="0" smtClean="0"/>
          </a:p>
          <a:p>
            <a:pPr>
              <a:lnSpc>
                <a:spcPct val="120000"/>
              </a:lnSpc>
              <a:buNone/>
            </a:pPr>
            <a:r>
              <a:rPr lang="uk-UA" sz="3100" i="1" dirty="0" smtClean="0"/>
              <a:t>   Олексіїв друже!</a:t>
            </a:r>
            <a:endParaRPr lang="ru-RU" sz="3100" i="1" dirty="0" smtClean="0"/>
          </a:p>
          <a:p>
            <a:pPr>
              <a:lnSpc>
                <a:spcPct val="120000"/>
              </a:lnSpc>
            </a:pP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016240"/>
            <a:ext cx="4929190" cy="4857784"/>
          </a:xfrm>
        </p:spPr>
        <p:txBody>
          <a:bodyPr>
            <a:normAutofit fontScale="77500" lnSpcReduction="20000"/>
          </a:bodyPr>
          <a:lstStyle/>
          <a:p>
            <a:pPr marL="174625" indent="0">
              <a:lnSpc>
                <a:spcPct val="170000"/>
              </a:lnSpc>
              <a:buNone/>
            </a:pPr>
            <a:r>
              <a:rPr lang="uk-UA" dirty="0" smtClean="0">
                <a:cs typeface="Times New Roman" pitchFamily="18" charset="0"/>
              </a:rPr>
              <a:t>Насправді </a:t>
            </a:r>
            <a:r>
              <a:rPr lang="uk-UA" b="1" dirty="0" smtClean="0">
                <a:cs typeface="Times New Roman" pitchFamily="18" charset="0"/>
              </a:rPr>
              <a:t>Зиновія Богдана Хмельницького </a:t>
            </a:r>
            <a:r>
              <a:rPr lang="uk-UA" dirty="0" smtClean="0">
                <a:cs typeface="Times New Roman" pitchFamily="18" charset="0"/>
              </a:rPr>
              <a:t>не можна назвати другом царя </a:t>
            </a:r>
            <a:r>
              <a:rPr lang="uk-UA" b="1" dirty="0" smtClean="0">
                <a:cs typeface="Times New Roman" pitchFamily="18" charset="0"/>
              </a:rPr>
              <a:t>Олексія Михайловича</a:t>
            </a:r>
            <a:r>
              <a:rPr lang="uk-UA" dirty="0" smtClean="0">
                <a:cs typeface="Times New Roman" pitchFamily="18" charset="0"/>
              </a:rPr>
              <a:t>, </a:t>
            </a:r>
          </a:p>
          <a:p>
            <a:pPr marL="174625" indent="0">
              <a:lnSpc>
                <a:spcPct val="170000"/>
              </a:lnSpc>
              <a:buNone/>
            </a:pPr>
            <a:r>
              <a:rPr lang="uk-UA" dirty="0" smtClean="0">
                <a:cs typeface="Times New Roman" pitchFamily="18" charset="0"/>
              </a:rPr>
              <a:t>бо </a:t>
            </a:r>
            <a:r>
              <a:rPr lang="uk-UA" b="1" dirty="0" smtClean="0">
                <a:cs typeface="Times New Roman" pitchFamily="18" charset="0"/>
              </a:rPr>
              <a:t>1656 року </a:t>
            </a:r>
            <a:r>
              <a:rPr lang="uk-UA" dirty="0" smtClean="0">
                <a:cs typeface="Times New Roman" pitchFamily="18" charset="0"/>
              </a:rPr>
              <a:t>російський цар без згоди </a:t>
            </a:r>
            <a:r>
              <a:rPr lang="uk-UA" b="1" dirty="0" smtClean="0">
                <a:cs typeface="Times New Roman" pitchFamily="18" charset="0"/>
              </a:rPr>
              <a:t>України</a:t>
            </a:r>
            <a:r>
              <a:rPr lang="uk-UA" dirty="0" smtClean="0">
                <a:cs typeface="Times New Roman" pitchFamily="18" charset="0"/>
              </a:rPr>
              <a:t> підписав перемир’я з </a:t>
            </a:r>
            <a:r>
              <a:rPr lang="uk-UA" b="1" dirty="0" smtClean="0">
                <a:cs typeface="Times New Roman" pitchFamily="18" charset="0"/>
              </a:rPr>
              <a:t>Річчю  Посполитою</a:t>
            </a:r>
            <a:r>
              <a:rPr lang="uk-UA" dirty="0" smtClean="0">
                <a:cs typeface="Times New Roman" pitchFamily="18" charset="0"/>
              </a:rPr>
              <a:t>, і гетьман був змушений шукати нових союзників – </a:t>
            </a:r>
            <a:r>
              <a:rPr lang="uk-UA" b="1" dirty="0" smtClean="0">
                <a:cs typeface="Times New Roman" pitchFamily="18" charset="0"/>
              </a:rPr>
              <a:t>Трансільванію, Швецію, Валахію</a:t>
            </a:r>
            <a:r>
              <a:rPr lang="uk-UA" dirty="0" smtClean="0">
                <a:cs typeface="Times New Roman" pitchFamily="18" charset="0"/>
              </a:rPr>
              <a:t>.</a:t>
            </a:r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alekseymihailovich_488x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66"/>
            <a:ext cx="4219572" cy="60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3900486" cy="3857652"/>
          </a:xfr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uk-UA" sz="3100" i="1" dirty="0" smtClean="0"/>
              <a:t>Так малий льох в </a:t>
            </a:r>
            <a:r>
              <a:rPr lang="uk-UA" sz="3100" i="1" dirty="0" err="1" smtClean="0"/>
              <a:t>Суботові</a:t>
            </a:r>
            <a:endParaRPr lang="en-US" sz="3100" i="1" dirty="0" smtClean="0"/>
          </a:p>
          <a:p>
            <a:pPr indent="0">
              <a:lnSpc>
                <a:spcPct val="120000"/>
              </a:lnSpc>
              <a:buNone/>
            </a:pPr>
            <a:r>
              <a:rPr lang="uk-UA" sz="3100" i="1" dirty="0" smtClean="0"/>
              <a:t>Москва </a:t>
            </a:r>
            <a:r>
              <a:rPr lang="uk-UA" sz="3100" i="1" dirty="0" smtClean="0"/>
              <a:t>розкопала!...</a:t>
            </a:r>
            <a:endParaRPr lang="ru-RU" sz="3100" i="1" dirty="0" smtClean="0"/>
          </a:p>
          <a:p>
            <a:pPr indent="0">
              <a:lnSpc>
                <a:spcPct val="120000"/>
              </a:lnSpc>
              <a:buNone/>
            </a:pPr>
            <a:r>
              <a:rPr lang="uk-UA" sz="3100" i="1" dirty="0" smtClean="0"/>
              <a:t>Москалики що заздріли,</a:t>
            </a:r>
            <a:endParaRPr lang="ru-RU" sz="3100" i="1" dirty="0" smtClean="0"/>
          </a:p>
          <a:p>
            <a:pPr indent="0">
              <a:lnSpc>
                <a:spcPct val="120000"/>
              </a:lnSpc>
              <a:buNone/>
            </a:pPr>
            <a:r>
              <a:rPr lang="uk-UA" sz="3100" i="1" dirty="0" smtClean="0"/>
              <a:t>То все очухрали.</a:t>
            </a:r>
            <a:endParaRPr lang="ru-RU" sz="3100" i="1" dirty="0" smtClean="0"/>
          </a:p>
          <a:p>
            <a:pPr indent="0">
              <a:lnSpc>
                <a:spcPct val="120000"/>
              </a:lnSpc>
              <a:buNone/>
            </a:pPr>
            <a:r>
              <a:rPr lang="uk-UA" sz="3100" i="1" dirty="0" smtClean="0"/>
              <a:t>Могили вже розривають</a:t>
            </a:r>
            <a:endParaRPr lang="ru-RU" sz="3100" i="1" dirty="0" smtClean="0"/>
          </a:p>
          <a:p>
            <a:pPr indent="0">
              <a:lnSpc>
                <a:spcPct val="120000"/>
              </a:lnSpc>
              <a:buNone/>
            </a:pPr>
            <a:r>
              <a:rPr lang="uk-UA" sz="3100" i="1" dirty="0" smtClean="0"/>
              <a:t>Та грошей шукають,</a:t>
            </a:r>
            <a:endParaRPr lang="ru-RU" sz="3100" i="1" dirty="0" smtClean="0"/>
          </a:p>
          <a:p>
            <a:pPr indent="0">
              <a:lnSpc>
                <a:spcPct val="120000"/>
              </a:lnSpc>
              <a:buNone/>
            </a:pPr>
            <a:r>
              <a:rPr lang="uk-UA" sz="3100" i="1" dirty="0" smtClean="0"/>
              <a:t>Льохи твої розкопують</a:t>
            </a:r>
            <a:endParaRPr lang="ru-RU" sz="3100" i="1" dirty="0" smtClean="0"/>
          </a:p>
          <a:p>
            <a:pPr indent="0">
              <a:lnSpc>
                <a:spcPct val="120000"/>
              </a:lnSpc>
              <a:buNone/>
            </a:pPr>
            <a:r>
              <a:rPr lang="uk-UA" sz="3100" i="1" dirty="0" smtClean="0"/>
              <a:t>Та тебе ж і лають.</a:t>
            </a:r>
            <a:endParaRPr lang="ru-RU" sz="3100" i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645024"/>
            <a:ext cx="8532440" cy="3212976"/>
          </a:xfrm>
        </p:spPr>
        <p:txBody>
          <a:bodyPr>
            <a:normAutofit fontScale="70000" lnSpcReduction="20000"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3400" dirty="0" smtClean="0">
                <a:cs typeface="Times New Roman" pitchFamily="18" charset="0"/>
              </a:rPr>
              <a:t>Насправді </a:t>
            </a:r>
            <a:r>
              <a:rPr lang="uk-UA" sz="3400" b="1" dirty="0" smtClean="0">
                <a:cs typeface="Times New Roman" pitchFamily="18" charset="0"/>
              </a:rPr>
              <a:t>Росія</a:t>
            </a:r>
            <a:r>
              <a:rPr lang="uk-UA" sz="3400" dirty="0" smtClean="0">
                <a:cs typeface="Times New Roman" pitchFamily="18" charset="0"/>
              </a:rPr>
              <a:t> не мала ніякого відношення </a:t>
            </a:r>
            <a:r>
              <a:rPr lang="en-US" sz="3400" dirty="0" smtClean="0">
                <a:cs typeface="Times New Roman" pitchFamily="18" charset="0"/>
              </a:rPr>
              <a:t>                    </a:t>
            </a:r>
            <a:r>
              <a:rPr lang="uk-UA" sz="3400" dirty="0" smtClean="0">
                <a:cs typeface="Times New Roman" pitchFamily="18" charset="0"/>
              </a:rPr>
              <a:t>до </a:t>
            </a:r>
            <a:r>
              <a:rPr lang="uk-UA" sz="3400" dirty="0" smtClean="0">
                <a:cs typeface="Times New Roman" pitchFamily="18" charset="0"/>
              </a:rPr>
              <a:t>розкопування могили </a:t>
            </a:r>
            <a:r>
              <a:rPr lang="uk-UA" sz="3400" b="1" dirty="0" smtClean="0">
                <a:cs typeface="Times New Roman" pitchFamily="18" charset="0"/>
              </a:rPr>
              <a:t>Хмельницького</a:t>
            </a:r>
            <a:r>
              <a:rPr lang="uk-UA" sz="3400" dirty="0" smtClean="0">
                <a:cs typeface="Times New Roman" pitchFamily="18" charset="0"/>
              </a:rPr>
              <a:t>. </a:t>
            </a:r>
            <a:endParaRPr lang="en-US" sz="3400" dirty="0" smtClean="0">
              <a:cs typeface="Times New Roman" pitchFamily="18" charset="0"/>
            </a:endParaRPr>
          </a:p>
          <a:p>
            <a:pPr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3400" b="1" dirty="0" smtClean="0">
                <a:cs typeface="Times New Roman" pitchFamily="18" charset="0"/>
              </a:rPr>
              <a:t>1664 </a:t>
            </a:r>
            <a:r>
              <a:rPr lang="uk-UA" sz="3400" b="1" dirty="0" smtClean="0">
                <a:cs typeface="Times New Roman" pitchFamily="18" charset="0"/>
              </a:rPr>
              <a:t>року Стефан </a:t>
            </a:r>
            <a:r>
              <a:rPr lang="uk-UA" sz="3400" b="1" dirty="0" err="1" smtClean="0">
                <a:cs typeface="Times New Roman" pitchFamily="18" charset="0"/>
              </a:rPr>
              <a:t>Чарнецький</a:t>
            </a:r>
            <a:r>
              <a:rPr lang="uk-UA" sz="3400" b="1" dirty="0" smtClean="0">
                <a:cs typeface="Times New Roman" pitchFamily="18" charset="0"/>
              </a:rPr>
              <a:t> </a:t>
            </a:r>
            <a:r>
              <a:rPr lang="uk-UA" sz="3400" dirty="0" smtClean="0">
                <a:cs typeface="Times New Roman" pitchFamily="18" charset="0"/>
              </a:rPr>
              <a:t>(польський підстароста)  </a:t>
            </a:r>
          </a:p>
          <a:p>
            <a:pPr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3400" dirty="0" smtClean="0">
                <a:cs typeface="Times New Roman" pitchFamily="18" charset="0"/>
              </a:rPr>
              <a:t>сплюндрував </a:t>
            </a:r>
            <a:r>
              <a:rPr lang="uk-UA" sz="3400" b="1" dirty="0" err="1" smtClean="0">
                <a:cs typeface="Times New Roman" pitchFamily="18" charset="0"/>
              </a:rPr>
              <a:t>Суботів</a:t>
            </a:r>
            <a:r>
              <a:rPr lang="uk-UA" sz="3400" dirty="0" smtClean="0">
                <a:cs typeface="Times New Roman" pitchFamily="18" charset="0"/>
              </a:rPr>
              <a:t>, наказав викинути тіла </a:t>
            </a:r>
            <a:r>
              <a:rPr lang="uk-UA" sz="3400" b="1" dirty="0" smtClean="0">
                <a:cs typeface="Times New Roman" pitchFamily="18" charset="0"/>
              </a:rPr>
              <a:t>Богдана Хмельницького </a:t>
            </a:r>
            <a:r>
              <a:rPr lang="uk-UA" sz="3400" dirty="0" smtClean="0">
                <a:cs typeface="Times New Roman" pitchFamily="18" charset="0"/>
              </a:rPr>
              <a:t>та його сина </a:t>
            </a:r>
            <a:r>
              <a:rPr lang="uk-UA" sz="3400" b="1" dirty="0" smtClean="0">
                <a:cs typeface="Times New Roman" pitchFamily="18" charset="0"/>
              </a:rPr>
              <a:t>Тимофія</a:t>
            </a:r>
            <a:r>
              <a:rPr lang="uk-UA" sz="3400" dirty="0" smtClean="0">
                <a:cs typeface="Times New Roman" pitchFamily="18" charset="0"/>
              </a:rPr>
              <a:t> </a:t>
            </a:r>
            <a:r>
              <a:rPr lang="en-US" sz="3400" dirty="0" smtClean="0">
                <a:cs typeface="Times New Roman" pitchFamily="18" charset="0"/>
              </a:rPr>
              <a:t>                                        </a:t>
            </a:r>
            <a:r>
              <a:rPr lang="uk-UA" sz="3400" dirty="0" smtClean="0">
                <a:cs typeface="Times New Roman" pitchFamily="18" charset="0"/>
              </a:rPr>
              <a:t>з </a:t>
            </a:r>
            <a:r>
              <a:rPr lang="uk-UA" sz="3400" dirty="0" smtClean="0">
                <a:cs typeface="Times New Roman" pitchFamily="18" charset="0"/>
              </a:rPr>
              <a:t>родинної гробниці. </a:t>
            </a:r>
            <a:endParaRPr lang="ru-RU" sz="3400" dirty="0" smtClean="0"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6" name="Рисунок 5" descr="file58603809_24f4c3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57166"/>
            <a:ext cx="2928958" cy="322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>
                <a:alpha val="98000"/>
              </a:srgbClr>
            </a:gs>
            <a:gs pos="34000">
              <a:srgbClr val="BD922A"/>
            </a:gs>
            <a:gs pos="21000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99000">
              <a:srgbClr val="FAE3B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368" y="428604"/>
            <a:ext cx="3692376" cy="2714644"/>
          </a:xfrm>
          <a:solidFill>
            <a:schemeClr val="lt1">
              <a:alpha val="5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i="1" dirty="0" smtClean="0"/>
              <a:t>Цареві московському</a:t>
            </a:r>
            <a:br>
              <a:rPr lang="uk-UA" sz="2800" i="1" dirty="0" smtClean="0"/>
            </a:br>
            <a:r>
              <a:rPr lang="uk-UA" sz="2800" i="1" dirty="0" smtClean="0"/>
              <a:t>Коня напоїла</a:t>
            </a:r>
            <a:br>
              <a:rPr lang="uk-UA" sz="2800" i="1" dirty="0" smtClean="0"/>
            </a:br>
            <a:r>
              <a:rPr lang="uk-UA" sz="2800" i="1" dirty="0" smtClean="0"/>
              <a:t>В Батурині,  як він їхав</a:t>
            </a:r>
            <a:br>
              <a:rPr lang="uk-UA" sz="2800" i="1" dirty="0" smtClean="0"/>
            </a:br>
            <a:r>
              <a:rPr lang="uk-UA" sz="2800" i="1" dirty="0" smtClean="0"/>
              <a:t>В Москву із Полтави…</a:t>
            </a:r>
            <a:endParaRPr lang="ru-RU" sz="2800" i="1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i="1" dirty="0" smtClean="0"/>
              <a:t>Як Батурин славний</a:t>
            </a:r>
            <a:br>
              <a:rPr lang="uk-UA" sz="2800" i="1" dirty="0" smtClean="0"/>
            </a:br>
            <a:r>
              <a:rPr lang="uk-UA" sz="2800" i="1" dirty="0" smtClean="0"/>
              <a:t>Москва вночі запалила,</a:t>
            </a:r>
            <a:br>
              <a:rPr lang="uk-UA" sz="2800" i="1" dirty="0" smtClean="0"/>
            </a:br>
            <a:r>
              <a:rPr lang="uk-UA" sz="2800" i="1" dirty="0" smtClean="0"/>
              <a:t>Чечеля </a:t>
            </a:r>
            <a:r>
              <a:rPr lang="uk-UA" sz="2800" i="1" dirty="0" smtClean="0"/>
              <a:t>убила…</a:t>
            </a:r>
            <a:endParaRPr lang="ru-RU" sz="2800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643315"/>
            <a:ext cx="9144000" cy="2711610"/>
          </a:xfrm>
          <a:solidFill>
            <a:schemeClr val="lt1">
              <a:alpha val="5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0" algn="ctr">
              <a:lnSpc>
                <a:spcPct val="170000"/>
              </a:lnSpc>
              <a:buNone/>
            </a:pPr>
            <a:r>
              <a:rPr lang="uk-UA" dirty="0" smtClean="0"/>
              <a:t>Дійсно, </a:t>
            </a:r>
            <a:r>
              <a:rPr lang="uk-UA" b="1" dirty="0" smtClean="0"/>
              <a:t>2 листопада 1708  р</a:t>
            </a:r>
            <a:r>
              <a:rPr lang="uk-UA" dirty="0" smtClean="0"/>
              <a:t>. московські війська під командуванням </a:t>
            </a:r>
            <a:r>
              <a:rPr lang="uk-UA" b="1" dirty="0" smtClean="0"/>
              <a:t>Олександра Меншикова </a:t>
            </a:r>
            <a:r>
              <a:rPr lang="uk-UA" dirty="0" smtClean="0"/>
              <a:t>захопили </a:t>
            </a:r>
            <a:r>
              <a:rPr lang="uk-UA" b="1" dirty="0" smtClean="0"/>
              <a:t>Батурин</a:t>
            </a:r>
            <a:r>
              <a:rPr lang="uk-UA" dirty="0" smtClean="0"/>
              <a:t>, вщент зруйнували оборонний замок і саме місто. Але насправді </a:t>
            </a:r>
            <a:r>
              <a:rPr lang="uk-UA" b="1" dirty="0" smtClean="0"/>
              <a:t>Дмитро Чечель </a:t>
            </a:r>
            <a:r>
              <a:rPr lang="uk-UA" dirty="0" smtClean="0"/>
              <a:t>був убитий не в </a:t>
            </a:r>
            <a:r>
              <a:rPr lang="uk-UA" b="1" dirty="0" smtClean="0"/>
              <a:t>Батурині</a:t>
            </a:r>
            <a:r>
              <a:rPr lang="uk-UA" dirty="0" smtClean="0"/>
              <a:t>, а вивезений у </a:t>
            </a:r>
            <a:r>
              <a:rPr lang="uk-UA" b="1" dirty="0" smtClean="0"/>
              <a:t>Глухів</a:t>
            </a:r>
            <a:r>
              <a:rPr lang="uk-UA" dirty="0" smtClean="0"/>
              <a:t>, де був закатований і страчений.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79118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28604"/>
            <a:ext cx="5000660" cy="3071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500034" y="857232"/>
            <a:ext cx="3278738" cy="792088"/>
          </a:xfr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indent="0" algn="ctr">
              <a:buNone/>
            </a:pPr>
            <a:r>
              <a:rPr lang="uk-UA" sz="2000" b="1" i="1" dirty="0" smtClean="0">
                <a:solidFill>
                  <a:schemeClr val="tx1"/>
                </a:solidFill>
              </a:rPr>
              <a:t>І малого, і старого</a:t>
            </a:r>
            <a:br>
              <a:rPr lang="uk-UA" sz="2000" b="1" i="1" dirty="0" smtClean="0">
                <a:solidFill>
                  <a:schemeClr val="tx1"/>
                </a:solidFill>
              </a:rPr>
            </a:br>
            <a:r>
              <a:rPr lang="uk-UA" sz="2000" b="1" i="1" dirty="0" smtClean="0">
                <a:solidFill>
                  <a:schemeClr val="tx1"/>
                </a:solidFill>
              </a:rPr>
              <a:t>В Сейму потопила.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1714488"/>
            <a:ext cx="4357686" cy="17145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Справді, оборонців </a:t>
            </a:r>
            <a:r>
              <a:rPr lang="uk-UA" sz="2200" b="1" dirty="0" smtClean="0">
                <a:solidFill>
                  <a:schemeClr val="tx1"/>
                </a:solidFill>
              </a:rPr>
              <a:t>Батурина</a:t>
            </a:r>
            <a:r>
              <a:rPr lang="uk-UA" sz="2200" dirty="0" smtClean="0">
                <a:solidFill>
                  <a:schemeClr val="tx1"/>
                </a:solidFill>
              </a:rPr>
              <a:t>, які залишилися в живих після штурму, не топили, а розіп'яли на хрестах, встановлених на плотах, і пустили за течією ріки </a:t>
            </a:r>
            <a:r>
              <a:rPr lang="uk-UA" sz="2200" b="1" dirty="0" smtClean="0">
                <a:solidFill>
                  <a:schemeClr val="tx1"/>
                </a:solidFill>
              </a:rPr>
              <a:t>Сейм</a:t>
            </a:r>
            <a:r>
              <a:rPr lang="uk-UA" sz="2200" dirty="0" smtClean="0">
                <a:solidFill>
                  <a:schemeClr val="tx1"/>
                </a:solidFill>
              </a:rPr>
              <a:t>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ctr"/>
            <a:endParaRPr lang="ru-RU" sz="1600" dirty="0"/>
          </a:p>
        </p:txBody>
      </p:sp>
      <p:pic>
        <p:nvPicPr>
          <p:cNvPr id="7" name="Рисунок 6" descr="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4427984" cy="292610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Текст 10"/>
          <p:cNvSpPr txBox="1">
            <a:spLocks/>
          </p:cNvSpPr>
          <p:nvPr/>
        </p:nvSpPr>
        <p:spPr>
          <a:xfrm>
            <a:off x="5102225" y="0"/>
            <a:ext cx="4041775" cy="1714488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050" b="1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b="1" i="1" dirty="0" smtClean="0"/>
              <a:t>Одна </a:t>
            </a:r>
            <a:r>
              <a:rPr lang="uk-UA" sz="2000" b="1" i="1" dirty="0" err="1" smtClean="0"/>
              <a:t>тілько</a:t>
            </a:r>
            <a:r>
              <a:rPr lang="uk-UA" sz="2000" b="1" i="1" dirty="0" smtClean="0"/>
              <a:t> й осталася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b="1" i="1" dirty="0" smtClean="0"/>
              <a:t>В Батурині хата!</a:t>
            </a:r>
            <a:endParaRPr lang="ru-RU" sz="2000" b="1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b="1" i="1" dirty="0" smtClean="0"/>
              <a:t>І в тій хаті поставили</a:t>
            </a:r>
            <a:br>
              <a:rPr lang="uk-UA" sz="2000" b="1" i="1" dirty="0" smtClean="0"/>
            </a:br>
            <a:r>
              <a:rPr lang="uk-UA" sz="2000" b="1" i="1" dirty="0" smtClean="0"/>
              <a:t>Царя ночувати.</a:t>
            </a:r>
            <a:endParaRPr lang="ru-RU" sz="2000" b="1" i="1" dirty="0" smtClean="0"/>
          </a:p>
          <a:p>
            <a:endParaRPr lang="ru-RU" sz="800" b="1" dirty="0"/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4499992" y="1714488"/>
            <a:ext cx="4644008" cy="18722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900" dirty="0" smtClean="0"/>
              <a:t>Насправді </a:t>
            </a:r>
            <a:r>
              <a:rPr lang="uk-UA" sz="1900" b="1" dirty="0" smtClean="0"/>
              <a:t>Петро І</a:t>
            </a:r>
            <a:r>
              <a:rPr lang="uk-UA" sz="1900" dirty="0" smtClean="0"/>
              <a:t> не заїжджав у </a:t>
            </a:r>
            <a:r>
              <a:rPr lang="uk-UA" sz="1900" b="1" dirty="0" smtClean="0"/>
              <a:t>Батурин</a:t>
            </a:r>
            <a:r>
              <a:rPr lang="uk-UA" sz="1900" dirty="0" smtClean="0"/>
              <a:t> у </a:t>
            </a:r>
            <a:r>
              <a:rPr lang="uk-UA" sz="1900" b="1" dirty="0" smtClean="0"/>
              <a:t>1709 р.</a:t>
            </a:r>
            <a:r>
              <a:rPr lang="uk-UA" sz="1900" dirty="0" smtClean="0"/>
              <a:t>, після Полтавської битви, а лише направив туди свого помічника </a:t>
            </a:r>
            <a:r>
              <a:rPr lang="uk-UA" sz="1900" b="1" dirty="0" smtClean="0"/>
              <a:t>Олександра Меншикова</a:t>
            </a:r>
            <a:r>
              <a:rPr lang="uk-UA" sz="1900" dirty="0" smtClean="0"/>
              <a:t>, а сам в цей час їхав до </a:t>
            </a:r>
            <a:r>
              <a:rPr lang="uk-UA" sz="1900" b="1" dirty="0" smtClean="0"/>
              <a:t>Польщі</a:t>
            </a:r>
            <a:r>
              <a:rPr lang="uk-UA" sz="1900" dirty="0" smtClean="0"/>
              <a:t> на зустріч з польським та прусським королями.</a:t>
            </a:r>
            <a:endParaRPr lang="ru-RU" sz="1900" dirty="0" smtClean="0"/>
          </a:p>
          <a:p>
            <a:endParaRPr lang="ru-RU" sz="2000" dirty="0"/>
          </a:p>
        </p:txBody>
      </p:sp>
      <p:pic>
        <p:nvPicPr>
          <p:cNvPr id="11" name="Рисунок 10" descr="1315470049_kohbpce68em9dkz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643314"/>
            <a:ext cx="3071834" cy="292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178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735</TotalTime>
  <Words>831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Історичне підґрунтя  творчості Т.Г. Шевченка  в контексті аналізу поеми-містерії  «ВЕЛИКИЙ ЛЬОХ»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Історичне підґрунтя творчості Т.Г. Шевченка </dc:title>
  <dc:creator>Администратор</dc:creator>
  <cp:lastModifiedBy>User</cp:lastModifiedBy>
  <cp:revision>75</cp:revision>
  <dcterms:created xsi:type="dcterms:W3CDTF">2014-03-15T16:01:35Z</dcterms:created>
  <dcterms:modified xsi:type="dcterms:W3CDTF">2014-04-09T09:39:59Z</dcterms:modified>
</cp:coreProperties>
</file>