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89A5-6F47-4914-B898-EB73A870EBCF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FE1F-C9EB-42DE-B293-8A42C03F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9E7D-0477-440E-8F6E-AFB195A96911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FD87-2858-40B6-B093-A1DFD5703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C5B7-4594-46B0-B502-935AFE68FBF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CFD-0EA1-4581-8433-8945442FE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7414-1CBB-4464-95DC-2900B806496B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FAAE-30B3-49B4-9B68-8F9FFC284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834B-D374-4DC3-A098-232448C51F1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5FB9-F8A0-40D0-93C2-D2A3ACF36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8F26-9CA7-4891-8402-74F998EFD1A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D75B-C54E-40CA-ABEA-26099DE3E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A151-C820-4AC5-86B1-6AFE274E61D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03A5-5B3A-4E4E-9127-96F346C80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2E89-FF62-47D4-B6C1-FDE0F2741B9C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FF77-9356-45D4-BCA7-DC6FCE002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D143-A2A9-4614-BB65-5E4B4F32A142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2653-2EFA-4E02-880E-B6E301EE4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9CB7-B95A-416A-BBA0-483A147BBD7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AE-1C7D-472B-BD52-AE1FD257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8E8B-2C38-428B-B3FA-3C0B680DFDB1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F50F-10D0-435D-95B7-FB5E51D6E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33387-F37A-4E5C-9933-C8DABD9D067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54E8B-19E3-4A05-AEFF-1F519E56D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85" r:id="rId3"/>
    <p:sldLayoutId id="2147483679" r:id="rId4"/>
    <p:sldLayoutId id="2147483686" r:id="rId5"/>
    <p:sldLayoutId id="2147483680" r:id="rId6"/>
    <p:sldLayoutId id="2147483681" r:id="rId7"/>
    <p:sldLayoutId id="2147483687" r:id="rId8"/>
    <p:sldLayoutId id="2147483688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Визуальные и фотографические наблюдения Персеид 2013года</a:t>
            </a:r>
            <a:r>
              <a:rPr lang="uk-UA"/>
              <a:t/>
            </a:r>
            <a:br>
              <a:rPr lang="uk-UA"/>
            </a:br>
            <a:endParaRPr lang="uk-UA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708275"/>
            <a:ext cx="4857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Причины по которым количество визуально наблюдаемых метеоров отличается от действительного количества метеоров вошедших в атмосферу земли.</a:t>
            </a:r>
            <a:endParaRPr lang="uk-UA" sz="24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916113"/>
            <a:ext cx="7467600" cy="4681537"/>
          </a:xfrm>
        </p:spPr>
        <p:txBody>
          <a:bodyPr>
            <a:normAutofit fontScale="4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невооруженным глазом можно увидеть метеоры до 5-й </a:t>
            </a:r>
            <a:r>
              <a:rPr lang="ru-RU" sz="3400" dirty="0" err="1"/>
              <a:t>зв.величины</a:t>
            </a:r>
            <a:r>
              <a:rPr lang="ru-RU" sz="3400" dirty="0"/>
              <a:t>;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засветка от Луны сильно снижает этот предел;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наблюдаемость метеоров сильно зависит от высоты их траектории над горизонтом;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удаленность метеора от радианта увеличивает вероятность его наблюдения;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чем меньше зенитное расстояние радианта - тем лучше </a:t>
            </a:r>
            <a:r>
              <a:rPr lang="ru-RU" sz="3400" dirty="0" err="1"/>
              <a:t>замечаемость</a:t>
            </a:r>
            <a:r>
              <a:rPr lang="ru-RU" sz="3400" dirty="0"/>
              <a:t> метеора;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психофизическое состояние наблюдателя.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Для решения задачи расчета масс метеоров, как будет показано ниже, необходимо использовать данные наблюдений за весь период, в течение которого метеорный рой контактирует с Землёй. Эти данные позволят определить такие параметры метеоров, как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их скорость входа в атмосферу, 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продолжительность движения метеорного тела в атмосфере до полного его испарения (ионизации), 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/>
              <a:t>по цвету (спектру) метеора определить его химический состав и следовательно удельную теплоту испарения метеоритного вещества. </a:t>
            </a:r>
            <a:endParaRPr lang="uk-UA" sz="3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Зенитное часовое </a:t>
            </a:r>
            <a:r>
              <a:rPr lang="ru-RU" b="1" dirty="0" smtClean="0"/>
              <a:t>число</a:t>
            </a:r>
            <a:br>
              <a:rPr lang="ru-RU" b="1" dirty="0" smtClean="0"/>
            </a:br>
            <a:r>
              <a:rPr lang="en-US" b="1" dirty="0"/>
              <a:t>(</a:t>
            </a:r>
            <a:r>
              <a:rPr lang="en-US" b="1" dirty="0" smtClean="0"/>
              <a:t>ZHR)</a:t>
            </a:r>
            <a:endParaRPr lang="uk-UA" b="1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Зенитное часовое число равно количеству метеоров, которое сможет увидеть наблюдатель при высоте радианта в 90°</a:t>
            </a:r>
            <a:r>
              <a:rPr lang="en-US" sz="3600" smtClean="0"/>
              <a:t> </a:t>
            </a:r>
            <a:r>
              <a:rPr lang="ru-RU" sz="3600" smtClean="0"/>
              <a:t>и тёмном небе</a:t>
            </a:r>
            <a:r>
              <a:rPr lang="en-US" sz="3600" smtClean="0"/>
              <a:t>.</a:t>
            </a:r>
            <a:endParaRPr lang="en-US" sz="3600" b="1" smtClean="0"/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/>
            <a:endParaRPr lang="uk-UA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467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ФОРМУЛА </a:t>
            </a:r>
            <a:r>
              <a:rPr lang="en-US" b="1" smtClean="0"/>
              <a:t>ZHR</a:t>
            </a:r>
            <a:endParaRPr lang="uk-UA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997200"/>
            <a:ext cx="7467600" cy="32686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/>
              <a:t> </a:t>
            </a:r>
            <a:r>
              <a:rPr lang="en-US" dirty="0" smtClean="0"/>
              <a:t>         </a:t>
            </a:r>
            <a:r>
              <a:rPr lang="uk-UA" sz="1900" dirty="0" smtClean="0"/>
              <a:t>- </a:t>
            </a:r>
            <a:r>
              <a:rPr lang="uk-UA" sz="1900" dirty="0"/>
              <a:t>параметр </a:t>
            </a:r>
            <a:r>
              <a:rPr lang="uk-UA" sz="1900" dirty="0" err="1"/>
              <a:t>облачности</a:t>
            </a:r>
            <a:r>
              <a:rPr lang="uk-UA" sz="1900" dirty="0"/>
              <a:t>, </a:t>
            </a:r>
            <a:r>
              <a:rPr lang="uk-UA" sz="1900" dirty="0" err="1"/>
              <a:t>где</a:t>
            </a:r>
            <a:r>
              <a:rPr lang="uk-UA" sz="1900" dirty="0"/>
              <a:t> к- доля </a:t>
            </a:r>
            <a:r>
              <a:rPr lang="uk-UA" sz="1900" dirty="0" err="1"/>
              <a:t>облачности</a:t>
            </a:r>
            <a:r>
              <a:rPr lang="uk-UA" sz="1900" dirty="0"/>
              <a:t> в поле </a:t>
            </a:r>
            <a:r>
              <a:rPr lang="uk-UA" sz="1900" dirty="0" err="1"/>
              <a:t>зрения</a:t>
            </a:r>
            <a:r>
              <a:rPr lang="uk-UA" sz="1900" dirty="0"/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err="1"/>
              <a:t>N</a:t>
            </a:r>
            <a:r>
              <a:rPr lang="en-US" sz="1900" baseline="-25000" dirty="0" err="1"/>
              <a:t>p</a:t>
            </a:r>
            <a:r>
              <a:rPr lang="en-US" sz="1900" baseline="-25000" dirty="0"/>
              <a:t> </a:t>
            </a:r>
            <a:r>
              <a:rPr lang="ru-RU" sz="1900" dirty="0"/>
              <a:t>– число поточных метеоров за интервал наблюдений</a:t>
            </a:r>
            <a:endParaRPr lang="uk-UA" sz="19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/>
              <a:t>r</a:t>
            </a:r>
            <a:r>
              <a:rPr lang="ru-RU" sz="1900" dirty="0"/>
              <a:t> – популяционный индекс - среднее отношение количества метеоров данного потока с блеском ярче величины (m+1) к количеству метеоров этого потока ярче величины m.</a:t>
            </a:r>
            <a:endParaRPr lang="uk-UA" sz="1900" dirty="0"/>
          </a:p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err="1"/>
              <a:t>Т.е</a:t>
            </a:r>
            <a:r>
              <a:rPr lang="ru-RU" sz="1900" dirty="0"/>
              <a:t> если метеоров 3</a:t>
            </a:r>
            <a:r>
              <a:rPr lang="en-US" sz="1900" baseline="30000" dirty="0"/>
              <a:t>m </a:t>
            </a:r>
            <a:r>
              <a:rPr lang="ru-RU" sz="1900" dirty="0"/>
              <a:t>замечено 20, а метеоров 2</a:t>
            </a:r>
            <a:r>
              <a:rPr lang="en-US" sz="1900" baseline="30000" dirty="0"/>
              <a:t>m </a:t>
            </a:r>
            <a:r>
              <a:rPr lang="ru-RU" sz="1900" dirty="0"/>
              <a:t>– 10, то </a:t>
            </a:r>
            <a:r>
              <a:rPr lang="en-US" sz="1900" dirty="0"/>
              <a:t>r</a:t>
            </a:r>
            <a:r>
              <a:rPr lang="ru-RU" sz="1900" dirty="0"/>
              <a:t>= 2</a:t>
            </a:r>
            <a:endParaRPr lang="uk-UA" sz="19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042988" y="1700213"/>
          <a:ext cx="51847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3" imgW="1536700" imgH="482600" progId="Equation.3">
                  <p:embed/>
                </p:oleObj>
              </mc:Choice>
              <mc:Fallback>
                <p:oleObj name="Формула" r:id="rId3" imgW="1536700" imgH="482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5184775" cy="941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795588"/>
            <a:ext cx="771525" cy="650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Н</a:t>
            </a:r>
            <a:r>
              <a:rPr lang="uk-UA" sz="4800" b="1" dirty="0" smtClean="0"/>
              <a:t>АШИ </a:t>
            </a:r>
            <a:r>
              <a:rPr lang="uk-UA" sz="4800" b="1" dirty="0"/>
              <a:t>НАБЛЮДЕНИЯ ПЕРСЕИД 2013 ГОДА</a:t>
            </a:r>
            <a:endParaRPr lang="uk-UA" dirty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90788"/>
            <a:ext cx="3657600" cy="2743200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2490788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46300"/>
          </a:xfrm>
        </p:spPr>
        <p:txBody>
          <a:bodyPr/>
          <a:lstStyle/>
          <a:p>
            <a:pPr eaLnBrk="1" hangingPunct="1"/>
            <a:r>
              <a:rPr lang="ru-RU" sz="2400" b="1" smtClean="0"/>
              <a:t>Обработка наблюдений.</a:t>
            </a:r>
            <a:r>
              <a:rPr lang="uk-UA" sz="2400" smtClean="0"/>
              <a:t/>
            </a:r>
            <a:br>
              <a:rPr lang="uk-UA" sz="2400" smtClean="0"/>
            </a:br>
            <a:r>
              <a:rPr lang="ru-RU" sz="2400" b="1" smtClean="0"/>
              <a:t>Таблицы и графики по обработке наблюдений.</a:t>
            </a:r>
            <a:r>
              <a:rPr lang="uk-UA" sz="2400" smtClean="0"/>
              <a:t/>
            </a:r>
            <a:br>
              <a:rPr lang="uk-UA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smtClean="0"/>
              <a:t>Обработав журналы наблюдений, я составил таблицу для вычисления зенитных часовых чисел, в которой  внёс следующие данные </a:t>
            </a:r>
            <a:r>
              <a:rPr lang="uk-UA" sz="2400" smtClean="0"/>
              <a:t/>
            </a:r>
            <a:br>
              <a:rPr lang="uk-UA" sz="2400" smtClean="0"/>
            </a:br>
            <a:endParaRPr lang="uk-UA" sz="24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4213" y="2492375"/>
          <a:ext cx="7488830" cy="3960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326"/>
                <a:gridCol w="331195"/>
                <a:gridCol w="2228244"/>
                <a:gridCol w="331195"/>
                <a:gridCol w="1209408"/>
                <a:gridCol w="1099462"/>
              </a:tblGrid>
              <a:tr h="38482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Общая сводка 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69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чистое время часы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всех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пер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09-10.08.2013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10-11.08.2013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11-12.08.2013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2,75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12-13.08.2013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13-14.08.2013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14-15.08.2013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19,35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592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467600" cy="1143000"/>
          </a:xfrm>
        </p:spPr>
        <p:txBody>
          <a:bodyPr/>
          <a:lstStyle/>
          <a:p>
            <a:pPr eaLnBrk="1" hangingPunct="1"/>
            <a:endParaRPr lang="uk-UA" sz="3600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7467600" cy="4525962"/>
          </a:xfrm>
        </p:spPr>
        <p:txBody>
          <a:bodyPr/>
          <a:lstStyle/>
          <a:p>
            <a:pPr eaLnBrk="1" hangingPunct="1"/>
            <a:r>
              <a:rPr lang="ru-RU" smtClean="0"/>
              <a:t>Для сравнения с моими графиками наблюдения, я решил представить графики наблюдений Персеид 2010г. за соответствующие ночи построенные Пивнем Иваном </a:t>
            </a:r>
            <a:endParaRPr lang="uk-UA" smtClean="0"/>
          </a:p>
          <a:p>
            <a:pPr eaLnBrk="1" hangingPunct="1"/>
            <a:endParaRPr lang="uk-UA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29700" name="Picture 1" descr="P1010077"/>
          <p:cNvPicPr>
            <a:picLocks noChangeAspect="1" noChangeArrowheads="1"/>
          </p:cNvPicPr>
          <p:nvPr/>
        </p:nvPicPr>
        <p:blipFill>
          <a:blip r:embed="rId2"/>
          <a:srcRect l="13187" r="22629"/>
          <a:stretch>
            <a:fillRect/>
          </a:stretch>
        </p:blipFill>
        <p:spPr bwMode="auto">
          <a:xfrm>
            <a:off x="2051050" y="2781300"/>
            <a:ext cx="28194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33338"/>
            <a:ext cx="7467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К примеру я предоставлю ночь с       11-12.08.2013</a:t>
            </a:r>
            <a:endParaRPr lang="uk-UA" sz="320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187825"/>
            <a:ext cx="384651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Слайд3"/>
          <p:cNvPicPr>
            <a:picLocks noChangeAspect="1" noChangeArrowheads="1"/>
          </p:cNvPicPr>
          <p:nvPr/>
        </p:nvPicPr>
        <p:blipFill>
          <a:blip r:embed="rId3"/>
          <a:srcRect t="4849"/>
          <a:stretch>
            <a:fillRect/>
          </a:stretch>
        </p:blipFill>
        <p:spPr bwMode="auto">
          <a:xfrm>
            <a:off x="466725" y="4221163"/>
            <a:ext cx="3702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66813"/>
            <a:ext cx="74009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Объект 2"/>
          <p:cNvSpPr>
            <a:spLocks noGrp="1"/>
          </p:cNvSpPr>
          <p:nvPr>
            <p:ph idx="1"/>
          </p:nvPr>
        </p:nvSpPr>
        <p:spPr>
          <a:xfrm>
            <a:off x="395288" y="765175"/>
            <a:ext cx="7467600" cy="4525963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" y="457200"/>
            <a:ext cx="9229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36525" y="4724400"/>
            <a:ext cx="87852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Первый максимум  - 11.08.13 пришёлся на  22.30, т.е. 19.30 по </a:t>
            </a:r>
            <a:r>
              <a:rPr lang="en-US"/>
              <a:t>UT</a:t>
            </a:r>
            <a:r>
              <a:rPr lang="ru-RU"/>
              <a:t>  причем как выяснилось из первичной обработки, он представлен яркими метеорами – около 1-2 звёздной, ZHR достигло 190 метеоров в час</a:t>
            </a:r>
            <a:endParaRPr lang="uk-UA"/>
          </a:p>
          <a:p>
            <a:r>
              <a:rPr lang="ru-RU"/>
              <a:t>Второй максимум – главный – 13.08 пришелся на 00.30 и составил 178 метеоров в час.</a:t>
            </a:r>
            <a:endParaRPr lang="uk-UA"/>
          </a:p>
          <a:p>
            <a:r>
              <a:rPr lang="ru-RU"/>
              <a:t>На утро 13 августа активность опять резко увеличилась с 60 до 130, что говорит о неоднородности метеорного роя.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Фотографические наблюдения Персеид</a:t>
            </a:r>
            <a:endParaRPr lang="uk-UA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Фотографические наблюдения являются одним из самых важных методов изучения метеоров. Они дают наибольший объем информации о каждом метеоре: положение, скорость и звездную величину в любой точке видимой траектории.</a:t>
            </a:r>
            <a:endParaRPr lang="uk-UA" smtClean="0"/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В августе 2013 мне довелось наблюдать именно таким методом с помощью 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/>
              <a:t>сорока сантиметрового рефлектора </a:t>
            </a:r>
            <a:r>
              <a:rPr lang="uk-UA" sz="2000" b="1" dirty="0" err="1"/>
              <a:t>кассогрена</a:t>
            </a:r>
            <a:r>
              <a:rPr lang="uk-UA" sz="2000" b="1" dirty="0"/>
              <a:t> и </a:t>
            </a:r>
            <a:r>
              <a:rPr lang="uk-UA" sz="2000" b="1" dirty="0" err="1" smtClean="0"/>
              <a:t>прикреплёному</a:t>
            </a:r>
            <a:r>
              <a:rPr lang="uk-UA" sz="2000" b="1" dirty="0" smtClean="0"/>
              <a:t> к </a:t>
            </a:r>
            <a:r>
              <a:rPr lang="uk-UA" sz="2000" b="1" dirty="0" err="1"/>
              <a:t>нему</a:t>
            </a:r>
            <a:r>
              <a:rPr lang="uk-UA" sz="2000" b="1" dirty="0"/>
              <a:t> фотоапарату </a:t>
            </a:r>
            <a:r>
              <a:rPr lang="en-US" sz="2000" b="1" dirty="0"/>
              <a:t>Nikon D</a:t>
            </a:r>
            <a:r>
              <a:rPr lang="ru-RU" sz="2000" b="1" dirty="0"/>
              <a:t>3200. 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2000" b="1" dirty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68413"/>
            <a:ext cx="6035675" cy="4525962"/>
          </a:xfrm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900113" y="5734050"/>
            <a:ext cx="6911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Всего я получил 11 фотографий метеоров из примерно 300 снимков</a:t>
            </a:r>
            <a:endParaRPr lang="uk-UA" b="1"/>
          </a:p>
          <a:p>
            <a:r>
              <a:rPr lang="ru-RU" b="1"/>
              <a:t>Это очень хороший результат. </a:t>
            </a:r>
            <a:endParaRPr lang="uk-U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1714500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Юношеская Обсерватория МАН специализируется на теме визуальные и фотографические наблюдения метеоров . </a:t>
            </a:r>
            <a:endParaRPr lang="uk-UA" sz="2000" smtClean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852738"/>
            <a:ext cx="4672013" cy="3502025"/>
          </a:xfrm>
        </p:spPr>
      </p:pic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434975" y="1628775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just"/>
            <a:r>
              <a:rPr lang="ru-RU" b="1">
                <a:latin typeface="Franklin Gothic Book" pitchFamily="34" charset="0"/>
              </a:rPr>
              <a:t>Целью моей работы </a:t>
            </a:r>
            <a:r>
              <a:rPr lang="ru-RU">
                <a:latin typeface="Franklin Gothic Book" pitchFamily="34" charset="0"/>
              </a:rPr>
              <a:t>является определение количественного распределения метеоров потока Персеид по времени распределение метеоров по блеску за каждый период и определение зенитных часовых чисел Персеид</a:t>
            </a:r>
            <a:endParaRPr lang="uk-UA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7510462" cy="550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836613"/>
            <a:ext cx="7834312" cy="5227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 smtClean="0"/>
              <a:t>Принцип определения звездной величины для </a:t>
            </a:r>
            <a:r>
              <a:rPr lang="ru-RU" sz="2800" b="1" dirty="0" err="1" smtClean="0"/>
              <a:t>фотометеора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Су</a:t>
            </a:r>
            <a:br>
              <a:rPr lang="ru-RU" sz="28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</a:t>
            </a:r>
            <a:r>
              <a:rPr lang="ru-RU" sz="2400" dirty="0" smtClean="0"/>
              <a:t>подсчитал сильно увеличив изображение в </a:t>
            </a:r>
            <a:r>
              <a:rPr lang="en-US" sz="2400" dirty="0" smtClean="0">
                <a:latin typeface="Arial" charset="0"/>
              </a:rPr>
              <a:t>Paint </a:t>
            </a:r>
            <a:br>
              <a:rPr lang="en-US" sz="2400" dirty="0" smtClean="0">
                <a:latin typeface="Arial" charset="0"/>
              </a:rPr>
            </a:br>
            <a:r>
              <a:rPr lang="ru-RU" sz="2400" dirty="0" smtClean="0"/>
              <a:t> в </a:t>
            </a:r>
            <a:r>
              <a:rPr lang="ru-RU" sz="2400" dirty="0" smtClean="0">
                <a:latin typeface="Arial" charset="0"/>
              </a:rPr>
              <a:t>изображении звезды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sz="2400" dirty="0" smtClean="0"/>
              <a:t> Андромеды 7 пикселей 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/>
              <a:t>а её звездная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en-US" sz="2400" dirty="0" smtClean="0"/>
              <a:t>m</a:t>
            </a:r>
            <a:r>
              <a:rPr lang="ru-RU" sz="2400" dirty="0" smtClean="0"/>
              <a:t>=3,85</a:t>
            </a:r>
            <a:r>
              <a:rPr lang="uk-UA" sz="4100" dirty="0" smtClean="0"/>
              <a:t/>
            </a:r>
            <a:br>
              <a:rPr lang="uk-UA" sz="4100" dirty="0" smtClean="0"/>
            </a:br>
            <a:r>
              <a:rPr lang="uk-UA" sz="4100" dirty="0" smtClean="0"/>
              <a:t/>
            </a:r>
            <a:br>
              <a:rPr lang="uk-UA" sz="4100" dirty="0" smtClean="0"/>
            </a:br>
            <a:endParaRPr lang="uk-UA" sz="4100" dirty="0" smtClean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2420938"/>
            <a:ext cx="2951162" cy="318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z="28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Я</a:t>
            </a:r>
            <a:r>
              <a:rPr lang="ru-RU" sz="2400" dirty="0" smtClean="0"/>
              <a:t> </a:t>
            </a:r>
            <a:r>
              <a:rPr lang="ru-RU" sz="2400" dirty="0"/>
              <a:t>измерил ширину его </a:t>
            </a:r>
            <a:r>
              <a:rPr lang="ru-RU" sz="2400" dirty="0" smtClean="0"/>
              <a:t>изображения вышло </a:t>
            </a:r>
            <a:r>
              <a:rPr lang="ru-RU" sz="2400" dirty="0"/>
              <a:t>4-5 пикселей </a:t>
            </a:r>
            <a:r>
              <a:rPr lang="ru-RU" sz="2400" dirty="0" smtClean="0"/>
              <a:t>с помощью вычисления по закону </a:t>
            </a:r>
            <a:r>
              <a:rPr lang="ru-RU" sz="2400" dirty="0" err="1" smtClean="0"/>
              <a:t>Погсона</a:t>
            </a:r>
            <a:r>
              <a:rPr lang="ru-RU" sz="2400" dirty="0" smtClean="0"/>
              <a:t> звёздная метеора равна </a:t>
            </a:r>
            <a:r>
              <a:rPr lang="ru-RU" sz="2400" b="1" dirty="0" smtClean="0"/>
              <a:t>4.27</a:t>
            </a:r>
            <a:endParaRPr lang="uk-UA" sz="24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uk-UA" sz="1600" dirty="0"/>
          </a:p>
        </p:txBody>
      </p:sp>
      <p:pic>
        <p:nvPicPr>
          <p:cNvPr id="51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013075"/>
            <a:ext cx="39608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932363" y="2924175"/>
          <a:ext cx="302418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Формула" r:id="rId4" imgW="1079032" imgH="431613" progId="Equation.3">
                  <p:embed/>
                </p:oleObj>
              </mc:Choice>
              <mc:Fallback>
                <p:oleObj name="Формула" r:id="rId4" imgW="1079032" imgH="431613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924175"/>
                        <a:ext cx="3024187" cy="1216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Прямоугольник 5"/>
          <p:cNvSpPr>
            <a:spLocks noChangeArrowheads="1"/>
          </p:cNvSpPr>
          <p:nvPr/>
        </p:nvSpPr>
        <p:spPr bwMode="auto">
          <a:xfrm>
            <a:off x="5097463" y="6181725"/>
            <a:ext cx="207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0,17=0,4(</a:t>
            </a:r>
            <a:r>
              <a:rPr lang="en-US"/>
              <a:t>m</a:t>
            </a:r>
            <a:r>
              <a:rPr lang="ru-RU"/>
              <a:t> –3.85)</a:t>
            </a:r>
            <a:endParaRPr lang="uk-UA"/>
          </a:p>
        </p:txBody>
      </p:sp>
      <p:sp>
        <p:nvSpPr>
          <p:cNvPr id="514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5160963" y="4292600"/>
          <a:ext cx="1498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Формула" r:id="rId6" imgW="952087" imgH="444307" progId="Equation.3">
                  <p:embed/>
                </p:oleObj>
              </mc:Choice>
              <mc:Fallback>
                <p:oleObj name="Формула" r:id="rId6" imgW="952087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4292600"/>
                        <a:ext cx="1498600" cy="720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127625" y="5300663"/>
          <a:ext cx="18748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Формула" r:id="rId8" imgW="1294838" imgH="444307" progId="Equation.3">
                  <p:embed/>
                </p:oleObj>
              </mc:Choice>
              <mc:Fallback>
                <p:oleObj name="Формула" r:id="rId8" imgW="1294838" imgH="444307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5300663"/>
                        <a:ext cx="1874838" cy="649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/>
              <a:t>Таким образом по фотографии можно сделать фотометрические измерения.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468313" y="1916113"/>
            <a:ext cx="7467600" cy="4525962"/>
          </a:xfrm>
        </p:spPr>
        <p:txBody>
          <a:bodyPr/>
          <a:lstStyle/>
          <a:p>
            <a:pPr eaLnBrk="1" hangingPunct="1"/>
            <a:r>
              <a:rPr lang="ru-RU" smtClean="0"/>
              <a:t>Привязываясь к опорным звёздам на фото я перенёс треки метеоров на карту для уточнения точки радианта, полученного по визуальным наблюдениям.</a:t>
            </a:r>
            <a:endParaRPr lang="uk-UA" smtClean="0"/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итоге получились такие радианты метеоров как</a:t>
            </a:r>
            <a:br>
              <a:rPr lang="ru-RU" sz="2400" smtClean="0"/>
            </a:br>
            <a:r>
              <a:rPr lang="ru-RU" sz="2400" smtClean="0"/>
              <a:t>+40,5 ° 00,40ʱ ; +50</a:t>
            </a:r>
            <a:r>
              <a:rPr lang="uk-UA" sz="2400" smtClean="0"/>
              <a:t>°</a:t>
            </a:r>
            <a:r>
              <a:rPr lang="ru-RU" sz="2400" smtClean="0"/>
              <a:t> 03,40 ʱ</a:t>
            </a:r>
            <a:r>
              <a:rPr lang="ru-RU" sz="2400" b="1" smtClean="0"/>
              <a:t>  </a:t>
            </a:r>
            <a:r>
              <a:rPr lang="ru-RU" sz="2400" smtClean="0"/>
              <a:t>;</a:t>
            </a:r>
            <a:r>
              <a:rPr lang="ru-RU" sz="2400" b="1" smtClean="0"/>
              <a:t> </a:t>
            </a:r>
            <a:r>
              <a:rPr lang="ru-RU" sz="2400" smtClean="0"/>
              <a:t>+55</a:t>
            </a:r>
            <a:r>
              <a:rPr lang="uk-UA" sz="2400" smtClean="0"/>
              <a:t>°</a:t>
            </a:r>
            <a:r>
              <a:rPr lang="ru-RU" sz="2400" smtClean="0"/>
              <a:t> 03,15 ʱ</a:t>
            </a:r>
            <a:r>
              <a:rPr lang="ru-RU" sz="2400" b="1" smtClean="0"/>
              <a:t> </a:t>
            </a:r>
            <a:endParaRPr lang="uk-UA" sz="2400" smtClean="0"/>
          </a:p>
        </p:txBody>
      </p:sp>
      <p:pic>
        <p:nvPicPr>
          <p:cNvPr id="40962" name="Picture 3" descr="область радиации персеид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519488"/>
            <a:ext cx="4500563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360488"/>
            <a:ext cx="5138737" cy="3705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Заключение</a:t>
            </a:r>
            <a:endParaRPr lang="uk-UA" smtClean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/>
            <a:r>
              <a:rPr lang="ru-RU" smtClean="0"/>
              <a:t>В своей работе я показал все этапы обработки метеорных наблюдений</a:t>
            </a:r>
          </a:p>
          <a:p>
            <a:pPr marL="36513" indent="0"/>
            <a:r>
              <a:rPr lang="ru-RU" smtClean="0"/>
              <a:t>Я научился фотографировать метеоры и частично обрабатывать снимки, уточняя обработку визуальных наблюдений</a:t>
            </a:r>
            <a:endParaRPr lang="en-US" smtClean="0"/>
          </a:p>
          <a:p>
            <a:pPr marL="36513" indent="0"/>
            <a:r>
              <a:rPr lang="ru-RU" smtClean="0"/>
              <a:t>В будущем я надеюсь освоить подробную методику фотографических наблюдений  и представить ее к защите творческих работ.</a:t>
            </a:r>
            <a:endParaRPr lang="uk-UA" smtClean="0"/>
          </a:p>
          <a:p>
            <a:pPr marL="36513" indent="0"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5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В 2013 году наша группа наблюдателей проводила метеорную экспедицию по наблюдению Персеид на наблюдательной станции Маяки Одесской астрономической обсерватории. 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1536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00213"/>
            <a:ext cx="6265862" cy="4699000"/>
          </a:xfrm>
        </p:spPr>
      </p:pic>
      <p:sp>
        <p:nvSpPr>
          <p:cNvPr id="1536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Персеиды - один из самых активных и регулярно наблюдаемых потоков, богатым яркими метеорами. В период с 10 по 13 августа Персеиды составляют 70% всех метеоров, наблюдаемых невооруженным глазом.</a:t>
            </a:r>
          </a:p>
          <a:p>
            <a:pPr eaLnBrk="1" hangingPunct="1"/>
            <a:r>
              <a:rPr lang="ru-RU" sz="1800" smtClean="0"/>
              <a:t>Персеиды наблюдаются более 1200 лет.</a:t>
            </a:r>
          </a:p>
          <a:p>
            <a:pPr eaLnBrk="1" hangingPunct="1"/>
            <a:r>
              <a:rPr lang="ru-RU" sz="1800" smtClean="0"/>
              <a:t>Впервые они были открыты параллельно Джоном Локком, Адольфом Кетеле и Эдвардом Клаудисом Хериком.</a:t>
            </a:r>
          </a:p>
          <a:p>
            <a:pPr eaLnBrk="1" hangingPunct="1"/>
            <a:r>
              <a:rPr lang="ru-RU" sz="1800" smtClean="0"/>
              <a:t>Радиант Персеид расположен вблизи переменной звезды Алголь в созвездии Персея.</a:t>
            </a:r>
          </a:p>
          <a:p>
            <a:pPr eaLnBrk="1" hangingPunct="1"/>
            <a:r>
              <a:rPr lang="ru-RU" sz="1800" smtClean="0"/>
              <a:t>Родоначальницей потока персиид является комета         Свифта-Туттля. </a:t>
            </a:r>
          </a:p>
        </p:txBody>
      </p:sp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Персеиды</a:t>
            </a:r>
            <a:endParaRPr lang="uk-UA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          Свифта-</a:t>
            </a:r>
            <a:r>
              <a:rPr lang="ru-RU" sz="4800" b="1" dirty="0" err="1" smtClean="0"/>
              <a:t>Туттля</a:t>
            </a:r>
            <a:r>
              <a:rPr lang="ru-RU" sz="4800" dirty="0"/>
              <a:t/>
            </a:r>
            <a:br>
              <a:rPr lang="ru-RU" sz="4800" dirty="0"/>
            </a:br>
            <a:endParaRPr lang="uk-UA" dirty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341438"/>
            <a:ext cx="4632325" cy="439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/>
              <a:t>Свифта-</a:t>
            </a:r>
            <a:r>
              <a:rPr lang="ru-RU" sz="2200" b="1" dirty="0" err="1"/>
              <a:t>Туттля</a:t>
            </a:r>
            <a:r>
              <a:rPr lang="ru-RU" sz="2200" b="1" dirty="0"/>
              <a:t> </a:t>
            </a:r>
            <a:r>
              <a:rPr lang="ru-RU" sz="2200" dirty="0"/>
              <a:t>– Комета с периодом 135 лет была открыта астрономами Льюисом Свифтом (16 июля 1862 год) и </a:t>
            </a:r>
            <a:r>
              <a:rPr lang="ru-RU" sz="2200" dirty="0" err="1"/>
              <a:t>Хорасом</a:t>
            </a:r>
            <a:r>
              <a:rPr lang="ru-RU" sz="2200" dirty="0"/>
              <a:t> </a:t>
            </a:r>
            <a:r>
              <a:rPr lang="ru-RU" sz="2200" dirty="0" err="1"/>
              <a:t>Таттлом</a:t>
            </a:r>
            <a:r>
              <a:rPr lang="ru-RU" sz="2200" dirty="0"/>
              <a:t> (19 июля 1862 год).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ru-RU" sz="2200" dirty="0"/>
              <a:t>Комета является родоначальницей метеорного потока Персеид.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1800" dirty="0"/>
              <a:t/>
            </a:r>
            <a:br>
              <a:rPr lang="uk-UA" sz="1800" dirty="0"/>
            </a:br>
            <a:endParaRPr lang="uk-UA" sz="1800" dirty="0"/>
          </a:p>
        </p:txBody>
      </p:sp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406650"/>
            <a:ext cx="6121400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86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Про эту комету есть множество теорий но я взял две </a:t>
            </a:r>
            <a:r>
              <a:rPr lang="ru-RU" sz="2400" dirty="0" smtClean="0"/>
              <a:t>основных.</a:t>
            </a:r>
            <a:br>
              <a:rPr lang="ru-RU" sz="2400" dirty="0" smtClean="0"/>
            </a:br>
            <a:r>
              <a:rPr lang="en-US" sz="2400" dirty="0"/>
              <a:t>1</a:t>
            </a:r>
            <a:r>
              <a:rPr lang="ru-RU" sz="2400" dirty="0"/>
              <a:t>. Крайний год прохождения кометы 1992 год 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ru-RU" sz="2400" dirty="0"/>
              <a:t>Ожидается комета Свифта-</a:t>
            </a:r>
            <a:r>
              <a:rPr lang="ru-RU" sz="2400" dirty="0" err="1"/>
              <a:t>Туттля</a:t>
            </a:r>
            <a:r>
              <a:rPr lang="ru-RU" sz="2400" dirty="0"/>
              <a:t> в 2126 если произойдёт какое либо событие, которое изменит траекторию комет с некоторой долей вероятности она могла бы поразить и нашу планету с силой эквивалентной взрыву бомбы до 100 млн мегатонн.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3284538"/>
            <a:ext cx="4321175" cy="2913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5818188"/>
          </a:xfrm>
        </p:spPr>
        <p:txBody>
          <a:bodyPr/>
          <a:lstStyle/>
          <a:p>
            <a:pPr eaLnBrk="1" hangingPunct="1"/>
            <a:r>
              <a:rPr lang="ru-RU" sz="3200" smtClean="0"/>
              <a:t>2.Комета Свифта-Туттля имеет период обращения 120 лет. В 1980-1984 г.г. ожидалось возвращение кометы к перигелию, но этого неслучилось, и она была отнесена к числу потерянных. Но в 1980г. наблюдалось значительное увеличение численности метеоров потока. Что считается как возвращение кометы</a:t>
            </a:r>
            <a:r>
              <a:rPr lang="ru-RU" sz="2400" smtClean="0"/>
              <a:t>.</a:t>
            </a:r>
            <a:endParaRPr lang="uk-UA" sz="2400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116013" y="3284538"/>
            <a:ext cx="6335712" cy="28416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/>
              <a:t>О СТРУКТУРЕ РОЯ И ЕГО ВЛИЯНИИ НА РЕЗУЛЬТАТ НАБЛЮДЕНИЙ.</a:t>
            </a:r>
            <a:r>
              <a:rPr lang="uk-UA" sz="4800" dirty="0"/>
              <a:t/>
            </a:r>
            <a:br>
              <a:rPr lang="uk-UA" sz="4800" dirty="0"/>
            </a:br>
            <a:endParaRPr lang="uk-UA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7467600" cy="4525963"/>
          </a:xfrm>
        </p:spPr>
        <p:txBody>
          <a:bodyPr/>
          <a:lstStyle/>
          <a:p>
            <a:pPr eaLnBrk="1" hangingPunct="1"/>
            <a:r>
              <a:rPr lang="ru-RU" sz="2000" smtClean="0"/>
              <a:t>Ежегодно при своём движении вокруг Солнца планета Земля пересекается с орбитами многих комет, являющихся родоначальниками метеорных роев, облаков и потоков, продолжающих своё движение по орбите, проложенной кометой.</a:t>
            </a:r>
            <a:endParaRPr lang="uk-UA" sz="2000" smtClean="0"/>
          </a:p>
          <a:p>
            <a:pPr eaLnBrk="1" hangingPunct="1"/>
            <a:endParaRPr lang="uk-UA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16338"/>
            <a:ext cx="4114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1380</TotalTime>
  <Words>811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Техническая</vt:lpstr>
      <vt:lpstr>Формула</vt:lpstr>
      <vt:lpstr>Визуальные и фотографические наблюдения Персеид 2013года </vt:lpstr>
      <vt:lpstr>Юношеская Обсерватория МАН специализируется на теме визуальные и фотографические наблюдения метеоров . </vt:lpstr>
      <vt:lpstr>В 2013 году наша группа наблюдателей проводила метеорную экспедицию по наблюдению Персеид на наблюдательной станции Маяки Одесской астрономической обсерватории.  </vt:lpstr>
      <vt:lpstr>Персеиды</vt:lpstr>
      <vt:lpstr>          Свифта-Туттля </vt:lpstr>
      <vt:lpstr>Свифта-Туттля – Комета с периодом 135 лет была открыта астрономами Льюисом Свифтом (16 июля 1862 год) и Хорасом Таттлом (19 июля 1862 год). Комета является родоначальницей метеорного потока Персеид.  </vt:lpstr>
      <vt:lpstr>Про эту комету есть множество теорий но я взял две основных. 1. Крайний год прохождения кометы 1992 год  Ожидается комета Свифта-Туттля в 2126 если произойдёт какое либо событие, которое изменит траекторию комет с некоторой долей вероятности она могла бы поразить и нашу планету с силой эквивалентной взрыву бомбы до 100 млн мегатонн.  </vt:lpstr>
      <vt:lpstr>2.Комета Свифта-Туттля имеет период обращения 120 лет. В 1980-1984 г.г. ожидалось возвращение кометы к перигелию, но этого неслучилось, и она была отнесена к числу потерянных. Но в 1980г. наблюдалось значительное увеличение численности метеоров потока. Что считается как возвращение кометы.</vt:lpstr>
      <vt:lpstr>О СТРУКТУРЕ РОЯ И ЕГО ВЛИЯНИИ НА РЕЗУЛЬТАТ НАБЛЮДЕНИЙ. </vt:lpstr>
      <vt:lpstr>Причины по которым количество визуально наблюдаемых метеоров отличается от действительного количества метеоров вошедших в атмосферу земли.</vt:lpstr>
      <vt:lpstr>Зенитное часовое число (ZHR)</vt:lpstr>
      <vt:lpstr>ФОРМУЛА ZHR</vt:lpstr>
      <vt:lpstr>НАШИ НАБЛЮДЕНИЯ ПЕРСЕИД 2013 ГОДА</vt:lpstr>
      <vt:lpstr>Обработка наблюдений. Таблицы и графики по обработке наблюдений.  Обработав журналы наблюдений, я составил таблицу для вычисления зенитных часовых чисел, в которой  внёс следующие данные  </vt:lpstr>
      <vt:lpstr>Презентация PowerPoint</vt:lpstr>
      <vt:lpstr>К примеру я предоставлю ночь с       11-12.08.2013</vt:lpstr>
      <vt:lpstr>Презентация PowerPoint</vt:lpstr>
      <vt:lpstr>Фотографические наблюдения Персеид</vt:lpstr>
      <vt:lpstr>В августе 2013 мне довелось наблюдать именно таким методом с помощью  сорока сантиметрового рефлектора кассогрена и прикреплёному к нему фотоапарату Nikon D3200.  </vt:lpstr>
      <vt:lpstr>Презентация PowerPoint</vt:lpstr>
      <vt:lpstr>Презентация PowerPoint</vt:lpstr>
      <vt:lpstr>        Принцип определения звездной величины для фотометеора  Су  Я подсчитал сильно увеличив изображение в Paint   в изображении звезды μ Андромеды 7 пикселей  а её звездная m=3,85  </vt:lpstr>
      <vt:lpstr>Презентация PowerPoint</vt:lpstr>
      <vt:lpstr>Таким образом по фотографии можно сделать фотометрические измерения. </vt:lpstr>
      <vt:lpstr>В итоге получились такие радианты метеоров как +40,5 ° 00,40ʱ ; +50° 03,40 ʱ  ; +55° 03,15 ʱ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Визуальные и фотографические наблюдения Персеид 2013года </dc:title>
  <dc:creator>Бикови</dc:creator>
  <cp:lastModifiedBy>astro</cp:lastModifiedBy>
  <cp:revision>31</cp:revision>
  <dcterms:created xsi:type="dcterms:W3CDTF">2013-11-19T17:04:03Z</dcterms:created>
  <dcterms:modified xsi:type="dcterms:W3CDTF">2014-01-08T15:44:24Z</dcterms:modified>
</cp:coreProperties>
</file>