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3" r:id="rId3"/>
    <p:sldId id="275" r:id="rId4"/>
    <p:sldId id="276" r:id="rId5"/>
    <p:sldId id="277" r:id="rId6"/>
    <p:sldId id="278" r:id="rId7"/>
    <p:sldId id="280" r:id="rId8"/>
    <p:sldId id="281" r:id="rId9"/>
    <p:sldId id="282" r:id="rId10"/>
    <p:sldId id="283" r:id="rId11"/>
    <p:sldId id="284" r:id="rId12"/>
    <p:sldId id="272" r:id="rId13"/>
    <p:sldId id="286" r:id="rId14"/>
    <p:sldId id="285" r:id="rId15"/>
    <p:sldId id="28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0011"/>
    <a:srgbClr val="8A001A"/>
    <a:srgbClr val="FFFFCC"/>
    <a:srgbClr val="0000CC"/>
    <a:srgbClr val="C8D7EA"/>
    <a:srgbClr val="F0D590"/>
    <a:srgbClr val="F8DBA2"/>
    <a:srgbClr val="FFE4B3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84" d="100"/>
          <a:sy n="84" d="100"/>
        </p:scale>
        <p:origin x="-11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886C1-9579-441A-83EB-5C17B598DFC1}" type="datetimeFigureOut">
              <a:rPr lang="uk-UA" smtClean="0"/>
              <a:pPr/>
              <a:t>04.04.2014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36C14-FFC9-45E8-A337-C2A9906C853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416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cover dir="l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9040"/>
            <a:ext cx="1804932" cy="240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2677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63688" y="1412776"/>
            <a:ext cx="5976664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noProof="0" dirty="0" smtClean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Всеукраїнський інтерактивний конкурс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noProof="0" dirty="0" smtClean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Малої академії наук  </a:t>
            </a:r>
            <a:r>
              <a:rPr lang="uk-UA" sz="2000" b="1" noProof="0" dirty="0" err="1" smtClean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“МАН-Юніор-Дослідник”</a:t>
            </a:r>
            <a:r>
              <a:rPr lang="uk-UA" sz="2000" b="1" noProof="0" dirty="0" smtClean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uk-UA" sz="2000" b="1" noProof="0" dirty="0" smtClean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uk-UA" sz="2000" b="1" noProof="0" dirty="0" smtClean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номінація “Історик-Юніор-2014</a:t>
            </a:r>
            <a:r>
              <a:rPr lang="uk-UA" b="1" dirty="0" smtClean="0">
                <a:solidFill>
                  <a:srgbClr val="0000CC"/>
                </a:solidFill>
                <a:ea typeface="+mj-ea"/>
                <a:cs typeface="+mj-cs"/>
              </a:rPr>
              <a:t>”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005064"/>
            <a:ext cx="3541712" cy="1752600"/>
          </a:xfrm>
        </p:spPr>
        <p:txBody>
          <a:bodyPr>
            <a:noAutofit/>
          </a:bodyPr>
          <a:lstStyle/>
          <a:p>
            <a:pPr algn="l"/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Алієва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Яна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Русланівна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Учениця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8-А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класу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Пологівська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спеціалізована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різнопрофільна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школа І-ІІІ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ступенів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№2 </a:t>
            </a:r>
            <a:b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Запорізька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область</a:t>
            </a:r>
            <a:b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Науковий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Штандюк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Світлана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Іванівна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l"/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9792" y="227687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Проект-дослідження</a:t>
            </a:r>
            <a:endParaRPr lang="uk-UA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270892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Історичне </a:t>
            </a:r>
            <a:r>
              <a:rPr lang="uk-UA" sz="2400" b="1" dirty="0" err="1" smtClean="0">
                <a:solidFill>
                  <a:srgbClr val="C00000"/>
                </a:solidFill>
              </a:rPr>
              <a:t>підгрунтя</a:t>
            </a:r>
            <a:r>
              <a:rPr lang="uk-UA" sz="2400" b="1" dirty="0" smtClean="0">
                <a:solidFill>
                  <a:srgbClr val="C00000"/>
                </a:solidFill>
              </a:rPr>
              <a:t> поеми 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Т.Г.Шевченка  </a:t>
            </a:r>
            <a:r>
              <a:rPr lang="ru-RU" sz="2400" b="1" dirty="0" smtClean="0">
                <a:solidFill>
                  <a:srgbClr val="C00000"/>
                </a:solidFill>
              </a:rPr>
              <a:t>«</a:t>
            </a:r>
            <a:r>
              <a:rPr lang="uk-UA" sz="2400" b="1" dirty="0" smtClean="0">
                <a:solidFill>
                  <a:srgbClr val="C00000"/>
                </a:solidFill>
              </a:rPr>
              <a:t>Іван Підкова»</a:t>
            </a:r>
            <a:endParaRPr lang="uk-UA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188640"/>
            <a:ext cx="2627784" cy="11918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srgbClr val="580011"/>
                </a:solidFill>
                <a:latin typeface="Monotype Corsiva" pitchFamily="66" charset="0"/>
              </a:rPr>
              <a:t>Самопали</a:t>
            </a:r>
            <a:r>
              <a:rPr lang="ru-RU" sz="1600" dirty="0">
                <a:solidFill>
                  <a:srgbClr val="580011"/>
                </a:solidFill>
                <a:latin typeface="Monotype Corsiva" pitchFamily="66" charset="0"/>
              </a:rPr>
              <a:t> </a:t>
            </a:r>
            <a:r>
              <a:rPr lang="ru-RU" sz="1600" dirty="0" err="1">
                <a:solidFill>
                  <a:srgbClr val="580011"/>
                </a:solidFill>
                <a:latin typeface="Monotype Corsiva" pitchFamily="66" charset="0"/>
              </a:rPr>
              <a:t>набувайте</a:t>
            </a:r>
            <a:r>
              <a:rPr lang="ru-RU" sz="1600" dirty="0" smtClean="0">
                <a:solidFill>
                  <a:srgbClr val="580011"/>
                </a:solidFill>
                <a:latin typeface="Monotype Corsiva" pitchFamily="66" charset="0"/>
              </a:rPr>
              <a:t>,</a:t>
            </a:r>
            <a:endParaRPr lang="ru-RU" sz="1600" dirty="0">
              <a:solidFill>
                <a:srgbClr val="580011"/>
              </a:solidFill>
              <a:latin typeface="Monotype Corsiva" pitchFamily="66" charset="0"/>
            </a:endParaRPr>
          </a:p>
          <a:p>
            <a:pPr algn="ctr"/>
            <a:r>
              <a:rPr lang="ru-RU" sz="1600" dirty="0" err="1">
                <a:solidFill>
                  <a:srgbClr val="580011"/>
                </a:solidFill>
                <a:latin typeface="Monotype Corsiva" pitchFamily="66" charset="0"/>
              </a:rPr>
              <a:t>Острих</a:t>
            </a:r>
            <a:r>
              <a:rPr lang="ru-RU" sz="1600" dirty="0">
                <a:solidFill>
                  <a:srgbClr val="580011"/>
                </a:solidFill>
                <a:latin typeface="Monotype Corsiva" pitchFamily="66" charset="0"/>
              </a:rPr>
              <a:t> </a:t>
            </a:r>
            <a:r>
              <a:rPr lang="ru-RU" sz="1600" dirty="0" err="1">
                <a:solidFill>
                  <a:srgbClr val="580011"/>
                </a:solidFill>
                <a:latin typeface="Monotype Corsiva" pitchFamily="66" charset="0"/>
              </a:rPr>
              <a:t>шабель</a:t>
            </a:r>
            <a:r>
              <a:rPr lang="ru-RU" sz="1600" dirty="0">
                <a:solidFill>
                  <a:srgbClr val="580011"/>
                </a:solidFill>
                <a:latin typeface="Monotype Corsiva" pitchFamily="66" charset="0"/>
              </a:rPr>
              <a:t> </a:t>
            </a:r>
            <a:r>
              <a:rPr lang="ru-RU" sz="1600" dirty="0" err="1">
                <a:solidFill>
                  <a:srgbClr val="580011"/>
                </a:solidFill>
                <a:latin typeface="Monotype Corsiva" pitchFamily="66" charset="0"/>
              </a:rPr>
              <a:t>добувайте</a:t>
            </a:r>
            <a:r>
              <a:rPr lang="ru-RU" sz="1600" dirty="0" smtClean="0">
                <a:solidFill>
                  <a:srgbClr val="580011"/>
                </a:solidFill>
                <a:latin typeface="Monotype Corsiva" pitchFamily="66" charset="0"/>
              </a:rPr>
              <a:t>,</a:t>
            </a:r>
            <a:endParaRPr lang="ru-RU" sz="1600" dirty="0">
              <a:solidFill>
                <a:srgbClr val="580011"/>
              </a:solidFill>
              <a:latin typeface="Monotype Corsiva" pitchFamily="66" charset="0"/>
            </a:endParaRPr>
          </a:p>
          <a:p>
            <a:pPr algn="ctr"/>
            <a:r>
              <a:rPr lang="ru-RU" sz="1600" dirty="0">
                <a:solidFill>
                  <a:srgbClr val="580011"/>
                </a:solidFill>
                <a:latin typeface="Monotype Corsiva" pitchFamily="66" charset="0"/>
              </a:rPr>
              <a:t>А за волю, </a:t>
            </a:r>
            <a:r>
              <a:rPr lang="ru-RU" sz="1600" dirty="0" err="1">
                <a:solidFill>
                  <a:srgbClr val="580011"/>
                </a:solidFill>
                <a:latin typeface="Monotype Corsiva" pitchFamily="66" charset="0"/>
              </a:rPr>
              <a:t>хоч</a:t>
            </a:r>
            <a:r>
              <a:rPr lang="ru-RU" sz="1600" dirty="0">
                <a:solidFill>
                  <a:srgbClr val="580011"/>
                </a:solidFill>
                <a:latin typeface="Monotype Corsiva" pitchFamily="66" charset="0"/>
              </a:rPr>
              <a:t> </a:t>
            </a:r>
            <a:r>
              <a:rPr lang="ru-RU" sz="1600" dirty="0" err="1">
                <a:solidFill>
                  <a:srgbClr val="580011"/>
                </a:solidFill>
                <a:latin typeface="Monotype Corsiva" pitchFamily="66" charset="0"/>
              </a:rPr>
              <a:t>умріте</a:t>
            </a:r>
            <a:r>
              <a:rPr lang="ru-RU" sz="1600" dirty="0" smtClean="0">
                <a:solidFill>
                  <a:srgbClr val="580011"/>
                </a:solidFill>
                <a:latin typeface="Monotype Corsiva" pitchFamily="66" charset="0"/>
              </a:rPr>
              <a:t>,</a:t>
            </a:r>
            <a:endParaRPr lang="ru-RU" sz="1600" dirty="0">
              <a:solidFill>
                <a:srgbClr val="580011"/>
              </a:solidFill>
              <a:latin typeface="Monotype Corsiva" pitchFamily="66" charset="0"/>
            </a:endParaRPr>
          </a:p>
          <a:p>
            <a:pPr algn="ctr"/>
            <a:r>
              <a:rPr lang="ru-RU" sz="1600" dirty="0">
                <a:solidFill>
                  <a:srgbClr val="580011"/>
                </a:solidFill>
                <a:latin typeface="Monotype Corsiva" pitchFamily="66" charset="0"/>
              </a:rPr>
              <a:t>І </a:t>
            </a:r>
            <a:r>
              <a:rPr lang="ru-RU" sz="1600" dirty="0" err="1">
                <a:solidFill>
                  <a:srgbClr val="580011"/>
                </a:solidFill>
                <a:latin typeface="Monotype Corsiva" pitchFamily="66" charset="0"/>
              </a:rPr>
              <a:t>вольності</a:t>
            </a:r>
            <a:r>
              <a:rPr lang="ru-RU" sz="1600" dirty="0">
                <a:solidFill>
                  <a:srgbClr val="580011"/>
                </a:solidFill>
                <a:latin typeface="Monotype Corsiva" pitchFamily="66" charset="0"/>
              </a:rPr>
              <a:t> </a:t>
            </a:r>
            <a:r>
              <a:rPr lang="ru-RU" sz="1600" dirty="0" err="1" smtClean="0">
                <a:solidFill>
                  <a:srgbClr val="580011"/>
                </a:solidFill>
                <a:latin typeface="Monotype Corsiva" pitchFamily="66" charset="0"/>
              </a:rPr>
              <a:t>бороніте</a:t>
            </a:r>
            <a:r>
              <a:rPr lang="ru-RU" sz="1600" dirty="0" smtClean="0">
                <a:solidFill>
                  <a:srgbClr val="580011"/>
                </a:solidFill>
                <a:latin typeface="Monotype Corsiva" pitchFamily="66" charset="0"/>
              </a:rPr>
              <a:t>…</a:t>
            </a:r>
            <a:endParaRPr lang="uk-UA" sz="1600" dirty="0">
              <a:solidFill>
                <a:srgbClr val="580011"/>
              </a:solidFill>
              <a:latin typeface="Monotype Corsiva" pitchFamily="66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20367" cy="142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08720"/>
            <a:ext cx="4032448" cy="258532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dirty="0" err="1" smtClean="0"/>
              <a:t>Іван</a:t>
            </a:r>
            <a:r>
              <a:rPr lang="ru-RU" dirty="0" smtClean="0"/>
              <a:t> </a:t>
            </a:r>
            <a:r>
              <a:rPr lang="ru-RU" dirty="0" err="1"/>
              <a:t>Підкова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керівників</a:t>
            </a:r>
            <a:r>
              <a:rPr lang="ru-RU" dirty="0"/>
              <a:t> </a:t>
            </a:r>
            <a:r>
              <a:rPr lang="ru-RU" dirty="0" err="1"/>
              <a:t>визвольної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народу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турецько-татарських</a:t>
            </a:r>
            <a:r>
              <a:rPr lang="ru-RU" dirty="0"/>
              <a:t> </a:t>
            </a:r>
            <a:r>
              <a:rPr lang="ru-RU" dirty="0" err="1"/>
              <a:t>загарбників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І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ніяких</a:t>
            </a:r>
            <a:r>
              <a:rPr lang="ru-RU" dirty="0"/>
              <a:t> </a:t>
            </a:r>
            <a:r>
              <a:rPr lang="ru-RU" dirty="0" err="1"/>
              <a:t>відомостей</a:t>
            </a:r>
            <a:r>
              <a:rPr lang="ru-RU" dirty="0"/>
              <a:t> про </a:t>
            </a:r>
            <a:r>
              <a:rPr lang="ru-RU" dirty="0" err="1"/>
              <a:t>його</a:t>
            </a:r>
            <a:r>
              <a:rPr lang="ru-RU" dirty="0"/>
              <a:t> участь в </a:t>
            </a:r>
            <a:r>
              <a:rPr lang="ru-RU" dirty="0" err="1"/>
              <a:t>морських</a:t>
            </a:r>
            <a:r>
              <a:rPr lang="ru-RU" dirty="0"/>
              <a:t> походах </a:t>
            </a:r>
            <a:r>
              <a:rPr lang="ru-RU" dirty="0" err="1"/>
              <a:t>немає</a:t>
            </a:r>
            <a:r>
              <a:rPr lang="ru-RU" dirty="0"/>
              <a:t>, Тарас Шевченко припустив,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міг</a:t>
            </a:r>
            <a:r>
              <a:rPr lang="ru-RU" dirty="0"/>
              <a:t> бути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учасником</a:t>
            </a:r>
            <a:r>
              <a:rPr lang="ru-RU" dirty="0"/>
              <a:t>, а й </a:t>
            </a:r>
            <a:r>
              <a:rPr lang="ru-RU" dirty="0" err="1"/>
              <a:t>ініціатором</a:t>
            </a:r>
            <a:r>
              <a:rPr lang="ru-RU" dirty="0"/>
              <a:t> такого походу.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8064" y="1052736"/>
            <a:ext cx="3096344" cy="206210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i="1" dirty="0" err="1"/>
              <a:t>Пливуть</a:t>
            </a:r>
            <a:r>
              <a:rPr lang="ru-RU" sz="1600" i="1" dirty="0"/>
              <a:t> </a:t>
            </a:r>
            <a:r>
              <a:rPr lang="ru-RU" sz="1600" i="1" dirty="0" err="1"/>
              <a:t>собі</a:t>
            </a:r>
            <a:r>
              <a:rPr lang="ru-RU" sz="1600" i="1" dirty="0"/>
              <a:t> та </a:t>
            </a:r>
            <a:r>
              <a:rPr lang="ru-RU" sz="1600" i="1" dirty="0" err="1"/>
              <a:t>співають</a:t>
            </a:r>
            <a:r>
              <a:rPr lang="ru-RU" sz="1600" i="1" dirty="0"/>
              <a:t>; </a:t>
            </a:r>
          </a:p>
          <a:p>
            <a:r>
              <a:rPr lang="ru-RU" sz="1600" i="1" dirty="0" err="1"/>
              <a:t>Рибалка</a:t>
            </a:r>
            <a:r>
              <a:rPr lang="ru-RU" sz="1600" i="1" dirty="0"/>
              <a:t> </a:t>
            </a:r>
            <a:r>
              <a:rPr lang="ru-RU" sz="1600" i="1" dirty="0" err="1"/>
              <a:t>літає</a:t>
            </a:r>
            <a:r>
              <a:rPr lang="ru-RU" sz="1600" i="1" dirty="0"/>
              <a:t>... </a:t>
            </a:r>
          </a:p>
          <a:p>
            <a:r>
              <a:rPr lang="ru-RU" sz="1600" i="1" dirty="0"/>
              <a:t>А </a:t>
            </a:r>
            <a:r>
              <a:rPr lang="ru-RU" sz="1600" i="1" dirty="0" err="1"/>
              <a:t>попереду</a:t>
            </a:r>
            <a:r>
              <a:rPr lang="ru-RU" sz="1600" i="1" dirty="0"/>
              <a:t> </a:t>
            </a:r>
            <a:r>
              <a:rPr lang="ru-RU" sz="1600" i="1" dirty="0" err="1"/>
              <a:t>отаман</a:t>
            </a:r>
            <a:r>
              <a:rPr lang="ru-RU" sz="1600" i="1" dirty="0"/>
              <a:t> </a:t>
            </a:r>
          </a:p>
          <a:p>
            <a:r>
              <a:rPr lang="ru-RU" sz="1600" i="1" dirty="0" err="1"/>
              <a:t>Веде</a:t>
            </a:r>
            <a:r>
              <a:rPr lang="ru-RU" sz="1600" i="1" dirty="0"/>
              <a:t>, </a:t>
            </a:r>
            <a:r>
              <a:rPr lang="ru-RU" sz="1600" i="1" dirty="0" err="1"/>
              <a:t>куди</a:t>
            </a:r>
            <a:r>
              <a:rPr lang="ru-RU" sz="1600" i="1" dirty="0"/>
              <a:t> </a:t>
            </a:r>
            <a:r>
              <a:rPr lang="ru-RU" sz="1600" i="1" dirty="0" err="1"/>
              <a:t>знає</a:t>
            </a:r>
            <a:r>
              <a:rPr lang="ru-RU" sz="1600" i="1" dirty="0"/>
              <a:t>. </a:t>
            </a:r>
          </a:p>
          <a:p>
            <a:r>
              <a:rPr lang="ru-RU" sz="1600" i="1" dirty="0" err="1"/>
              <a:t>Походжає</a:t>
            </a:r>
            <a:r>
              <a:rPr lang="ru-RU" sz="1600" i="1" dirty="0"/>
              <a:t> </a:t>
            </a:r>
            <a:r>
              <a:rPr lang="ru-RU" sz="1600" i="1" dirty="0" err="1"/>
              <a:t>вздовж</a:t>
            </a:r>
            <a:r>
              <a:rPr lang="ru-RU" sz="1600" i="1" dirty="0"/>
              <a:t> байдака, </a:t>
            </a:r>
          </a:p>
          <a:p>
            <a:r>
              <a:rPr lang="ru-RU" sz="1600" i="1" dirty="0" err="1"/>
              <a:t>Гасне</a:t>
            </a:r>
            <a:r>
              <a:rPr lang="ru-RU" sz="1600" i="1" dirty="0"/>
              <a:t> люлька в </a:t>
            </a:r>
            <a:r>
              <a:rPr lang="ru-RU" sz="1600" i="1" dirty="0" err="1"/>
              <a:t>роті</a:t>
            </a:r>
            <a:r>
              <a:rPr lang="ru-RU" sz="1600" i="1" dirty="0"/>
              <a:t>; </a:t>
            </a:r>
          </a:p>
          <a:p>
            <a:r>
              <a:rPr lang="ru-RU" sz="1600" i="1" dirty="0" err="1"/>
              <a:t>Поглядає</a:t>
            </a:r>
            <a:r>
              <a:rPr lang="ru-RU" sz="1600" i="1" dirty="0"/>
              <a:t> </a:t>
            </a:r>
            <a:r>
              <a:rPr lang="ru-RU" sz="1600" i="1" dirty="0" err="1"/>
              <a:t>сюди-туди</a:t>
            </a:r>
            <a:r>
              <a:rPr lang="ru-RU" sz="1600" i="1" dirty="0"/>
              <a:t> - </a:t>
            </a:r>
          </a:p>
          <a:p>
            <a:r>
              <a:rPr lang="ru-RU" sz="1600" i="1" dirty="0"/>
              <a:t>Де-де </a:t>
            </a:r>
            <a:r>
              <a:rPr lang="ru-RU" sz="1600" i="1" dirty="0" err="1"/>
              <a:t>буть</a:t>
            </a:r>
            <a:r>
              <a:rPr lang="ru-RU" sz="1600" i="1" dirty="0"/>
              <a:t> </a:t>
            </a:r>
            <a:r>
              <a:rPr lang="ru-RU" sz="1600" i="1" dirty="0" err="1"/>
              <a:t>роботі</a:t>
            </a:r>
            <a:r>
              <a:rPr lang="ru-RU" sz="1600" i="1" dirty="0"/>
              <a:t>?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96848"/>
            <a:ext cx="4866903" cy="252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83508668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80728"/>
            <a:ext cx="3991024" cy="2031325"/>
          </a:xfrm>
          <a:prstGeom prst="rect">
            <a:avLst/>
          </a:prstGeom>
          <a:ln w="28575">
            <a:solidFill>
              <a:srgbClr val="58001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поемі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яскраво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виділяється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образ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сміливого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отамана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керівника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походу.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наділений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надприродною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силою.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мужній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відчайдушний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досвідчений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справедливий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казарлюга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побратими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шанують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5205644" y="889847"/>
            <a:ext cx="3168352" cy="2821781"/>
          </a:xfrm>
          <a:prstGeom prst="verticalScroll">
            <a:avLst/>
          </a:prstGeom>
          <a:ln>
            <a:solidFill>
              <a:srgbClr val="580011"/>
            </a:solidFill>
          </a:ln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Закрутивши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чорні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уси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За ухо чуприну, </a:t>
            </a:r>
          </a:p>
          <a:p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Підняв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шапку -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човни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стали. </a:t>
            </a:r>
          </a:p>
          <a:p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"Нехай ворог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гине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Не в Синопу,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отамани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600" b="1" i="1" dirty="0" smtClean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Панове-</a:t>
            </a:r>
            <a:r>
              <a:rPr lang="ru-RU" sz="1600" b="1" i="1" dirty="0" err="1" smtClean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молодці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А у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Царград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, до султана, </a:t>
            </a:r>
          </a:p>
          <a:p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Поїдемо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гості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!"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3933056"/>
            <a:ext cx="5400600" cy="923330"/>
          </a:xfrm>
          <a:prstGeom prst="rect">
            <a:avLst/>
          </a:prstGeom>
          <a:noFill/>
          <a:ln w="38100">
            <a:solidFill>
              <a:srgbClr val="58001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ru-RU" dirty="0"/>
              <a:t>Синоп - </a:t>
            </a:r>
            <a:r>
              <a:rPr lang="ru-RU" dirty="0" err="1"/>
              <a:t>турецьке</a:t>
            </a:r>
            <a:r>
              <a:rPr lang="ru-RU" dirty="0"/>
              <a:t> </a:t>
            </a:r>
            <a:r>
              <a:rPr lang="ru-RU" dirty="0" err="1"/>
              <a:t>місто</a:t>
            </a:r>
            <a:r>
              <a:rPr lang="ru-RU" dirty="0"/>
              <a:t>.</a:t>
            </a:r>
          </a:p>
          <a:p>
            <a:r>
              <a:rPr lang="ru-RU" dirty="0" err="1"/>
              <a:t>Царград</a:t>
            </a:r>
            <a:r>
              <a:rPr lang="ru-RU" dirty="0"/>
              <a:t> - </a:t>
            </a:r>
            <a:r>
              <a:rPr lang="ru-RU" dirty="0" err="1"/>
              <a:t>давня</a:t>
            </a:r>
            <a:r>
              <a:rPr lang="ru-RU" dirty="0"/>
              <a:t> </a:t>
            </a:r>
            <a:r>
              <a:rPr lang="ru-RU" dirty="0" err="1"/>
              <a:t>слов’янська</a:t>
            </a:r>
            <a:r>
              <a:rPr lang="ru-RU" dirty="0"/>
              <a:t> </a:t>
            </a:r>
            <a:r>
              <a:rPr lang="ru-RU" dirty="0" err="1"/>
              <a:t>назва</a:t>
            </a:r>
            <a:r>
              <a:rPr lang="ru-RU" dirty="0"/>
              <a:t> Стамбула, </a:t>
            </a:r>
            <a:r>
              <a:rPr lang="ru-RU" dirty="0" err="1"/>
              <a:t>колишньої</a:t>
            </a:r>
            <a:r>
              <a:rPr lang="ru-RU" dirty="0"/>
              <a:t> </a:t>
            </a:r>
            <a:r>
              <a:rPr lang="ru-RU" dirty="0" err="1"/>
              <a:t>столиці</a:t>
            </a:r>
            <a:r>
              <a:rPr lang="ru-RU" dirty="0"/>
              <a:t> </a:t>
            </a:r>
            <a:r>
              <a:rPr lang="ru-RU" dirty="0" err="1"/>
              <a:t>Туреччини</a:t>
            </a:r>
            <a:r>
              <a:rPr lang="ru-RU" dirty="0"/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2520280" cy="178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13804251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09120"/>
            <a:ext cx="4019550" cy="198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836712"/>
            <a:ext cx="4572000" cy="2862322"/>
          </a:xfrm>
          <a:prstGeom prst="rect">
            <a:avLst/>
          </a:prstGeom>
          <a:ln>
            <a:solidFill>
              <a:srgbClr val="58001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err="1"/>
              <a:t>Кількома</a:t>
            </a:r>
            <a:r>
              <a:rPr lang="ru-RU" dirty="0"/>
              <a:t> рядками поет </a:t>
            </a:r>
            <a:r>
              <a:rPr lang="ru-RU" dirty="0" err="1"/>
              <a:t>окреслює</a:t>
            </a:r>
            <a:r>
              <a:rPr lang="ru-RU" dirty="0"/>
              <a:t> </a:t>
            </a:r>
            <a:r>
              <a:rPr lang="ru-RU" dirty="0" err="1"/>
              <a:t>одностайність</a:t>
            </a:r>
            <a:r>
              <a:rPr lang="ru-RU" dirty="0"/>
              <a:t> </a:t>
            </a:r>
            <a:r>
              <a:rPr lang="ru-RU" dirty="0" err="1"/>
              <a:t>усієї</a:t>
            </a:r>
            <a:r>
              <a:rPr lang="ru-RU" dirty="0"/>
              <a:t> </a:t>
            </a:r>
            <a:r>
              <a:rPr lang="ru-RU" dirty="0" err="1"/>
              <a:t>січової</a:t>
            </a:r>
            <a:r>
              <a:rPr lang="ru-RU" dirty="0"/>
              <a:t> </a:t>
            </a:r>
            <a:r>
              <a:rPr lang="ru-RU" dirty="0" err="1"/>
              <a:t>громади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так </a:t>
            </a:r>
            <a:r>
              <a:rPr lang="ru-RU" dirty="0" err="1"/>
              <a:t>приваблювала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в </a:t>
            </a:r>
            <a:r>
              <a:rPr lang="ru-RU" dirty="0" err="1"/>
              <a:t>козацтві</a:t>
            </a:r>
            <a:r>
              <a:rPr lang="ru-RU" dirty="0"/>
              <a:t>. Так, на </a:t>
            </a:r>
            <a:r>
              <a:rPr lang="ru-RU" dirty="0" err="1"/>
              <a:t>пропозицію</a:t>
            </a:r>
            <a:r>
              <a:rPr lang="ru-RU" dirty="0"/>
              <a:t> </a:t>
            </a:r>
            <a:r>
              <a:rPr lang="ru-RU" dirty="0" err="1"/>
              <a:t>отамана</a:t>
            </a:r>
            <a:r>
              <a:rPr lang="ru-RU" dirty="0"/>
              <a:t> «</a:t>
            </a:r>
            <a:r>
              <a:rPr lang="ru-RU" dirty="0" err="1"/>
              <a:t>поїхати</a:t>
            </a:r>
            <a:r>
              <a:rPr lang="ru-RU" dirty="0"/>
              <a:t> в </a:t>
            </a:r>
            <a:r>
              <a:rPr lang="ru-RU" dirty="0" err="1"/>
              <a:t>гості</a:t>
            </a:r>
            <a:r>
              <a:rPr lang="ru-RU" dirty="0"/>
              <a:t>» в </a:t>
            </a:r>
            <a:r>
              <a:rPr lang="ru-RU" dirty="0" err="1"/>
              <a:t>Царград</a:t>
            </a:r>
            <a:r>
              <a:rPr lang="ru-RU" dirty="0"/>
              <a:t>, </a:t>
            </a:r>
            <a:r>
              <a:rPr lang="ru-RU" dirty="0" err="1"/>
              <a:t>запорожці</a:t>
            </a:r>
            <a:r>
              <a:rPr lang="ru-RU" dirty="0"/>
              <a:t> разом «</a:t>
            </a:r>
            <a:r>
              <a:rPr lang="ru-RU" dirty="0" err="1"/>
              <a:t>заревіли</a:t>
            </a:r>
            <a:r>
              <a:rPr lang="ru-RU" dirty="0"/>
              <a:t>», </a:t>
            </a:r>
            <a:r>
              <a:rPr lang="ru-RU" dirty="0" err="1"/>
              <a:t>погоджуючись</a:t>
            </a:r>
            <a:r>
              <a:rPr lang="ru-RU" dirty="0"/>
              <a:t>. </a:t>
            </a:r>
            <a:r>
              <a:rPr lang="ru-RU" dirty="0" err="1"/>
              <a:t>Отамана</a:t>
            </a:r>
            <a:r>
              <a:rPr lang="ru-RU" dirty="0"/>
              <a:t> в </a:t>
            </a:r>
            <a:r>
              <a:rPr lang="ru-RU" dirty="0" err="1"/>
              <a:t>поемі</a:t>
            </a:r>
            <a:r>
              <a:rPr lang="ru-RU" dirty="0"/>
              <a:t> </a:t>
            </a:r>
            <a:r>
              <a:rPr lang="ru-RU" dirty="0" err="1"/>
              <a:t>зображено</a:t>
            </a:r>
            <a:r>
              <a:rPr lang="ru-RU" dirty="0"/>
              <a:t> </a:t>
            </a:r>
            <a:r>
              <a:rPr lang="ru-RU" dirty="0" err="1"/>
              <a:t>розсудливим</a:t>
            </a:r>
            <a:r>
              <a:rPr lang="ru-RU" dirty="0"/>
              <a:t>, мудрим </a:t>
            </a:r>
            <a:r>
              <a:rPr lang="ru-RU" dirty="0" err="1"/>
              <a:t>керівником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пам'ятає</a:t>
            </a:r>
            <a:r>
              <a:rPr lang="ru-RU" dirty="0"/>
              <a:t> про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моральні</a:t>
            </a:r>
            <a:r>
              <a:rPr lang="ru-RU" dirty="0"/>
              <a:t> </a:t>
            </a:r>
            <a:r>
              <a:rPr lang="ru-RU" dirty="0" err="1"/>
              <a:t>обов'язки</a:t>
            </a:r>
            <a:r>
              <a:rPr lang="ru-RU" dirty="0"/>
              <a:t> перед </a:t>
            </a:r>
            <a:r>
              <a:rPr lang="ru-RU" dirty="0" err="1"/>
              <a:t>рідним</a:t>
            </a:r>
            <a:r>
              <a:rPr lang="ru-RU" dirty="0"/>
              <a:t> народом і є прикладом для </a:t>
            </a:r>
            <a:r>
              <a:rPr lang="ru-RU" dirty="0" err="1"/>
              <a:t>січовиків</a:t>
            </a:r>
            <a:r>
              <a:rPr lang="ru-RU" dirty="0"/>
              <a:t>.</a:t>
            </a: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5292080" y="764704"/>
            <a:ext cx="3635896" cy="3160395"/>
          </a:xfrm>
          <a:prstGeom prst="verticalScroll">
            <a:avLst/>
          </a:prstGeom>
          <a:ln>
            <a:solidFill>
              <a:srgbClr val="58001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"Добре, батьку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отамане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!" - </a:t>
            </a: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Кругом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заревіло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Спасибі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вам!" - </a:t>
            </a:r>
          </a:p>
          <a:p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Надів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шапку. </a:t>
            </a:r>
          </a:p>
          <a:p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Знову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закипіло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Синє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море;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вздовж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байдака </a:t>
            </a:r>
          </a:p>
          <a:p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Знову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походжає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Пан-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отаман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та на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хвилю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Мовчки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поглядає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242959990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1718" y="1124744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У </a:t>
            </a:r>
            <a:r>
              <a:rPr lang="ru-RU" dirty="0" err="1"/>
              <a:t>творі</a:t>
            </a:r>
            <a:r>
              <a:rPr lang="ru-RU" dirty="0"/>
              <a:t> не </a:t>
            </a:r>
            <a:r>
              <a:rPr lang="ru-RU" dirty="0" err="1"/>
              <a:t>змальовано</a:t>
            </a:r>
            <a:r>
              <a:rPr lang="ru-RU" dirty="0"/>
              <a:t> </a:t>
            </a:r>
            <a:r>
              <a:rPr lang="ru-RU" dirty="0" err="1"/>
              <a:t>власне</a:t>
            </a:r>
            <a:r>
              <a:rPr lang="ru-RU" dirty="0"/>
              <a:t> битву </a:t>
            </a:r>
            <a:r>
              <a:rPr lang="ru-RU" dirty="0" err="1"/>
              <a:t>запорожців</a:t>
            </a:r>
            <a:r>
              <a:rPr lang="ru-RU" dirty="0"/>
              <a:t> з ворогом, </a:t>
            </a:r>
            <a:r>
              <a:rPr lang="ru-RU" dirty="0" err="1"/>
              <a:t>немає</a:t>
            </a:r>
            <a:r>
              <a:rPr lang="ru-RU" dirty="0"/>
              <a:t> картин </a:t>
            </a:r>
            <a:r>
              <a:rPr lang="ru-RU" dirty="0" err="1"/>
              <a:t>покарання</a:t>
            </a:r>
            <a:r>
              <a:rPr lang="ru-RU" dirty="0"/>
              <a:t> </a:t>
            </a:r>
            <a:r>
              <a:rPr lang="ru-RU" dirty="0" err="1"/>
              <a:t>загарбників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визволення</a:t>
            </a:r>
            <a:r>
              <a:rPr lang="ru-RU" dirty="0"/>
              <a:t> </a:t>
            </a:r>
            <a:r>
              <a:rPr lang="ru-RU" dirty="0" err="1"/>
              <a:t>полонених</a:t>
            </a:r>
            <a:r>
              <a:rPr lang="ru-RU" dirty="0"/>
              <a:t>. Але сам факт походу на </a:t>
            </a:r>
            <a:r>
              <a:rPr lang="ru-RU" dirty="0" err="1"/>
              <a:t>Царград</a:t>
            </a:r>
            <a:r>
              <a:rPr lang="ru-RU" dirty="0"/>
              <a:t> у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спокійний</a:t>
            </a:r>
            <a:r>
              <a:rPr lang="ru-RU" dirty="0"/>
              <a:t> час говорить про </a:t>
            </a:r>
            <a:r>
              <a:rPr lang="ru-RU" dirty="0" err="1"/>
              <a:t>мужність</a:t>
            </a:r>
            <a:r>
              <a:rPr lang="ru-RU" dirty="0"/>
              <a:t> </a:t>
            </a:r>
            <a:r>
              <a:rPr lang="ru-RU" dirty="0" err="1"/>
              <a:t>народних</a:t>
            </a:r>
            <a:r>
              <a:rPr lang="ru-RU" dirty="0"/>
              <a:t> </a:t>
            </a:r>
            <a:r>
              <a:rPr lang="ru-RU" dirty="0" err="1"/>
              <a:t>месників</a:t>
            </a:r>
            <a:r>
              <a:rPr lang="ru-RU" dirty="0"/>
              <a:t>. Не </a:t>
            </a:r>
            <a:r>
              <a:rPr lang="ru-RU" dirty="0" err="1"/>
              <a:t>лякають</a:t>
            </a:r>
            <a:r>
              <a:rPr lang="ru-RU" dirty="0"/>
              <a:t> </a:t>
            </a:r>
            <a:r>
              <a:rPr lang="ru-RU" dirty="0" err="1"/>
              <a:t>козаків</a:t>
            </a:r>
            <a:r>
              <a:rPr lang="ru-RU" dirty="0"/>
              <a:t> </a:t>
            </a:r>
            <a:r>
              <a:rPr lang="ru-RU" dirty="0" err="1"/>
              <a:t>ні</a:t>
            </a:r>
            <a:r>
              <a:rPr lang="ru-RU" dirty="0"/>
              <a:t> «</a:t>
            </a:r>
            <a:r>
              <a:rPr lang="ru-RU" dirty="0" err="1"/>
              <a:t>чорні</a:t>
            </a:r>
            <a:r>
              <a:rPr lang="ru-RU" dirty="0"/>
              <a:t> хмари», </a:t>
            </a:r>
            <a:r>
              <a:rPr lang="ru-RU" dirty="0" err="1"/>
              <a:t>ні</a:t>
            </a:r>
            <a:r>
              <a:rPr lang="ru-RU" dirty="0"/>
              <a:t> </a:t>
            </a:r>
            <a:r>
              <a:rPr lang="ru-RU" dirty="0" err="1"/>
              <a:t>синє</a:t>
            </a:r>
            <a:r>
              <a:rPr lang="ru-RU" dirty="0"/>
              <a:t> море, </a:t>
            </a:r>
            <a:r>
              <a:rPr lang="ru-RU" dirty="0" err="1"/>
              <a:t>що</a:t>
            </a:r>
            <a:r>
              <a:rPr lang="ru-RU" dirty="0"/>
              <a:t> «</a:t>
            </a:r>
            <a:r>
              <a:rPr lang="ru-RU" dirty="0" err="1"/>
              <a:t>звірюкою</a:t>
            </a:r>
            <a:r>
              <a:rPr lang="ru-RU" dirty="0"/>
              <a:t> то стогне, то </a:t>
            </a:r>
            <a:r>
              <a:rPr lang="ru-RU" dirty="0" err="1"/>
              <a:t>виє</a:t>
            </a:r>
            <a:r>
              <a:rPr lang="ru-RU" dirty="0"/>
              <a:t>», </a:t>
            </a:r>
            <a:r>
              <a:rPr lang="ru-RU" dirty="0" err="1"/>
              <a:t>ні</a:t>
            </a:r>
            <a:r>
              <a:rPr lang="ru-RU" dirty="0"/>
              <a:t> «</a:t>
            </a:r>
            <a:r>
              <a:rPr lang="ru-RU" dirty="0" err="1"/>
              <a:t>хвилі</a:t>
            </a:r>
            <a:r>
              <a:rPr lang="ru-RU" dirty="0"/>
              <a:t>, як </a:t>
            </a:r>
            <a:r>
              <a:rPr lang="ru-RU" dirty="0" err="1"/>
              <a:t>ті</a:t>
            </a:r>
            <a:r>
              <a:rPr lang="ru-RU" dirty="0"/>
              <a:t> гори: </a:t>
            </a:r>
            <a:r>
              <a:rPr lang="ru-RU" dirty="0" err="1"/>
              <a:t>ні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, </a:t>
            </a:r>
            <a:r>
              <a:rPr lang="ru-RU" dirty="0" err="1"/>
              <a:t>ні</a:t>
            </a:r>
            <a:r>
              <a:rPr lang="ru-RU" dirty="0"/>
              <a:t> неба», не </a:t>
            </a:r>
            <a:r>
              <a:rPr lang="ru-RU" dirty="0" err="1"/>
              <a:t>мліють</a:t>
            </a:r>
            <a:r>
              <a:rPr lang="ru-RU" dirty="0"/>
              <a:t>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«</a:t>
            </a:r>
            <a:r>
              <a:rPr lang="ru-RU" dirty="0" err="1"/>
              <a:t>тільки</a:t>
            </a:r>
            <a:r>
              <a:rPr lang="ru-RU" dirty="0"/>
              <a:t> того й треба».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8960"/>
            <a:ext cx="4485878" cy="30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30611912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484784"/>
            <a:ext cx="7416824" cy="41088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Тараса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Шевченка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козацьке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минуле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просто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мрія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ідеал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до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прагнути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народ. Великий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Кобзар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вірив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наш народ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прокинеться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нарешті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сну і з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гордістю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нестиме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малинові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стяги-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корогви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Запорозького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війська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минулому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рідного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краю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Великого Кобзаря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привертав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перш за все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героїзм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народу,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безмежна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відвага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сміливість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Велике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справі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пробудження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зміцнення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самосвідомості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українців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Тарас Шевченко надавав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відображенню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літературі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нашої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Тому так часто,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читаючи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спадщину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Великого Кобзаря, ми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ніби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гортаємо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героїчні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сторінки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народу.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087724" y="245849"/>
            <a:ext cx="51845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Ми чуємо тебе, Кобзарю, крізь століття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0" y="-114193"/>
            <a:ext cx="2030413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70450"/>
            <a:ext cx="2859087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-137315"/>
            <a:ext cx="1483930" cy="687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8937176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3118283" cy="227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Documents and Settings\User\Рабочий стол\IMG_0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07904" cy="2780928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3096"/>
            <a:ext cx="2987824" cy="203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9992" y="119675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solidFill>
                  <a:srgbClr val="C00000"/>
                </a:solidFill>
              </a:rPr>
              <a:t>Робота над проектом</a:t>
            </a:r>
            <a:endParaRPr lang="ru-RU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9194304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89192"/>
            <a:ext cx="5760639" cy="613470"/>
          </a:xfrm>
          <a:prstGeom prst="horizontalScroll">
            <a:avLst/>
          </a:prstGeom>
          <a:solidFill>
            <a:srgbClr val="FFFFCC"/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Сторінками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історії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4018631" y="810427"/>
            <a:ext cx="4771047" cy="1464231"/>
          </a:xfrm>
          <a:prstGeom prst="flowChartAlternateProcess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Зажурилась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нічим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прожити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Гей,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витоптала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орда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кіньми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маленькії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Ой, маленьких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витоптала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, великих забрала.</a:t>
            </a:r>
          </a:p>
          <a:p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Назад руки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постягала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600" b="1" i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хана погнала</a:t>
            </a:r>
            <a:r>
              <a:rPr lang="ru-RU" sz="1600" b="1" i="1" dirty="0" smtClean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uk-UA" sz="1600" b="1" i="1" dirty="0" smtClean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Народна пісня</a:t>
            </a:r>
            <a:endParaRPr lang="ru-RU" sz="1600" b="1" i="1" dirty="0">
              <a:solidFill>
                <a:srgbClr val="5800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>
            <a:off x="1040199" y="2520683"/>
            <a:ext cx="7051313" cy="3579852"/>
          </a:xfrm>
          <a:prstGeom prst="snip1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41338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 Х</a:t>
            </a: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de-DE" sz="16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І ст.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потерпає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кривавих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спустошливих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нападів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татарів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турків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одному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1537 р., і то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Волині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забрано в полон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понад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тисяч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чоловік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Недаремно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один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торговець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постійно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сидів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брами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Кафі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спостерігаючи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щоразу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орда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приганяла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полонених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українців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дивувався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звідки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стільки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береться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взагалі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люди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народ не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корився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загарбникам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541338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Першим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бастіоном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приймав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себе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найміцніші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удари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хижих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орд,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Запорізька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Січ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Відважні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козаки-запорожці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мужньо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захищали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рідний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край,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відганяли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орду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південь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а то й не раз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невеликих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човнах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сміливо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вирушали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до ворога «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гості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»;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перепливали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Чорне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море і, тяжко заплативши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ворогові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наругу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трудовим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людом,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визволяли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побратимів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неволі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0362"/>
            <a:ext cx="2420937" cy="188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70641054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4663" y="836712"/>
            <a:ext cx="82017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b="1" dirty="0" smtClean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Тяжкою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доля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народу за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турецько-татарської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навали.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Скільки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беззахисних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людей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вбито, полонено в рабство!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Єдиним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захисником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українців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хижацьких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нападів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ворога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січове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козацтво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. З метою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попередження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набігів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орд та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визволення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полонених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влаштовували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запорожці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морські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походи на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Крим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Туреччину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. З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кінця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XV 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ст.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з'являються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перші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літературні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згадки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козацтво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нерозривно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пов'язані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боротьбою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турецько-татарських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завойовників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існування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Томаківської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Січі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з 60-х по 90-ті роки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припадають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численні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результативні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походи на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турецькі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татарські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фортеці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Причорномор'я</a:t>
            </a:r>
            <a:r>
              <a:rPr lang="ru-RU" b="1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196215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421322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0217525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9392"/>
            <a:ext cx="288925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3275856" y="1700808"/>
            <a:ext cx="5583751" cy="4086225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ru-RU" dirty="0" smtClean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виникнення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українське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козацтво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виступає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надійним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оборонцем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рідної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ворожих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зазіхань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Водночас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запорожці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здійснювали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сміливі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експедиції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Крим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Чорне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море,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нерідко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брали участь у </a:t>
            </a:r>
            <a:r>
              <a:rPr lang="ru-RU" dirty="0" err="1" smtClean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міжусобній</a:t>
            </a:r>
            <a:r>
              <a:rPr lang="ru-RU" dirty="0" smtClean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боротьбі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претендентів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на престол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Молдавського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Князівства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Кримського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ханства.</a:t>
            </a:r>
          </a:p>
          <a:p>
            <a:pPr indent="361950" algn="just"/>
            <a:r>
              <a:rPr lang="ru-RU" dirty="0" err="1" smtClean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Влітку</a:t>
            </a:r>
            <a:r>
              <a:rPr lang="ru-RU" dirty="0" smtClean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1577 р. на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Запорожжі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активно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готувалися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до нового 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походу,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півроку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татари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двічі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приходили в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чинячи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розбій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насильство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мирним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населенням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середовищі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січовиків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перебував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учасник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багатьох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експедицій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відважний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гетьман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Іван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Підкова</a:t>
            </a:r>
            <a:r>
              <a:rPr lang="ru-RU" dirty="0">
                <a:solidFill>
                  <a:srgbClr val="58001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b="1" dirty="0">
              <a:solidFill>
                <a:srgbClr val="5800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1F9F7"/>
              </a:clrFrom>
              <a:clrTo>
                <a:srgbClr val="F1F9F7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1736"/>
            <a:ext cx="187220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56176" y="44624"/>
            <a:ext cx="288032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i="1" dirty="0" err="1">
                <a:solidFill>
                  <a:srgbClr val="8A001A"/>
                </a:solidFill>
              </a:rPr>
              <a:t>Було</a:t>
            </a:r>
            <a:r>
              <a:rPr lang="ru-RU" sz="1600" i="1" dirty="0">
                <a:solidFill>
                  <a:srgbClr val="8A001A"/>
                </a:solidFill>
              </a:rPr>
              <a:t> колись - в </a:t>
            </a:r>
            <a:r>
              <a:rPr lang="ru-RU" sz="1600" i="1" dirty="0" err="1">
                <a:solidFill>
                  <a:srgbClr val="8A001A"/>
                </a:solidFill>
              </a:rPr>
              <a:t>Україні</a:t>
            </a:r>
            <a:r>
              <a:rPr lang="ru-RU" sz="1600" i="1" dirty="0">
                <a:solidFill>
                  <a:srgbClr val="8A001A"/>
                </a:solidFill>
              </a:rPr>
              <a:t> </a:t>
            </a:r>
          </a:p>
          <a:p>
            <a:r>
              <a:rPr lang="ru-RU" sz="1600" i="1" dirty="0" err="1">
                <a:solidFill>
                  <a:srgbClr val="8A001A"/>
                </a:solidFill>
              </a:rPr>
              <a:t>Ревіли</a:t>
            </a:r>
            <a:r>
              <a:rPr lang="ru-RU" sz="1600" i="1" dirty="0">
                <a:solidFill>
                  <a:srgbClr val="8A001A"/>
                </a:solidFill>
              </a:rPr>
              <a:t> </a:t>
            </a:r>
            <a:r>
              <a:rPr lang="ru-RU" sz="1600" i="1" dirty="0" err="1">
                <a:solidFill>
                  <a:srgbClr val="8A001A"/>
                </a:solidFill>
              </a:rPr>
              <a:t>гармати</a:t>
            </a:r>
            <a:r>
              <a:rPr lang="ru-RU" sz="1600" i="1" dirty="0">
                <a:solidFill>
                  <a:srgbClr val="8A001A"/>
                </a:solidFill>
              </a:rPr>
              <a:t>; </a:t>
            </a:r>
          </a:p>
          <a:p>
            <a:r>
              <a:rPr lang="ru-RU" sz="1600" i="1" dirty="0" err="1">
                <a:solidFill>
                  <a:srgbClr val="8A001A"/>
                </a:solidFill>
              </a:rPr>
              <a:t>Було</a:t>
            </a:r>
            <a:r>
              <a:rPr lang="ru-RU" sz="1600" i="1" dirty="0">
                <a:solidFill>
                  <a:srgbClr val="8A001A"/>
                </a:solidFill>
              </a:rPr>
              <a:t> колись - </a:t>
            </a:r>
            <a:r>
              <a:rPr lang="ru-RU" sz="1600" i="1" dirty="0" err="1">
                <a:solidFill>
                  <a:srgbClr val="8A001A"/>
                </a:solidFill>
              </a:rPr>
              <a:t>запорожці</a:t>
            </a:r>
            <a:r>
              <a:rPr lang="ru-RU" sz="1600" i="1" dirty="0">
                <a:solidFill>
                  <a:srgbClr val="8A001A"/>
                </a:solidFill>
              </a:rPr>
              <a:t> </a:t>
            </a:r>
          </a:p>
          <a:p>
            <a:r>
              <a:rPr lang="ru-RU" sz="1600" i="1" dirty="0" err="1">
                <a:solidFill>
                  <a:srgbClr val="8A001A"/>
                </a:solidFill>
              </a:rPr>
              <a:t>Вміли</a:t>
            </a:r>
            <a:r>
              <a:rPr lang="ru-RU" sz="1600" i="1" dirty="0">
                <a:solidFill>
                  <a:srgbClr val="8A001A"/>
                </a:solidFill>
              </a:rPr>
              <a:t> </a:t>
            </a:r>
            <a:r>
              <a:rPr lang="ru-RU" sz="1600" i="1" dirty="0" err="1">
                <a:solidFill>
                  <a:srgbClr val="8A001A"/>
                </a:solidFill>
              </a:rPr>
              <a:t>панувати</a:t>
            </a:r>
            <a:r>
              <a:rPr lang="ru-RU" sz="1600" i="1" dirty="0">
                <a:solidFill>
                  <a:srgbClr val="8A001A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253018689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4398" y="980728"/>
            <a:ext cx="5130049" cy="48013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ru-RU" dirty="0" smtClean="0"/>
              <a:t>    За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часів</a:t>
            </a:r>
            <a:r>
              <a:rPr lang="ru-RU" dirty="0"/>
              <a:t> на </a:t>
            </a:r>
            <a:r>
              <a:rPr lang="ru-RU" dirty="0" err="1"/>
              <a:t>Запорізькій</a:t>
            </a:r>
            <a:r>
              <a:rPr lang="ru-RU" dirty="0"/>
              <a:t> </a:t>
            </a:r>
            <a:r>
              <a:rPr lang="ru-RU" dirty="0" err="1"/>
              <a:t>Січі</a:t>
            </a:r>
            <a:r>
              <a:rPr lang="ru-RU" dirty="0"/>
              <a:t> </a:t>
            </a:r>
            <a:r>
              <a:rPr lang="ru-RU" dirty="0" err="1"/>
              <a:t>з'являлися</a:t>
            </a:r>
            <a:r>
              <a:rPr lang="ru-RU" dirty="0"/>
              <a:t> </a:t>
            </a:r>
            <a:r>
              <a:rPr lang="ru-RU" dirty="0" err="1"/>
              <a:t>лицарі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походили з </a:t>
            </a:r>
            <a:r>
              <a:rPr lang="ru-RU" dirty="0" err="1"/>
              <a:t>чужинських</a:t>
            </a:r>
            <a:r>
              <a:rPr lang="ru-RU" dirty="0"/>
              <a:t> земель, належали до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народів</a:t>
            </a:r>
            <a:r>
              <a:rPr lang="ru-RU" dirty="0"/>
              <a:t> і </a:t>
            </a:r>
            <a:r>
              <a:rPr lang="ru-RU" dirty="0" err="1"/>
              <a:t>вір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до таких </a:t>
            </a:r>
            <a:r>
              <a:rPr lang="ru-RU" dirty="0" err="1"/>
              <a:t>лицарів</a:t>
            </a:r>
            <a:r>
              <a:rPr lang="ru-RU" dirty="0"/>
              <a:t> належав </a:t>
            </a:r>
            <a:r>
              <a:rPr lang="ru-RU" dirty="0" err="1"/>
              <a:t>Іван</a:t>
            </a:r>
            <a:r>
              <a:rPr lang="ru-RU" dirty="0"/>
              <a:t> </a:t>
            </a:r>
            <a:r>
              <a:rPr lang="ru-RU" dirty="0" err="1"/>
              <a:t>Підкова</a:t>
            </a:r>
            <a:r>
              <a:rPr lang="ru-RU" dirty="0" smtClean="0"/>
              <a:t>. </a:t>
            </a:r>
            <a:endParaRPr lang="ru-RU" dirty="0"/>
          </a:p>
          <a:p>
            <a:pPr indent="361950" algn="just"/>
            <a:r>
              <a:rPr lang="ru-RU" dirty="0"/>
              <a:t>Коли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прибув</a:t>
            </a:r>
            <a:r>
              <a:rPr lang="ru-RU" dirty="0"/>
              <a:t> на </a:t>
            </a:r>
            <a:r>
              <a:rPr lang="ru-RU" dirty="0" err="1"/>
              <a:t>Січ</a:t>
            </a:r>
            <a:r>
              <a:rPr lang="ru-RU" dirty="0"/>
              <a:t>, </a:t>
            </a:r>
            <a:r>
              <a:rPr lang="ru-RU" dirty="0" err="1"/>
              <a:t>історія</a:t>
            </a:r>
            <a:r>
              <a:rPr lang="ru-RU" dirty="0"/>
              <a:t> не </a:t>
            </a:r>
            <a:r>
              <a:rPr lang="ru-RU" dirty="0" err="1"/>
              <a:t>знає</a:t>
            </a:r>
            <a:r>
              <a:rPr lang="ru-RU" dirty="0"/>
              <a:t>. За </a:t>
            </a:r>
            <a:r>
              <a:rPr lang="ru-RU" dirty="0" err="1"/>
              <a:t>часів</a:t>
            </a:r>
            <a:r>
              <a:rPr lang="ru-RU" dirty="0"/>
              <a:t> </a:t>
            </a:r>
            <a:r>
              <a:rPr lang="ru-RU" dirty="0" err="1"/>
              <a:t>гетьманування</a:t>
            </a:r>
            <a:r>
              <a:rPr lang="ru-RU" dirty="0"/>
              <a:t> Богдана </a:t>
            </a:r>
            <a:r>
              <a:rPr lang="ru-RU" dirty="0" err="1"/>
              <a:t>Ружинського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уже </a:t>
            </a:r>
            <a:r>
              <a:rPr lang="ru-RU" dirty="0" err="1"/>
              <a:t>мав</a:t>
            </a:r>
            <a:r>
              <a:rPr lang="ru-RU" dirty="0"/>
              <a:t> </a:t>
            </a:r>
            <a:r>
              <a:rPr lang="ru-RU" dirty="0" err="1"/>
              <a:t>репутацію</a:t>
            </a:r>
            <a:r>
              <a:rPr lang="ru-RU" dirty="0"/>
              <a:t> хороброго й </a:t>
            </a:r>
            <a:r>
              <a:rPr lang="ru-RU" dirty="0" err="1"/>
              <a:t>тямущого</a:t>
            </a:r>
            <a:r>
              <a:rPr lang="ru-RU" dirty="0"/>
              <a:t> у </a:t>
            </a:r>
            <a:r>
              <a:rPr lang="ru-RU" dirty="0" err="1"/>
              <a:t>військових</a:t>
            </a:r>
            <a:r>
              <a:rPr lang="ru-RU" dirty="0"/>
              <a:t> справах, і </a:t>
            </a:r>
            <a:r>
              <a:rPr lang="ru-RU" dirty="0" err="1"/>
              <a:t>козаки</a:t>
            </a:r>
            <a:r>
              <a:rPr lang="ru-RU" dirty="0"/>
              <a:t> наставили </a:t>
            </a:r>
            <a:r>
              <a:rPr lang="ru-RU" dirty="0" err="1"/>
              <a:t>його</a:t>
            </a:r>
            <a:r>
              <a:rPr lang="ru-RU" dirty="0"/>
              <a:t> полковником. </a:t>
            </a:r>
            <a:r>
              <a:rPr lang="ru-RU" dirty="0" smtClean="0"/>
              <a:t>Тому </a:t>
            </a:r>
            <a:r>
              <a:rPr lang="ru-RU" dirty="0"/>
              <a:t>коли по </a:t>
            </a:r>
            <a:r>
              <a:rPr lang="ru-RU" dirty="0" err="1"/>
              <a:t>смерті</a:t>
            </a:r>
            <a:r>
              <a:rPr lang="ru-RU" dirty="0"/>
              <a:t> </a:t>
            </a:r>
            <a:r>
              <a:rPr lang="ru-RU" dirty="0" err="1"/>
              <a:t>Ружинського</a:t>
            </a:r>
            <a:r>
              <a:rPr lang="ru-RU" dirty="0"/>
              <a:t> </a:t>
            </a:r>
            <a:r>
              <a:rPr lang="ru-RU" dirty="0" err="1"/>
              <a:t>постало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про </a:t>
            </a:r>
            <a:r>
              <a:rPr lang="ru-RU" dirty="0" err="1"/>
              <a:t>обрання</a:t>
            </a:r>
            <a:r>
              <a:rPr lang="ru-RU" dirty="0"/>
              <a:t> нового </a:t>
            </a:r>
            <a:r>
              <a:rPr lang="ru-RU" dirty="0" err="1"/>
              <a:t>гетьмана</a:t>
            </a:r>
            <a:r>
              <a:rPr lang="ru-RU" dirty="0"/>
              <a:t>, </a:t>
            </a:r>
            <a:r>
              <a:rPr lang="ru-RU" dirty="0" err="1"/>
              <a:t>козацьке</a:t>
            </a:r>
            <a:r>
              <a:rPr lang="ru-RU" dirty="0"/>
              <a:t> коло гукнуло: «</a:t>
            </a:r>
            <a:r>
              <a:rPr lang="ru-RU" dirty="0" err="1"/>
              <a:t>Підкову</a:t>
            </a:r>
            <a:r>
              <a:rPr lang="ru-RU" dirty="0"/>
              <a:t>!» Козаки знали,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Іван</a:t>
            </a:r>
            <a:r>
              <a:rPr lang="ru-RU" dirty="0"/>
              <a:t> </a:t>
            </a:r>
            <a:r>
              <a:rPr lang="ru-RU" dirty="0" err="1"/>
              <a:t>Підкова</a:t>
            </a:r>
            <a:r>
              <a:rPr lang="ru-RU" dirty="0"/>
              <a:t> - з </a:t>
            </a:r>
            <a:r>
              <a:rPr lang="ru-RU" dirty="0" err="1"/>
              <a:t>великокняжого</a:t>
            </a:r>
            <a:r>
              <a:rPr lang="ru-RU" dirty="0"/>
              <a:t> (</a:t>
            </a:r>
            <a:r>
              <a:rPr lang="ru-RU" dirty="0" err="1"/>
              <a:t>господарського</a:t>
            </a:r>
            <a:r>
              <a:rPr lang="ru-RU" dirty="0"/>
              <a:t>) роду і, за </a:t>
            </a:r>
            <a:r>
              <a:rPr lang="ru-RU" dirty="0" err="1"/>
              <a:t>деякими</a:t>
            </a:r>
            <a:r>
              <a:rPr lang="ru-RU" dirty="0"/>
              <a:t> </a:t>
            </a:r>
            <a:r>
              <a:rPr lang="ru-RU" dirty="0" err="1"/>
              <a:t>джерелами</a:t>
            </a:r>
            <a:r>
              <a:rPr lang="ru-RU" dirty="0"/>
              <a:t>, </a:t>
            </a:r>
            <a:r>
              <a:rPr lang="ru-RU" dirty="0" err="1"/>
              <a:t>двоюрідний</a:t>
            </a:r>
            <a:r>
              <a:rPr lang="ru-RU" dirty="0"/>
              <a:t> брат </a:t>
            </a:r>
            <a:r>
              <a:rPr lang="ru-RU" dirty="0" err="1"/>
              <a:t>тогочасного</a:t>
            </a:r>
            <a:r>
              <a:rPr lang="ru-RU" dirty="0"/>
              <a:t> правителя </a:t>
            </a:r>
            <a:r>
              <a:rPr lang="ru-RU" dirty="0" err="1"/>
              <a:t>Молдови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2448272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260648"/>
            <a:ext cx="61926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err="1" smtClean="0">
                <a:solidFill>
                  <a:srgbClr val="8A001A"/>
                </a:solidFill>
              </a:rPr>
              <a:t>Іван</a:t>
            </a:r>
            <a:r>
              <a:rPr lang="ru-RU" b="1" dirty="0" smtClean="0">
                <a:solidFill>
                  <a:srgbClr val="8A001A"/>
                </a:solidFill>
              </a:rPr>
              <a:t> </a:t>
            </a:r>
            <a:r>
              <a:rPr lang="ru-RU" b="1" dirty="0" err="1" smtClean="0">
                <a:solidFill>
                  <a:srgbClr val="8A001A"/>
                </a:solidFill>
              </a:rPr>
              <a:t>Підкова</a:t>
            </a:r>
            <a:r>
              <a:rPr lang="ru-RU" b="1" dirty="0">
                <a:solidFill>
                  <a:srgbClr val="8A001A"/>
                </a:solidFill>
              </a:rPr>
              <a:t> </a:t>
            </a:r>
            <a:r>
              <a:rPr lang="ru-RU" b="1" dirty="0" smtClean="0">
                <a:solidFill>
                  <a:srgbClr val="8A001A"/>
                </a:solidFill>
              </a:rPr>
              <a:t>– </a:t>
            </a:r>
            <a:r>
              <a:rPr lang="ru-RU" b="1" dirty="0" err="1" smtClean="0">
                <a:solidFill>
                  <a:srgbClr val="8A001A"/>
                </a:solidFill>
              </a:rPr>
              <a:t>гетьман</a:t>
            </a:r>
            <a:r>
              <a:rPr lang="ru-RU" b="1" dirty="0" smtClean="0">
                <a:solidFill>
                  <a:srgbClr val="8A001A"/>
                </a:solidFill>
              </a:rPr>
              <a:t>  </a:t>
            </a:r>
            <a:r>
              <a:rPr lang="ru-RU" b="1" dirty="0" err="1">
                <a:solidFill>
                  <a:srgbClr val="8A001A"/>
                </a:solidFill>
              </a:rPr>
              <a:t>запорозького</a:t>
            </a:r>
            <a:r>
              <a:rPr lang="ru-RU" b="1" dirty="0">
                <a:solidFill>
                  <a:srgbClr val="8A001A"/>
                </a:solidFill>
              </a:rPr>
              <a:t> </a:t>
            </a:r>
            <a:r>
              <a:rPr lang="ru-RU" b="1" dirty="0" err="1" smtClean="0">
                <a:solidFill>
                  <a:srgbClr val="8A001A"/>
                </a:solidFill>
              </a:rPr>
              <a:t>козацтва</a:t>
            </a:r>
            <a:r>
              <a:rPr lang="ru-RU" b="1" dirty="0" smtClean="0">
                <a:solidFill>
                  <a:srgbClr val="8A001A"/>
                </a:solidFill>
              </a:rPr>
              <a:t> </a:t>
            </a:r>
            <a:endParaRPr lang="ru-RU" b="1" dirty="0">
              <a:solidFill>
                <a:srgbClr val="8A001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6005649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522571"/>
            <a:ext cx="55446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chemeClr val="tx2"/>
                </a:solidFill>
              </a:rPr>
              <a:t>Морські</a:t>
            </a:r>
            <a:r>
              <a:rPr lang="ru-RU" b="1" dirty="0">
                <a:solidFill>
                  <a:schemeClr val="tx2"/>
                </a:solidFill>
              </a:rPr>
              <a:t> походи з </a:t>
            </a:r>
            <a:r>
              <a:rPr lang="ru-RU" b="1" dirty="0" err="1">
                <a:solidFill>
                  <a:schemeClr val="tx2"/>
                </a:solidFill>
              </a:rPr>
              <a:t>Іваном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Підковою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980727"/>
            <a:ext cx="6048672" cy="45550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Прізвисько</a:t>
            </a:r>
            <a:r>
              <a:rPr lang="ru-RU" sz="1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Підкова</a:t>
            </a:r>
            <a:r>
              <a:rPr lang="ru-RU" sz="1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дістав</a:t>
            </a:r>
            <a:r>
              <a:rPr lang="ru-RU" sz="1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те,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розважаючись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полюбляв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розгинати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згинати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підкови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На час, коли пана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Івана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гукнули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гетьманом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уже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мав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досвід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кількох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походів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кримських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татар.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Командував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одним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загонів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війську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гетьмана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Ружинського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штурмуючи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турецьку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фортецю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Іслам-Кермен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відому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Аслам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-городом). З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дипломатичних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міркувань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гетьман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Підкова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міг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втручатись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внутрімолдавські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справи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стоячи на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чолі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Січі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маючи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рукою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запорожців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Отож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почав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набирати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військо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добровольців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поза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Січчю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Коли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воно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сформоване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до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приєдналося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600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запорожців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чолі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кошовим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отаманом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Яковом Шахом.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Підкова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воїни-українці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розуміли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коли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вдасться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відтіснити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турків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Молдови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а на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чолі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стануть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люди,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схильні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до союзу з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козаками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полегшить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долю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а й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докорінно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змінить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всю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політичну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ситуацію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прутсько-дніпровському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регіоні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rgbClr val="58001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7"/>
            <a:ext cx="1891393" cy="20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2272">
            <a:off x="6969723" y="4182654"/>
            <a:ext cx="2097087" cy="221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04719624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64704"/>
            <a:ext cx="76328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Перша битва мала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smtClean="0"/>
              <a:t>Сороками</a:t>
            </a:r>
            <a:r>
              <a:rPr lang="ru-RU" dirty="0"/>
              <a:t>. </a:t>
            </a:r>
            <a:r>
              <a:rPr lang="ru-RU" dirty="0" err="1"/>
              <a:t>Об'єднавши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загін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загоном </a:t>
            </a:r>
            <a:r>
              <a:rPr lang="ru-RU" dirty="0" err="1"/>
              <a:t>повстанців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домагалися</a:t>
            </a:r>
            <a:r>
              <a:rPr lang="ru-RU" dirty="0"/>
              <a:t> </a:t>
            </a:r>
            <a:r>
              <a:rPr lang="ru-RU" dirty="0" err="1"/>
              <a:t>повалення</a:t>
            </a:r>
            <a:r>
              <a:rPr lang="ru-RU" dirty="0"/>
              <a:t> </a:t>
            </a:r>
            <a:r>
              <a:rPr lang="ru-RU" dirty="0" err="1" smtClean="0"/>
              <a:t>протурецького</a:t>
            </a:r>
            <a:r>
              <a:rPr lang="ru-RU" dirty="0" smtClean="0"/>
              <a:t> </a:t>
            </a:r>
            <a:r>
              <a:rPr lang="ru-RU" dirty="0"/>
              <a:t>режиму </a:t>
            </a:r>
            <a:r>
              <a:rPr lang="ru-RU" dirty="0" err="1"/>
              <a:t>Петрила</a:t>
            </a:r>
            <a:r>
              <a:rPr lang="ru-RU" dirty="0"/>
              <a:t>, </a:t>
            </a:r>
            <a:r>
              <a:rPr lang="ru-RU" dirty="0" err="1"/>
              <a:t>Підкова</a:t>
            </a:r>
            <a:r>
              <a:rPr lang="ru-RU" dirty="0"/>
              <a:t> </a:t>
            </a:r>
            <a:r>
              <a:rPr lang="ru-RU" dirty="0" err="1"/>
              <a:t>розгромив</a:t>
            </a:r>
            <a:r>
              <a:rPr lang="ru-RU" dirty="0"/>
              <a:t> </a:t>
            </a:r>
            <a:r>
              <a:rPr lang="ru-RU" dirty="0" err="1"/>
              <a:t>турецько-молдавське</a:t>
            </a:r>
            <a:r>
              <a:rPr lang="ru-RU" dirty="0"/>
              <a:t> </a:t>
            </a:r>
            <a:r>
              <a:rPr lang="ru-RU" dirty="0" err="1"/>
              <a:t>військо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проголосили господарем </a:t>
            </a:r>
            <a:r>
              <a:rPr lang="ru-RU" dirty="0" err="1"/>
              <a:t>Молдови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кількох</a:t>
            </a:r>
            <a:r>
              <a:rPr lang="ru-RU" dirty="0"/>
              <a:t> перемог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урочисто</a:t>
            </a:r>
            <a:r>
              <a:rPr lang="ru-RU" dirty="0"/>
              <a:t> </a:t>
            </a:r>
            <a:r>
              <a:rPr lang="ru-RU" dirty="0" err="1"/>
              <a:t>ввійшов</a:t>
            </a:r>
            <a:r>
              <a:rPr lang="ru-RU" dirty="0"/>
              <a:t> у </a:t>
            </a:r>
            <a:r>
              <a:rPr lang="ru-RU" dirty="0" err="1"/>
              <a:t>столицю</a:t>
            </a:r>
            <a:r>
              <a:rPr lang="ru-RU" dirty="0"/>
              <a:t> </a:t>
            </a:r>
            <a:r>
              <a:rPr lang="ru-RU" dirty="0" err="1"/>
              <a:t>Молдови</a:t>
            </a:r>
            <a:r>
              <a:rPr lang="ru-RU" dirty="0"/>
              <a:t> - </a:t>
            </a:r>
            <a:r>
              <a:rPr lang="ru-RU" dirty="0" err="1"/>
              <a:t>Ясси</a:t>
            </a:r>
            <a:r>
              <a:rPr lang="ru-RU" dirty="0"/>
              <a:t>. </a:t>
            </a:r>
            <a:r>
              <a:rPr lang="ru-RU" dirty="0" err="1"/>
              <a:t>Брацлавський</a:t>
            </a:r>
            <a:r>
              <a:rPr lang="ru-RU" dirty="0"/>
              <a:t>  </a:t>
            </a:r>
            <a:r>
              <a:rPr lang="ru-RU" dirty="0" err="1"/>
              <a:t>воєвода</a:t>
            </a:r>
            <a:r>
              <a:rPr lang="ru-RU" dirty="0"/>
              <a:t> Ян </a:t>
            </a:r>
            <a:r>
              <a:rPr lang="ru-RU" dirty="0" err="1" smtClean="0"/>
              <a:t>Збаразьки</a:t>
            </a:r>
            <a:r>
              <a:rPr lang="ru-RU" dirty="0" smtClean="0"/>
              <a:t>  </a:t>
            </a:r>
            <a:r>
              <a:rPr lang="ru-RU" dirty="0" err="1"/>
              <a:t>порадив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Підкова</a:t>
            </a:r>
            <a:r>
              <a:rPr lang="ru-RU" dirty="0"/>
              <a:t> для </a:t>
            </a:r>
            <a:r>
              <a:rPr lang="ru-RU" dirty="0" err="1"/>
              <a:t>примирення</a:t>
            </a:r>
            <a:r>
              <a:rPr lang="ru-RU" dirty="0"/>
              <a:t> з </a:t>
            </a:r>
            <a:r>
              <a:rPr lang="ru-RU" dirty="0" err="1"/>
              <a:t>польським</a:t>
            </a:r>
            <a:r>
              <a:rPr lang="ru-RU" dirty="0"/>
              <a:t> королем </a:t>
            </a:r>
            <a:r>
              <a:rPr lang="ru-RU" dirty="0" err="1"/>
              <a:t>поїхав</a:t>
            </a:r>
            <a:r>
              <a:rPr lang="ru-RU" dirty="0"/>
              <a:t> для </a:t>
            </a:r>
            <a:r>
              <a:rPr lang="ru-RU" dirty="0" err="1"/>
              <a:t>цього</a:t>
            </a:r>
            <a:r>
              <a:rPr lang="ru-RU" dirty="0"/>
              <a:t> до </a:t>
            </a:r>
            <a:r>
              <a:rPr lang="ru-RU" dirty="0" err="1"/>
              <a:t>Варшави</a:t>
            </a:r>
            <a:r>
              <a:rPr lang="ru-RU" dirty="0"/>
              <a:t>. Король </a:t>
            </a:r>
            <a:r>
              <a:rPr lang="ru-RU" dirty="0" err="1"/>
              <a:t>прийняв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і наказав </a:t>
            </a:r>
            <a:r>
              <a:rPr lang="ru-RU" dirty="0" err="1"/>
              <a:t>кинути</a:t>
            </a:r>
            <a:r>
              <a:rPr lang="ru-RU" dirty="0"/>
              <a:t> до </a:t>
            </a:r>
            <a:r>
              <a:rPr lang="ru-RU" dirty="0" err="1"/>
              <a:t>в’язниці</a:t>
            </a:r>
            <a:r>
              <a:rPr lang="ru-RU" dirty="0"/>
              <a:t>. </a:t>
            </a:r>
          </a:p>
          <a:p>
            <a:r>
              <a:rPr lang="ru-RU" dirty="0"/>
              <a:t>	16 </a:t>
            </a:r>
            <a:r>
              <a:rPr lang="ru-RU" dirty="0" err="1"/>
              <a:t>червня</a:t>
            </a:r>
            <a:r>
              <a:rPr lang="ru-RU" dirty="0"/>
              <a:t> 1578 </a:t>
            </a:r>
            <a:r>
              <a:rPr lang="ru-RU" dirty="0" err="1"/>
              <a:t>році</a:t>
            </a:r>
            <a:r>
              <a:rPr lang="ru-RU" dirty="0"/>
              <a:t> в </a:t>
            </a:r>
            <a:r>
              <a:rPr lang="ru-RU" dirty="0" err="1"/>
              <a:t>присутності</a:t>
            </a:r>
            <a:r>
              <a:rPr lang="ru-RU" dirty="0"/>
              <a:t>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народу і </a:t>
            </a:r>
            <a:r>
              <a:rPr lang="ru-RU" dirty="0" err="1"/>
              <a:t>турецьких</a:t>
            </a:r>
            <a:r>
              <a:rPr lang="ru-RU" dirty="0"/>
              <a:t> </a:t>
            </a:r>
            <a:r>
              <a:rPr lang="ru-RU" dirty="0" err="1"/>
              <a:t>послів</a:t>
            </a:r>
            <a:r>
              <a:rPr lang="ru-RU" dirty="0"/>
              <a:t> на </a:t>
            </a:r>
            <a:r>
              <a:rPr lang="ru-RU" dirty="0" err="1"/>
              <a:t>Ринковій</a:t>
            </a:r>
            <a:r>
              <a:rPr lang="ru-RU" dirty="0"/>
              <a:t> </a:t>
            </a:r>
            <a:r>
              <a:rPr lang="ru-RU" dirty="0" err="1"/>
              <a:t>площі</a:t>
            </a:r>
            <a:r>
              <a:rPr lang="ru-RU" dirty="0"/>
              <a:t> у </a:t>
            </a:r>
            <a:r>
              <a:rPr lang="ru-RU" dirty="0" err="1"/>
              <a:t>Львові</a:t>
            </a:r>
            <a:r>
              <a:rPr lang="ru-RU" dirty="0"/>
              <a:t> </a:t>
            </a:r>
            <a:r>
              <a:rPr lang="ru-RU" dirty="0" err="1"/>
              <a:t>Іванові</a:t>
            </a:r>
            <a:r>
              <a:rPr lang="ru-RU" dirty="0"/>
              <a:t> </a:t>
            </a:r>
            <a:r>
              <a:rPr lang="ru-RU" dirty="0" err="1"/>
              <a:t>Підкові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відтято</a:t>
            </a:r>
            <a:r>
              <a:rPr lang="ru-RU" dirty="0"/>
              <a:t> голову.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37112"/>
            <a:ext cx="3419872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28777"/>
            <a:ext cx="24447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491081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484784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            </a:t>
            </a:r>
            <a:r>
              <a:rPr lang="ru-RU" dirty="0" err="1" smtClean="0"/>
              <a:t>Підкова</a:t>
            </a:r>
            <a:r>
              <a:rPr lang="ru-RU" dirty="0" smtClean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популярним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козаків</a:t>
            </a:r>
            <a:r>
              <a:rPr lang="ru-RU" dirty="0"/>
              <a:t>. Страта </a:t>
            </a:r>
            <a:r>
              <a:rPr lang="ru-RU" dirty="0" err="1"/>
              <a:t>колишнього</a:t>
            </a:r>
            <a:r>
              <a:rPr lang="ru-RU" dirty="0"/>
              <a:t> </a:t>
            </a:r>
            <a:r>
              <a:rPr lang="ru-RU" dirty="0" err="1"/>
              <a:t>гетьмана</a:t>
            </a:r>
            <a:r>
              <a:rPr lang="ru-RU" dirty="0"/>
              <a:t>, сама </a:t>
            </a:r>
            <a:r>
              <a:rPr lang="ru-RU" dirty="0" err="1"/>
              <a:t>підступність</a:t>
            </a:r>
            <a:r>
              <a:rPr lang="ru-RU" dirty="0"/>
              <a:t>, з </a:t>
            </a:r>
            <a:r>
              <a:rPr lang="ru-RU" dirty="0" err="1"/>
              <a:t>якою</a:t>
            </a:r>
            <a:r>
              <a:rPr lang="ru-RU" dirty="0"/>
              <a:t> король, порушивши </a:t>
            </a:r>
            <a:r>
              <a:rPr lang="ru-RU" dirty="0" err="1"/>
              <a:t>своє</a:t>
            </a:r>
            <a:r>
              <a:rPr lang="ru-RU" dirty="0"/>
              <a:t> слово, </a:t>
            </a:r>
            <a:r>
              <a:rPr lang="ru-RU" dirty="0" err="1"/>
              <a:t>заарештував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, </a:t>
            </a:r>
            <a:r>
              <a:rPr lang="ru-RU" dirty="0" err="1"/>
              <a:t>викликали</a:t>
            </a:r>
            <a:r>
              <a:rPr lang="ru-RU" dirty="0"/>
              <a:t> </a:t>
            </a:r>
            <a:r>
              <a:rPr lang="ru-RU" dirty="0" err="1"/>
              <a:t>обурення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козаків</a:t>
            </a:r>
            <a:r>
              <a:rPr lang="ru-RU" dirty="0"/>
              <a:t> і </a:t>
            </a:r>
            <a:r>
              <a:rPr lang="ru-RU" dirty="0" err="1"/>
              <a:t>значної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цивільного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Чимало</a:t>
            </a:r>
            <a:r>
              <a:rPr lang="ru-RU" dirty="0"/>
              <a:t> </a:t>
            </a:r>
            <a:r>
              <a:rPr lang="ru-RU" dirty="0" err="1"/>
              <a:t>дослідників</a:t>
            </a:r>
            <a:r>
              <a:rPr lang="ru-RU" dirty="0"/>
              <a:t> </a:t>
            </a:r>
            <a:r>
              <a:rPr lang="ru-RU" dirty="0" err="1"/>
              <a:t>сходяться</a:t>
            </a:r>
            <a:r>
              <a:rPr lang="ru-RU" dirty="0"/>
              <a:t> на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підступна</a:t>
            </a:r>
            <a:r>
              <a:rPr lang="ru-RU" dirty="0"/>
              <a:t> страта </a:t>
            </a:r>
            <a:r>
              <a:rPr lang="ru-RU" dirty="0" err="1"/>
              <a:t>Івана</a:t>
            </a:r>
            <a:r>
              <a:rPr lang="ru-RU" dirty="0"/>
              <a:t> </a:t>
            </a:r>
            <a:r>
              <a:rPr lang="ru-RU" dirty="0" err="1"/>
              <a:t>Підкови</a:t>
            </a:r>
            <a:r>
              <a:rPr lang="ru-RU" dirty="0"/>
              <a:t> стала </a:t>
            </a:r>
            <a:r>
              <a:rPr lang="ru-RU" dirty="0" err="1"/>
              <a:t>тією</a:t>
            </a:r>
            <a:r>
              <a:rPr lang="ru-RU" dirty="0"/>
              <a:t> </a:t>
            </a:r>
            <a:r>
              <a:rPr lang="ru-RU" dirty="0" err="1"/>
              <a:t>першою</a:t>
            </a:r>
            <a:r>
              <a:rPr lang="ru-RU" dirty="0"/>
              <a:t> (а </a:t>
            </a:r>
            <a:r>
              <a:rPr lang="ru-RU" dirty="0" err="1"/>
              <a:t>може</a:t>
            </a:r>
            <a:r>
              <a:rPr lang="ru-RU" dirty="0"/>
              <a:t>, </a:t>
            </a:r>
            <a:r>
              <a:rPr lang="ru-RU" dirty="0" err="1"/>
              <a:t>краще</a:t>
            </a:r>
            <a:r>
              <a:rPr lang="ru-RU" dirty="0"/>
              <a:t> б </a:t>
            </a:r>
            <a:r>
              <a:rPr lang="ru-RU" dirty="0" err="1"/>
              <a:t>сказати</a:t>
            </a:r>
            <a:r>
              <a:rPr lang="ru-RU" dirty="0"/>
              <a:t>, </a:t>
            </a:r>
            <a:r>
              <a:rPr lang="ru-RU" dirty="0" err="1"/>
              <a:t>останньою</a:t>
            </a:r>
            <a:r>
              <a:rPr lang="ru-RU" dirty="0"/>
              <a:t>?) </a:t>
            </a:r>
            <a:r>
              <a:rPr lang="ru-RU" dirty="0" err="1"/>
              <a:t>іскрою</a:t>
            </a:r>
            <a:r>
              <a:rPr lang="ru-RU" dirty="0"/>
              <a:t>, яка </a:t>
            </a:r>
            <a:r>
              <a:rPr lang="ru-RU" dirty="0" err="1"/>
              <a:t>розпалила</a:t>
            </a:r>
            <a:r>
              <a:rPr lang="ru-RU" dirty="0"/>
              <a:t> </a:t>
            </a:r>
            <a:r>
              <a:rPr lang="ru-RU" dirty="0" err="1"/>
              <a:t>ворожнечу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козаками</a:t>
            </a:r>
            <a:r>
              <a:rPr lang="ru-RU" dirty="0"/>
              <a:t> й поляками,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Україною</a:t>
            </a:r>
            <a:r>
              <a:rPr lang="ru-RU" dirty="0"/>
              <a:t> та </a:t>
            </a:r>
            <a:r>
              <a:rPr lang="ru-RU" dirty="0" err="1" smtClean="0"/>
              <a:t>Польщею.Ще</a:t>
            </a:r>
            <a:r>
              <a:rPr lang="ru-RU" dirty="0" smtClean="0"/>
              <a:t> по </a:t>
            </a:r>
            <a:r>
              <a:rPr lang="ru-RU" dirty="0" err="1" smtClean="0"/>
              <a:t>нинішній</a:t>
            </a:r>
            <a:r>
              <a:rPr lang="ru-RU" dirty="0" smtClean="0"/>
              <a:t> день </a:t>
            </a:r>
            <a:r>
              <a:rPr lang="ru-RU" dirty="0" err="1" smtClean="0"/>
              <a:t>згадує</a:t>
            </a:r>
            <a:r>
              <a:rPr lang="ru-RU" dirty="0" smtClean="0"/>
              <a:t> </a:t>
            </a:r>
            <a:r>
              <a:rPr lang="ru-RU" dirty="0" err="1" smtClean="0"/>
              <a:t>український</a:t>
            </a:r>
            <a:r>
              <a:rPr lang="ru-RU" dirty="0" smtClean="0"/>
              <a:t> народ про </a:t>
            </a:r>
            <a:r>
              <a:rPr lang="ru-RU" dirty="0" err="1" smtClean="0"/>
              <a:t>Івана</a:t>
            </a:r>
            <a:r>
              <a:rPr lang="ru-RU" dirty="0" smtClean="0"/>
              <a:t> </a:t>
            </a:r>
            <a:r>
              <a:rPr lang="ru-RU" dirty="0" err="1" smtClean="0"/>
              <a:t>Підкову</a:t>
            </a:r>
            <a:r>
              <a:rPr lang="ru-RU" dirty="0" smtClean="0"/>
              <a:t> і в </a:t>
            </a:r>
            <a:r>
              <a:rPr lang="ru-RU" dirty="0" err="1" smtClean="0"/>
              <a:t>піснях</a:t>
            </a:r>
            <a:r>
              <a:rPr lang="ru-RU" dirty="0" smtClean="0"/>
              <a:t> </a:t>
            </a:r>
            <a:r>
              <a:rPr lang="ru-RU" dirty="0" err="1" smtClean="0"/>
              <a:t>співає</a:t>
            </a:r>
            <a:r>
              <a:rPr lang="ru-RU" dirty="0" smtClean="0"/>
              <a:t> про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страшну</a:t>
            </a:r>
            <a:r>
              <a:rPr lang="ru-RU" dirty="0" smtClean="0"/>
              <a:t> смерть, а Тарас Шевченко </a:t>
            </a:r>
            <a:r>
              <a:rPr lang="ru-RU" dirty="0" err="1" smtClean="0"/>
              <a:t>оспівав</a:t>
            </a:r>
            <a:r>
              <a:rPr lang="ru-RU" dirty="0" smtClean="0"/>
              <a:t> </a:t>
            </a:r>
            <a:r>
              <a:rPr lang="ru-RU" dirty="0" err="1" smtClean="0"/>
              <a:t>славні</a:t>
            </a:r>
            <a:r>
              <a:rPr lang="ru-RU" dirty="0" smtClean="0"/>
              <a:t> подвиги </a:t>
            </a:r>
            <a:r>
              <a:rPr lang="ru-RU" dirty="0" err="1" smtClean="0"/>
              <a:t>цього</a:t>
            </a:r>
            <a:r>
              <a:rPr lang="ru-RU" dirty="0" smtClean="0"/>
              <a:t> героя в </a:t>
            </a:r>
            <a:r>
              <a:rPr lang="ru-RU" dirty="0" err="1" smtClean="0"/>
              <a:t>поемі</a:t>
            </a:r>
            <a:r>
              <a:rPr lang="ru-RU" dirty="0" smtClean="0"/>
              <a:t> «</a:t>
            </a:r>
            <a:r>
              <a:rPr lang="ru-RU" dirty="0" err="1" smtClean="0"/>
              <a:t>Іван</a:t>
            </a:r>
            <a:r>
              <a:rPr lang="ru-RU" dirty="0" smtClean="0"/>
              <a:t> </a:t>
            </a:r>
            <a:r>
              <a:rPr lang="ru-RU" dirty="0" err="1" smtClean="0"/>
              <a:t>Підкова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240"/>
            <a:ext cx="1656184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93097"/>
            <a:ext cx="3600400" cy="209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66008712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635"/>
            <a:ext cx="3328987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5220072" y="-159079"/>
            <a:ext cx="3600400" cy="2740164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err="1"/>
              <a:t>Чорна</a:t>
            </a:r>
            <a:r>
              <a:rPr lang="ru-RU" sz="1600" dirty="0"/>
              <a:t> </a:t>
            </a:r>
            <a:r>
              <a:rPr lang="ru-RU" sz="1600" dirty="0" err="1"/>
              <a:t>хмара</a:t>
            </a:r>
            <a:r>
              <a:rPr lang="ru-RU" sz="1600" dirty="0"/>
              <a:t> з-за Лиману </a:t>
            </a:r>
          </a:p>
          <a:p>
            <a:r>
              <a:rPr lang="ru-RU" sz="1600" dirty="0"/>
              <a:t>Небо, </a:t>
            </a:r>
            <a:r>
              <a:rPr lang="ru-RU" sz="1600" dirty="0" err="1"/>
              <a:t>сонце</a:t>
            </a:r>
            <a:r>
              <a:rPr lang="ru-RU" sz="1600" dirty="0"/>
              <a:t> </a:t>
            </a:r>
            <a:r>
              <a:rPr lang="ru-RU" sz="1600" dirty="0" err="1"/>
              <a:t>криє</a:t>
            </a:r>
            <a:r>
              <a:rPr lang="ru-RU" sz="1600" dirty="0"/>
              <a:t>, </a:t>
            </a:r>
          </a:p>
          <a:p>
            <a:r>
              <a:rPr lang="ru-RU" sz="1600" dirty="0" err="1"/>
              <a:t>Синє</a:t>
            </a:r>
            <a:r>
              <a:rPr lang="ru-RU" sz="1600" dirty="0"/>
              <a:t> море </a:t>
            </a:r>
            <a:r>
              <a:rPr lang="ru-RU" sz="1600" dirty="0" err="1"/>
              <a:t>звірюкою</a:t>
            </a:r>
            <a:r>
              <a:rPr lang="ru-RU" sz="1600" dirty="0"/>
              <a:t> </a:t>
            </a:r>
          </a:p>
          <a:p>
            <a:r>
              <a:rPr lang="ru-RU" sz="1600" dirty="0"/>
              <a:t>То стогне, то </a:t>
            </a:r>
            <a:r>
              <a:rPr lang="ru-RU" sz="1600" dirty="0" err="1"/>
              <a:t>виє</a:t>
            </a:r>
            <a:r>
              <a:rPr lang="ru-RU" sz="1600" dirty="0"/>
              <a:t>, </a:t>
            </a:r>
          </a:p>
          <a:p>
            <a:r>
              <a:rPr lang="ru-RU" sz="1600" dirty="0" err="1"/>
              <a:t>Дніпра</a:t>
            </a:r>
            <a:r>
              <a:rPr lang="ru-RU" sz="1600" dirty="0"/>
              <a:t> гирло затопило. </a:t>
            </a:r>
          </a:p>
          <a:p>
            <a:r>
              <a:rPr lang="ru-RU" sz="1600" dirty="0"/>
              <a:t>"А нуте, </a:t>
            </a:r>
            <a:r>
              <a:rPr lang="ru-RU" sz="1600" dirty="0" err="1"/>
              <a:t>хлоп'ята</a:t>
            </a:r>
            <a:r>
              <a:rPr lang="ru-RU" sz="1600" dirty="0"/>
              <a:t>, </a:t>
            </a:r>
          </a:p>
          <a:p>
            <a:r>
              <a:rPr lang="ru-RU" sz="1600" dirty="0"/>
              <a:t>На байдаки! Море </a:t>
            </a:r>
            <a:r>
              <a:rPr lang="ru-RU" sz="1600" dirty="0" err="1"/>
              <a:t>грає</a:t>
            </a:r>
            <a:r>
              <a:rPr lang="ru-RU" sz="1600" dirty="0"/>
              <a:t> - </a:t>
            </a:r>
          </a:p>
          <a:p>
            <a:r>
              <a:rPr lang="ru-RU" sz="1600" dirty="0" err="1"/>
              <a:t>Ходім</a:t>
            </a:r>
            <a:r>
              <a:rPr lang="ru-RU" sz="1600" dirty="0"/>
              <a:t> </a:t>
            </a:r>
            <a:r>
              <a:rPr lang="ru-RU" sz="1600" dirty="0" err="1"/>
              <a:t>погуляти</a:t>
            </a:r>
            <a:r>
              <a:rPr lang="ru-RU" sz="1600" dirty="0"/>
              <a:t>!"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924944"/>
            <a:ext cx="7920880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У </a:t>
            </a:r>
            <a:r>
              <a:rPr lang="ru-RU" sz="1600" dirty="0" err="1"/>
              <a:t>поемі</a:t>
            </a:r>
            <a:r>
              <a:rPr lang="ru-RU" sz="1600" dirty="0"/>
              <a:t> Тарас </a:t>
            </a:r>
            <a:r>
              <a:rPr lang="ru-RU" sz="1600" dirty="0" err="1"/>
              <a:t>оспівує</a:t>
            </a:r>
            <a:r>
              <a:rPr lang="ru-RU" sz="1600" dirty="0"/>
              <a:t> </a:t>
            </a:r>
            <a:r>
              <a:rPr lang="ru-RU" sz="1600" dirty="0" err="1"/>
              <a:t>Івана</a:t>
            </a:r>
            <a:r>
              <a:rPr lang="ru-RU" sz="1600" dirty="0"/>
              <a:t> </a:t>
            </a:r>
            <a:r>
              <a:rPr lang="ru-RU" sz="1600" dirty="0" err="1"/>
              <a:t>Підкову</a:t>
            </a:r>
            <a:r>
              <a:rPr lang="ru-RU" sz="1600" dirty="0"/>
              <a:t>,  </a:t>
            </a:r>
            <a:r>
              <a:rPr lang="ru-RU" sz="1600" dirty="0" err="1"/>
              <a:t>сміливого</a:t>
            </a:r>
            <a:r>
              <a:rPr lang="ru-RU" sz="1600" dirty="0"/>
              <a:t> </a:t>
            </a:r>
            <a:r>
              <a:rPr lang="ru-RU" sz="1600" dirty="0" err="1"/>
              <a:t>отамана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не раз </a:t>
            </a:r>
            <a:r>
              <a:rPr lang="ru-RU" sz="1600" dirty="0" err="1"/>
              <a:t>очолював</a:t>
            </a:r>
            <a:r>
              <a:rPr lang="ru-RU" sz="1600" dirty="0"/>
              <a:t> </a:t>
            </a:r>
            <a:r>
              <a:rPr lang="ru-RU" sz="1600" dirty="0" err="1"/>
              <a:t>морські</a:t>
            </a:r>
            <a:r>
              <a:rPr lang="ru-RU" sz="1600" dirty="0"/>
              <a:t> походи </a:t>
            </a:r>
            <a:r>
              <a:rPr lang="ru-RU" sz="1600" dirty="0" err="1"/>
              <a:t>проти</a:t>
            </a:r>
            <a:r>
              <a:rPr lang="ru-RU" sz="1600" dirty="0"/>
              <a:t> </a:t>
            </a:r>
            <a:r>
              <a:rPr lang="ru-RU" sz="1600" dirty="0" err="1" smtClean="0"/>
              <a:t>Туреччини</a:t>
            </a:r>
            <a:r>
              <a:rPr lang="ru-RU" sz="1600" dirty="0" smtClean="0"/>
              <a:t>. </a:t>
            </a:r>
            <a:r>
              <a:rPr lang="ru-RU" sz="1600" b="1" dirty="0" smtClean="0">
                <a:solidFill>
                  <a:srgbClr val="8A001A"/>
                </a:solidFill>
              </a:rPr>
              <a:t>Участь </a:t>
            </a:r>
            <a:r>
              <a:rPr lang="ru-RU" sz="1600" b="1" dirty="0" err="1">
                <a:solidFill>
                  <a:srgbClr val="8A001A"/>
                </a:solidFill>
              </a:rPr>
              <a:t>Івана</a:t>
            </a:r>
            <a:r>
              <a:rPr lang="ru-RU" sz="1600" b="1" dirty="0">
                <a:solidFill>
                  <a:srgbClr val="8A001A"/>
                </a:solidFill>
              </a:rPr>
              <a:t> </a:t>
            </a:r>
            <a:r>
              <a:rPr lang="ru-RU" sz="1600" b="1" dirty="0" err="1">
                <a:solidFill>
                  <a:srgbClr val="8A001A"/>
                </a:solidFill>
              </a:rPr>
              <a:t>Підкови</a:t>
            </a:r>
            <a:r>
              <a:rPr lang="ru-RU" sz="1600" b="1" dirty="0">
                <a:solidFill>
                  <a:srgbClr val="8A001A"/>
                </a:solidFill>
              </a:rPr>
              <a:t> в </a:t>
            </a:r>
            <a:r>
              <a:rPr lang="ru-RU" sz="1600" b="1" dirty="0" err="1">
                <a:solidFill>
                  <a:srgbClr val="8A001A"/>
                </a:solidFill>
              </a:rPr>
              <a:t>морських</a:t>
            </a:r>
            <a:r>
              <a:rPr lang="ru-RU" sz="1600" b="1" dirty="0">
                <a:solidFill>
                  <a:srgbClr val="8A001A"/>
                </a:solidFill>
              </a:rPr>
              <a:t> походах </a:t>
            </a:r>
            <a:r>
              <a:rPr lang="ru-RU" sz="1600" b="1" dirty="0" err="1">
                <a:solidFill>
                  <a:srgbClr val="8A001A"/>
                </a:solidFill>
              </a:rPr>
              <a:t>козаків</a:t>
            </a:r>
            <a:r>
              <a:rPr lang="ru-RU" sz="1600" b="1" dirty="0">
                <a:solidFill>
                  <a:srgbClr val="8A001A"/>
                </a:solidFill>
              </a:rPr>
              <a:t> не </a:t>
            </a:r>
            <a:r>
              <a:rPr lang="ru-RU" sz="1600" b="1" dirty="0" err="1">
                <a:solidFill>
                  <a:srgbClr val="8A001A"/>
                </a:solidFill>
              </a:rPr>
              <a:t>відповідає</a:t>
            </a:r>
            <a:r>
              <a:rPr lang="ru-RU" sz="1600" b="1" dirty="0">
                <a:solidFill>
                  <a:srgbClr val="8A001A"/>
                </a:solidFill>
              </a:rPr>
              <a:t> </a:t>
            </a:r>
            <a:r>
              <a:rPr lang="ru-RU" sz="1600" b="1" dirty="0" err="1">
                <a:solidFill>
                  <a:srgbClr val="8A001A"/>
                </a:solidFill>
              </a:rPr>
              <a:t>історичним</a:t>
            </a:r>
            <a:r>
              <a:rPr lang="ru-RU" sz="1600" b="1" dirty="0">
                <a:solidFill>
                  <a:srgbClr val="8A001A"/>
                </a:solidFill>
              </a:rPr>
              <a:t> фактам. </a:t>
            </a:r>
            <a:r>
              <a:rPr lang="ru-RU" sz="1600" dirty="0" err="1"/>
              <a:t>Єдине</a:t>
            </a:r>
            <a:r>
              <a:rPr lang="ru-RU" sz="1600" dirty="0"/>
              <a:t> </a:t>
            </a:r>
            <a:r>
              <a:rPr lang="ru-RU" sz="1600" dirty="0" err="1"/>
              <a:t>джерело</a:t>
            </a:r>
            <a:r>
              <a:rPr lang="ru-RU" sz="1600" dirty="0"/>
              <a:t>, </a:t>
            </a:r>
            <a:r>
              <a:rPr lang="ru-RU" sz="1600" dirty="0" err="1"/>
              <a:t>яким</a:t>
            </a:r>
            <a:r>
              <a:rPr lang="ru-RU" sz="1600" dirty="0"/>
              <a:t> </a:t>
            </a:r>
            <a:r>
              <a:rPr lang="ru-RU" sz="1600" dirty="0" err="1"/>
              <a:t>міг</a:t>
            </a:r>
            <a:r>
              <a:rPr lang="ru-RU" sz="1600" dirty="0"/>
              <a:t> </a:t>
            </a:r>
            <a:r>
              <a:rPr lang="ru-RU" sz="1600" dirty="0" err="1"/>
              <a:t>скористатися</a:t>
            </a:r>
            <a:r>
              <a:rPr lang="ru-RU" sz="1600" dirty="0"/>
              <a:t> Шевченко, </a:t>
            </a:r>
            <a:r>
              <a:rPr lang="ru-RU" sz="1600" dirty="0" err="1"/>
              <a:t>зобразивши</a:t>
            </a:r>
            <a:r>
              <a:rPr lang="ru-RU" sz="1600" dirty="0"/>
              <a:t> І. </a:t>
            </a:r>
            <a:r>
              <a:rPr lang="ru-RU" sz="1600" dirty="0" err="1"/>
              <a:t>Підкову</a:t>
            </a:r>
            <a:r>
              <a:rPr lang="ru-RU" sz="1600" dirty="0"/>
              <a:t> </a:t>
            </a:r>
            <a:r>
              <a:rPr lang="ru-RU" sz="1600" dirty="0" err="1"/>
              <a:t>керівником</a:t>
            </a:r>
            <a:r>
              <a:rPr lang="ru-RU" sz="1600" dirty="0"/>
              <a:t> </a:t>
            </a:r>
            <a:r>
              <a:rPr lang="ru-RU" sz="1600" dirty="0" err="1"/>
              <a:t>морської</a:t>
            </a:r>
            <a:r>
              <a:rPr lang="ru-RU" sz="1600" dirty="0"/>
              <a:t> </a:t>
            </a:r>
            <a:r>
              <a:rPr lang="ru-RU" sz="1600" dirty="0" err="1"/>
              <a:t>експедиції</a:t>
            </a:r>
            <a:r>
              <a:rPr lang="ru-RU" sz="1600" dirty="0"/>
              <a:t> </a:t>
            </a:r>
            <a:r>
              <a:rPr lang="ru-RU" sz="1600" dirty="0" err="1"/>
              <a:t>козаків</a:t>
            </a:r>
            <a:r>
              <a:rPr lang="ru-RU" sz="1600" dirty="0"/>
              <a:t>, — дума, </a:t>
            </a:r>
            <a:r>
              <a:rPr lang="ru-RU" sz="1600" dirty="0" err="1"/>
              <a:t>надрукована</a:t>
            </a:r>
            <a:r>
              <a:rPr lang="ru-RU" sz="1600" dirty="0"/>
              <a:t> в «Запорожской старине» </a:t>
            </a:r>
            <a:r>
              <a:rPr lang="ru-RU" sz="1600" dirty="0" err="1"/>
              <a:t>під</a:t>
            </a:r>
            <a:r>
              <a:rPr lang="ru-RU" sz="1600" dirty="0"/>
              <a:t> </a:t>
            </a:r>
            <a:r>
              <a:rPr lang="ru-RU" sz="1600" dirty="0" err="1"/>
              <a:t>назвою</a:t>
            </a:r>
            <a:r>
              <a:rPr lang="ru-RU" sz="1600" dirty="0"/>
              <a:t> «Татарский поход </a:t>
            </a:r>
            <a:r>
              <a:rPr lang="ru-RU" sz="1600" dirty="0" err="1"/>
              <a:t>Серпяги</a:t>
            </a:r>
            <a:r>
              <a:rPr lang="ru-RU" sz="1600" dirty="0"/>
              <a:t>», і </a:t>
            </a:r>
            <a:r>
              <a:rPr lang="ru-RU" sz="1600" dirty="0" err="1"/>
              <a:t>коментар</a:t>
            </a:r>
            <a:r>
              <a:rPr lang="ru-RU" sz="1600" dirty="0"/>
              <a:t> до </a:t>
            </a:r>
            <a:r>
              <a:rPr lang="ru-RU" sz="1600" dirty="0" err="1"/>
              <a:t>неї</a:t>
            </a:r>
            <a:r>
              <a:rPr lang="ru-RU" sz="1600" dirty="0"/>
              <a:t> І, </a:t>
            </a:r>
            <a:r>
              <a:rPr lang="ru-RU" sz="1600" dirty="0" err="1"/>
              <a:t>Срезневського</a:t>
            </a:r>
            <a:r>
              <a:rPr lang="ru-RU" sz="1600" dirty="0"/>
              <a:t>. «Этого </a:t>
            </a:r>
            <a:r>
              <a:rPr lang="ru-RU" sz="1600" dirty="0" err="1"/>
              <a:t>Серпягу</a:t>
            </a:r>
            <a:r>
              <a:rPr lang="ru-RU" sz="1600" dirty="0"/>
              <a:t>, — писав І. </a:t>
            </a:r>
            <a:r>
              <a:rPr lang="ru-RU" sz="1600" dirty="0" err="1"/>
              <a:t>Срезневський</a:t>
            </a:r>
            <a:r>
              <a:rPr lang="ru-RU" sz="1600" dirty="0"/>
              <a:t>, — я почитаю одним лицом с Подковою» (Запорожская старина. — X., 1833. — Ч. 1. — Кн. 2. — С. 123). </a:t>
            </a:r>
            <a:r>
              <a:rPr lang="ru-RU" sz="1600" dirty="0" err="1"/>
              <a:t>Зміст</a:t>
            </a:r>
            <a:r>
              <a:rPr lang="ru-RU" sz="1600" dirty="0"/>
              <a:t> </a:t>
            </a:r>
            <a:r>
              <a:rPr lang="ru-RU" sz="1600" dirty="0" err="1"/>
              <a:t>думи</a:t>
            </a:r>
            <a:r>
              <a:rPr lang="ru-RU" sz="1600" dirty="0"/>
              <a:t> (</a:t>
            </a:r>
            <a:r>
              <a:rPr lang="ru-RU" sz="1600" dirty="0" err="1"/>
              <a:t>надрукованої</a:t>
            </a:r>
            <a:r>
              <a:rPr lang="ru-RU" sz="1600" dirty="0"/>
              <a:t> в </a:t>
            </a:r>
            <a:r>
              <a:rPr lang="ru-RU" sz="1600" dirty="0" err="1"/>
              <a:t>першій</a:t>
            </a:r>
            <a:r>
              <a:rPr lang="ru-RU" sz="1600" dirty="0"/>
              <a:t> </a:t>
            </a:r>
            <a:r>
              <a:rPr lang="ru-RU" sz="1600" dirty="0" err="1"/>
              <a:t>книзі</a:t>
            </a:r>
            <a:r>
              <a:rPr lang="ru-RU" sz="1600" dirty="0"/>
              <a:t>) — </a:t>
            </a:r>
            <a:r>
              <a:rPr lang="ru-RU" sz="1600" dirty="0" err="1"/>
              <a:t>морський</a:t>
            </a:r>
            <a:r>
              <a:rPr lang="ru-RU" sz="1600" dirty="0"/>
              <a:t> </a:t>
            </a:r>
            <a:r>
              <a:rPr lang="ru-RU" sz="1600" dirty="0" err="1"/>
              <a:t>похід</a:t>
            </a:r>
            <a:r>
              <a:rPr lang="ru-RU" sz="1600" dirty="0"/>
              <a:t> </a:t>
            </a:r>
            <a:r>
              <a:rPr lang="ru-RU" sz="1600" dirty="0" err="1"/>
              <a:t>Серпяги</a:t>
            </a:r>
            <a:r>
              <a:rPr lang="ru-RU" sz="1600" dirty="0"/>
              <a:t>. На думку,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Серпяга</a:t>
            </a:r>
            <a:r>
              <a:rPr lang="ru-RU" sz="1600" dirty="0"/>
              <a:t> й </a:t>
            </a:r>
            <a:r>
              <a:rPr lang="ru-RU" sz="1600" dirty="0" err="1"/>
              <a:t>Іван</a:t>
            </a:r>
            <a:r>
              <a:rPr lang="ru-RU" sz="1600" dirty="0"/>
              <a:t> </a:t>
            </a:r>
            <a:r>
              <a:rPr lang="ru-RU" sz="1600" dirty="0" err="1"/>
              <a:t>Підкова</a:t>
            </a:r>
            <a:r>
              <a:rPr lang="ru-RU" sz="1600" dirty="0"/>
              <a:t> — одна особа, могли навести </a:t>
            </a:r>
            <a:r>
              <a:rPr lang="ru-RU" sz="1600" dirty="0" err="1"/>
              <a:t>Шевченка</a:t>
            </a:r>
            <a:r>
              <a:rPr lang="ru-RU" sz="1600" dirty="0"/>
              <a:t> й </a:t>
            </a:r>
            <a:r>
              <a:rPr lang="ru-RU" sz="1600" dirty="0" err="1"/>
              <a:t>історичні</a:t>
            </a:r>
            <a:r>
              <a:rPr lang="ru-RU" sz="1600" dirty="0"/>
              <a:t> </a:t>
            </a:r>
            <a:r>
              <a:rPr lang="ru-RU" sz="1600" dirty="0" err="1"/>
              <a:t>пісні</a:t>
            </a:r>
            <a:r>
              <a:rPr lang="ru-RU" sz="1600" dirty="0"/>
              <a:t> про </a:t>
            </a:r>
            <a:r>
              <a:rPr lang="ru-RU" sz="1600" dirty="0" err="1"/>
              <a:t>загибель</a:t>
            </a:r>
            <a:r>
              <a:rPr lang="ru-RU" sz="1600" dirty="0"/>
              <a:t> </a:t>
            </a:r>
            <a:r>
              <a:rPr lang="ru-RU" sz="1600" dirty="0" err="1"/>
              <a:t>Серпяги</a:t>
            </a:r>
            <a:r>
              <a:rPr lang="ru-RU" sz="1600" dirty="0"/>
              <a:t>, </a:t>
            </a:r>
            <a:r>
              <a:rPr lang="ru-RU" sz="1600" dirty="0" err="1"/>
              <a:t>опубліковані</a:t>
            </a:r>
            <a:r>
              <a:rPr lang="ru-RU" sz="1600" dirty="0"/>
              <a:t> в </a:t>
            </a:r>
            <a:r>
              <a:rPr lang="ru-RU" sz="1600" dirty="0" err="1"/>
              <a:t>тій</a:t>
            </a:r>
            <a:r>
              <a:rPr lang="ru-RU" sz="1600" dirty="0"/>
              <a:t> же «Запорожской старине» й </a:t>
            </a:r>
            <a:r>
              <a:rPr lang="ru-RU" sz="1600" dirty="0" err="1"/>
              <a:t>збірці</a:t>
            </a:r>
            <a:r>
              <a:rPr lang="ru-RU" sz="1600" dirty="0"/>
              <a:t> М. Максимовича «Украинские народные песни</a:t>
            </a:r>
            <a:r>
              <a:rPr lang="ru-RU" sz="1600" dirty="0" smtClean="0"/>
              <a:t>»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2794765202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1531</Words>
  <Application>Microsoft Office PowerPoint</Application>
  <PresentationFormat>Экран (4:3)</PresentationFormat>
  <Paragraphs>84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52</cp:revision>
  <dcterms:created xsi:type="dcterms:W3CDTF">2013-08-20T22:02:58Z</dcterms:created>
  <dcterms:modified xsi:type="dcterms:W3CDTF">2014-04-04T04:39:45Z</dcterms:modified>
</cp:coreProperties>
</file>