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82" r:id="rId3"/>
    <p:sldId id="279" r:id="rId4"/>
    <p:sldId id="281" r:id="rId5"/>
    <p:sldId id="272" r:id="rId6"/>
    <p:sldId id="260" r:id="rId7"/>
    <p:sldId id="278" r:id="rId8"/>
    <p:sldId id="273" r:id="rId9"/>
    <p:sldId id="276" r:id="rId10"/>
    <p:sldId id="274" r:id="rId11"/>
    <p:sldId id="259" r:id="rId12"/>
    <p:sldId id="258" r:id="rId13"/>
    <p:sldId id="264" r:id="rId14"/>
    <p:sldId id="265" r:id="rId15"/>
    <p:sldId id="266" r:id="rId16"/>
    <p:sldId id="27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23" autoAdjust="0"/>
  </p:normalViewPr>
  <p:slideViewPr>
    <p:cSldViewPr>
      <p:cViewPr varScale="1">
        <p:scale>
          <a:sx n="91" d="100"/>
          <a:sy n="91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263800-0808-4D92-B40A-ACD5E18A299A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A7248B-31F0-4C0D-85EE-EC812701D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98593-4F1A-4F05-92EE-526CF12DEED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82573-EE74-4A76-B3A3-AC0D54EF4B98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7C95F-8BE3-4154-8842-ED513FE58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4E91B-CD41-4D99-9DD5-5757749D1E06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1E3A2-85F1-436C-B46C-6F5B5CF63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57926-6040-4083-BB30-453848227586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B2302-9F1A-4142-BA69-DD2DAA7E2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77CBB-F1F3-418E-8D25-A3E227931C8C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F4780-05E6-4C8E-A34F-8427E7ED4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DAE2A-06F6-47AC-B0AF-B7A01356E2E2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E43CE-6931-415E-B91C-86F3D57E8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6D4D-F7F1-4F9E-976C-B76B090ACBAD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CEFFB-BA38-4111-9DC5-095174266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5156B-0A91-45E8-8463-B4CB51124065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C9512-7F3E-4BC0-B563-D82520AB2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8B521-9ADA-45AF-9B07-9BC6480D70E8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93C17-3EF7-441A-9FF7-0A82E0BE1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54E0-4D9C-4FAD-AF4D-1E948711EB90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AF5F0-5CBB-462B-827B-F420A4C3A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B2A14-2495-45F8-947B-2B9E79A38C74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BA19A-AC0E-4F86-B2BE-62D10C6CB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D16A-F641-4C26-8562-F1FEB61E10BF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4308B-3562-49A2-9B78-E4ED26B0A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FB2C78-5783-4884-9177-CCC04D51BCA7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9F51D8-A7C6-4E52-8A8D-DE600313C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  <p:sldLayoutId id="2147483754" r:id="rId4"/>
    <p:sldLayoutId id="2147483753" r:id="rId5"/>
    <p:sldLayoutId id="2147483752" r:id="rId6"/>
    <p:sldLayoutId id="2147483751" r:id="rId7"/>
    <p:sldLayoutId id="2147483750" r:id="rId8"/>
    <p:sldLayoutId id="2147483758" r:id="rId9"/>
    <p:sldLayoutId id="2147483749" r:id="rId10"/>
    <p:sldLayoutId id="21474837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33400" y="6572250"/>
            <a:ext cx="7854950" cy="528638"/>
          </a:xfrm>
        </p:spPr>
        <p:txBody>
          <a:bodyPr/>
          <a:lstStyle/>
          <a:p>
            <a:pPr marR="0" algn="l" eaLnBrk="1" hangingPunct="1">
              <a:lnSpc>
                <a:spcPct val="80000"/>
              </a:lnSpc>
            </a:pPr>
            <a:endParaRPr lang="uk-UA" sz="1500" smtClean="0">
              <a:latin typeface="Arial" charset="0"/>
              <a:cs typeface="Arial" charset="0"/>
            </a:endParaRPr>
          </a:p>
          <a:p>
            <a:pPr marR="0" eaLnBrk="1" hangingPunct="1">
              <a:lnSpc>
                <a:spcPct val="80000"/>
              </a:lnSpc>
            </a:pPr>
            <a:endParaRPr lang="ru-RU" sz="1500" smtClean="0">
              <a:latin typeface="Arial" charset="0"/>
              <a:cs typeface="Arial" charset="0"/>
            </a:endParaRPr>
          </a:p>
        </p:txBody>
      </p: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214313" y="357188"/>
            <a:ext cx="5653087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600">
                <a:solidFill>
                  <a:srgbClr val="FFFFFF"/>
                </a:solidFill>
              </a:rPr>
              <a:t>Робота </a:t>
            </a:r>
            <a:r>
              <a:rPr lang="ru-RU" sz="2600">
                <a:solidFill>
                  <a:srgbClr val="FFFFFF"/>
                </a:solidFill>
              </a:rPr>
              <a:t/>
            </a:r>
            <a:br>
              <a:rPr lang="ru-RU" sz="2600">
                <a:solidFill>
                  <a:srgbClr val="FFFFFF"/>
                </a:solidFill>
              </a:rPr>
            </a:br>
            <a:r>
              <a:rPr lang="uk-UA" sz="2600">
                <a:solidFill>
                  <a:srgbClr val="FFFFFF"/>
                </a:solidFill>
              </a:rPr>
              <a:t>учасника Всеукраїнського інтерактивного конкурсу </a:t>
            </a:r>
            <a:br>
              <a:rPr lang="uk-UA" sz="2600">
                <a:solidFill>
                  <a:srgbClr val="FFFFFF"/>
                </a:solidFill>
              </a:rPr>
            </a:br>
            <a:r>
              <a:rPr lang="uk-UA" sz="2600">
                <a:solidFill>
                  <a:srgbClr val="FFFFFF"/>
                </a:solidFill>
              </a:rPr>
              <a:t>Малої академії наук </a:t>
            </a:r>
            <a:br>
              <a:rPr lang="uk-UA" sz="2600">
                <a:solidFill>
                  <a:srgbClr val="FFFFFF"/>
                </a:solidFill>
              </a:rPr>
            </a:br>
            <a:r>
              <a:rPr lang="uk-UA" sz="2600">
                <a:solidFill>
                  <a:srgbClr val="FFFFFF"/>
                </a:solidFill>
              </a:rPr>
              <a:t>«МАН-Юніор Дослідник»</a:t>
            </a:r>
            <a:r>
              <a:rPr lang="ru-RU" sz="2600">
                <a:solidFill>
                  <a:srgbClr val="FFFFFF"/>
                </a:solidFill>
              </a:rPr>
              <a:t/>
            </a:r>
            <a:br>
              <a:rPr lang="ru-RU" sz="2600">
                <a:solidFill>
                  <a:srgbClr val="FFFFFF"/>
                </a:solidFill>
              </a:rPr>
            </a:br>
            <a:r>
              <a:rPr lang="uk-UA" sz="2600">
                <a:solidFill>
                  <a:srgbClr val="FFFFFF"/>
                </a:solidFill>
              </a:rPr>
              <a:t>у номінації «Історик-Юніор»</a:t>
            </a:r>
            <a:br>
              <a:rPr lang="uk-UA" sz="2600">
                <a:solidFill>
                  <a:srgbClr val="FFFFFF"/>
                </a:solidFill>
              </a:rPr>
            </a:br>
            <a:r>
              <a:rPr lang="uk-UA" sz="2600">
                <a:solidFill>
                  <a:srgbClr val="FFFFFF"/>
                </a:solidFill>
              </a:rPr>
              <a:t>учениці 8</a:t>
            </a:r>
            <a:r>
              <a:rPr lang="en-US" sz="2600">
                <a:solidFill>
                  <a:srgbClr val="FFFFFF"/>
                </a:solidFill>
              </a:rPr>
              <a:t> </a:t>
            </a:r>
            <a:r>
              <a:rPr lang="uk-UA" sz="2600">
                <a:solidFill>
                  <a:srgbClr val="FFFFFF"/>
                </a:solidFill>
              </a:rPr>
              <a:t>класу,</a:t>
            </a:r>
            <a:r>
              <a:rPr lang="en-US" sz="2600">
                <a:solidFill>
                  <a:srgbClr val="FFFFFF"/>
                </a:solidFill>
              </a:rPr>
              <a:t> </a:t>
            </a:r>
            <a:r>
              <a:rPr lang="uk-UA" sz="2600">
                <a:solidFill>
                  <a:srgbClr val="FFFFFF"/>
                </a:solidFill>
              </a:rPr>
              <a:t>члена “Школи юного вченого - історика”</a:t>
            </a:r>
            <a:br>
              <a:rPr lang="uk-UA" sz="2600">
                <a:solidFill>
                  <a:srgbClr val="FFFFFF"/>
                </a:solidFill>
              </a:rPr>
            </a:br>
            <a:r>
              <a:rPr lang="uk-UA" sz="2600">
                <a:solidFill>
                  <a:srgbClr val="FFFFFF"/>
                </a:solidFill>
              </a:rPr>
              <a:t>Амвросіівської районної ради</a:t>
            </a:r>
          </a:p>
          <a:p>
            <a:r>
              <a:rPr lang="uk-UA" sz="2600">
                <a:solidFill>
                  <a:srgbClr val="FFFFFF"/>
                </a:solidFill>
              </a:rPr>
              <a:t> Донецької області</a:t>
            </a:r>
            <a:br>
              <a:rPr lang="uk-UA" sz="2600">
                <a:solidFill>
                  <a:srgbClr val="FFFFFF"/>
                </a:solidFill>
              </a:rPr>
            </a:br>
            <a:r>
              <a:rPr lang="uk-UA" sz="2600">
                <a:solidFill>
                  <a:srgbClr val="FFFFFF"/>
                </a:solidFill>
              </a:rPr>
              <a:t>Нестеренко Валерії</a:t>
            </a:r>
            <a:r>
              <a:rPr lang="en-US" sz="2600">
                <a:solidFill>
                  <a:srgbClr val="FFFFFF"/>
                </a:solidFill>
              </a:rPr>
              <a:t> </a:t>
            </a:r>
            <a:r>
              <a:rPr lang="uk-UA" sz="2600">
                <a:solidFill>
                  <a:srgbClr val="FFFFFF"/>
                </a:solidFill>
              </a:rPr>
              <a:t>Олександрівни</a:t>
            </a:r>
            <a:r>
              <a:rPr lang="ru-RU" sz="2600">
                <a:solidFill>
                  <a:srgbClr val="FFFFFF"/>
                </a:solidFill>
              </a:rPr>
              <a:t/>
            </a:r>
            <a:br>
              <a:rPr lang="ru-RU" sz="2600">
                <a:solidFill>
                  <a:srgbClr val="FFFFFF"/>
                </a:solidFill>
              </a:rPr>
            </a:br>
            <a:r>
              <a:rPr lang="ru-RU" sz="2600">
                <a:solidFill>
                  <a:srgbClr val="FFFFFF"/>
                </a:solidFill>
              </a:rPr>
              <a:t> </a:t>
            </a:r>
            <a:r>
              <a:rPr lang="uk-UA" sz="2600">
                <a:solidFill>
                  <a:srgbClr val="FFFFFF"/>
                </a:solidFill>
              </a:rPr>
              <a:t>Науковий керівник:учитель історії </a:t>
            </a:r>
            <a:br>
              <a:rPr lang="uk-UA" sz="2600">
                <a:solidFill>
                  <a:srgbClr val="FFFFFF"/>
                </a:solidFill>
              </a:rPr>
            </a:br>
            <a:r>
              <a:rPr lang="uk-UA" sz="2600">
                <a:solidFill>
                  <a:srgbClr val="FFFFFF"/>
                </a:solidFill>
              </a:rPr>
              <a:t>Самсонова Галина Михайлівна</a:t>
            </a:r>
            <a:endParaRPr lang="ru-RU" sz="2600">
              <a:solidFill>
                <a:srgbClr val="FFFFFF"/>
              </a:solidFill>
            </a:endParaRPr>
          </a:p>
        </p:txBody>
      </p:sp>
      <p:pic>
        <p:nvPicPr>
          <p:cNvPr id="14339" name="Picture 2" descr="C:\Users\KUM\Documents\ман юніор\Ман фото\7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214313"/>
            <a:ext cx="3722688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2858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Причини та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перебіг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повстання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285750" y="1143000"/>
            <a:ext cx="542925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  <a:cs typeface="Arial" charset="0"/>
              </a:rPr>
              <a:t>основною причиною повстання було подальше посилення феодально-кріпосницького гніту і національно-релігійних утисків з боку польських можновладців;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  <a:cs typeface="Arial" charset="0"/>
              </a:rPr>
              <a:t>керівники повстання вперше сформулювали програму, в якій поєднувалися вимоги соціально-економічного та національно-релігійного характеру;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  <a:cs typeface="Arial" charset="0"/>
              </a:rPr>
              <a:t>також вперше керівники повстання спробували організувати повстання народних мас не лише півдня Київщини, а й інших українських земель.</a:t>
            </a:r>
          </a:p>
          <a:p>
            <a:pPr eaLnBrk="1" hangingPunct="1">
              <a:lnSpc>
                <a:spcPct val="90000"/>
              </a:lnSpc>
            </a:pPr>
            <a:endParaRPr lang="ru-RU" sz="2400" smtClean="0">
              <a:latin typeface="Arial" charset="0"/>
              <a:cs typeface="Arial" charset="0"/>
            </a:endParaRPr>
          </a:p>
        </p:txBody>
      </p:sp>
      <p:pic>
        <p:nvPicPr>
          <p:cNvPr id="23555" name="Picture 2" descr="C:\Users\KUM\Pictures\Dcc18854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1071563"/>
            <a:ext cx="29289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C:\Users\KUM\Pictures\загруженн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3714750"/>
            <a:ext cx="293846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6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28688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Події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4040187" cy="428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Тарасова ніч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645025" y="1071563"/>
            <a:ext cx="4041775" cy="5000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Повстання Федоровича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Содержимое 4"/>
          <p:cNvSpPr>
            <a:spLocks noGrp="1"/>
          </p:cNvSpPr>
          <p:nvPr>
            <p:ph sz="quarter" idx="2"/>
          </p:nvPr>
        </p:nvSpPr>
        <p:spPr>
          <a:xfrm>
            <a:off x="0" y="1857375"/>
            <a:ext cx="4929188" cy="39290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000" smtClean="0">
                <a:latin typeface="Arial" charset="0"/>
                <a:cs typeface="Arial" charset="0"/>
              </a:rPr>
              <a:t>     Ніч розгрому польсько-шляхетського війська під час селянсько-козацького повстання 1630 р., очоленого гетьманом нереєстрових запорозьких козаків Тарасом Федоровичем. Вирішальний бій відбувся під Переяславом (тепер м. Переяслав-Хмельницький, Київської області) 25 травня 1630 р.</a:t>
            </a:r>
          </a:p>
        </p:txBody>
      </p:sp>
      <p:sp>
        <p:nvSpPr>
          <p:cNvPr id="24581" name="Содержимое 9"/>
          <p:cNvSpPr>
            <a:spLocks noGrp="1"/>
          </p:cNvSpPr>
          <p:nvPr>
            <p:ph sz="quarter" idx="4"/>
          </p:nvPr>
        </p:nvSpPr>
        <p:spPr>
          <a:xfrm>
            <a:off x="4787900" y="1857375"/>
            <a:ext cx="4356100" cy="31432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    </a:t>
            </a:r>
            <a:r>
              <a:rPr lang="ru-RU" sz="2000" smtClean="0">
                <a:latin typeface="Arial" charset="0"/>
                <a:cs typeface="Arial" charset="0"/>
              </a:rPr>
              <a:t>Повстання українських козаків і селян на чолі з гетьманом не реєстрових запорізьких козаків Тарасом Федоровичем проти феодально-кріпосницького і національно-релігійного гніту Речі Посполитої</a:t>
            </a:r>
            <a:r>
              <a:rPr lang="ru-RU" smtClean="0">
                <a:latin typeface="Arial" charset="0"/>
                <a:cs typeface="Arial" charset="0"/>
              </a:rPr>
              <a:t>. 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H="1">
            <a:off x="5143500" y="785813"/>
            <a:ext cx="428625" cy="428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464720" y="821531"/>
            <a:ext cx="500062" cy="428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2108200" y="1677988"/>
            <a:ext cx="3571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6573044" y="1713707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4586" name="Picture 2" descr="C:\Users\KUM\Pictures\original-5794b672a444c75679f216f1a223299e29c335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637088"/>
            <a:ext cx="532606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3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00012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dirty="0" smtClean="0"/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Події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188" y="1052513"/>
            <a:ext cx="3429000" cy="3571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Тарасова ніч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929188" y="1143000"/>
            <a:ext cx="4041775" cy="4286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Повстання Федоровича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142875" y="1643063"/>
            <a:ext cx="4000500" cy="500062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Події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творі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перемежовуються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у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двох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часових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площинах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—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сучасній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спів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кобзаря) і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минулій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боротьба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українського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народу з ляхами).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Співаючи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кобзар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розповідає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про лихо, яке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огорнуло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Україну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, коли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польська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шляхта заполонила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рідний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край і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намагалася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перетворити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народ у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рабів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позбавляючи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навіть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віри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християнської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900" dirty="0" smtClean="0">
                <a:latin typeface="Arial" charset="0"/>
                <a:cs typeface="Arial" charset="0"/>
              </a:rPr>
              <a:t>Автор </a:t>
            </a:r>
            <a:r>
              <a:rPr lang="ru-RU" sz="1900" dirty="0" err="1" smtClean="0">
                <a:latin typeface="Arial" charset="0"/>
                <a:cs typeface="Arial" charset="0"/>
              </a:rPr>
              <a:t>викриває</a:t>
            </a:r>
            <a:r>
              <a:rPr lang="ru-RU" sz="1900" dirty="0" smtClean="0">
                <a:latin typeface="Arial" charset="0"/>
                <a:cs typeface="Arial" charset="0"/>
              </a:rPr>
              <a:t> тих, </a:t>
            </a:r>
            <a:r>
              <a:rPr lang="ru-RU" sz="1900" dirty="0" err="1" smtClean="0">
                <a:latin typeface="Arial" charset="0"/>
                <a:cs typeface="Arial" charset="0"/>
              </a:rPr>
              <a:t>хто</a:t>
            </a:r>
            <a:r>
              <a:rPr lang="ru-RU" sz="1900" dirty="0" smtClean="0">
                <a:latin typeface="Arial" charset="0"/>
                <a:cs typeface="Arial" charset="0"/>
              </a:rPr>
              <a:t> </a:t>
            </a:r>
            <a:r>
              <a:rPr lang="ru-RU" sz="1900" dirty="0" err="1" smtClean="0">
                <a:latin typeface="Arial" charset="0"/>
                <a:cs typeface="Arial" charset="0"/>
              </a:rPr>
              <a:t>знищив</a:t>
            </a:r>
            <a:r>
              <a:rPr lang="ru-RU" sz="1900" dirty="0" smtClean="0">
                <a:latin typeface="Arial" charset="0"/>
                <a:cs typeface="Arial" charset="0"/>
              </a:rPr>
              <a:t> </a:t>
            </a:r>
            <a:r>
              <a:rPr lang="ru-RU" sz="1900" dirty="0" err="1" smtClean="0">
                <a:latin typeface="Arial" charset="0"/>
                <a:cs typeface="Arial" charset="0"/>
              </a:rPr>
              <a:t>гетьманщину</a:t>
            </a:r>
            <a:r>
              <a:rPr lang="ru-RU" sz="1900" dirty="0" smtClean="0">
                <a:latin typeface="Arial" charset="0"/>
                <a:cs typeface="Arial" charset="0"/>
              </a:rPr>
              <a:t> — форму </a:t>
            </a:r>
            <a:r>
              <a:rPr lang="ru-RU" sz="1900" dirty="0" err="1" smtClean="0">
                <a:latin typeface="Arial" charset="0"/>
                <a:cs typeface="Arial" charset="0"/>
              </a:rPr>
              <a:t>правління</a:t>
            </a:r>
            <a:r>
              <a:rPr lang="ru-RU" sz="1900" dirty="0" smtClean="0">
                <a:latin typeface="Arial" charset="0"/>
                <a:cs typeface="Arial" charset="0"/>
              </a:rPr>
              <a:t> </a:t>
            </a:r>
            <a:r>
              <a:rPr lang="ru-RU" sz="1900" dirty="0" err="1" smtClean="0">
                <a:latin typeface="Arial" charset="0"/>
                <a:cs typeface="Arial" charset="0"/>
              </a:rPr>
              <a:t>української</a:t>
            </a:r>
            <a:r>
              <a:rPr lang="ru-RU" sz="1900" dirty="0" smtClean="0">
                <a:latin typeface="Arial" charset="0"/>
                <a:cs typeface="Arial" charset="0"/>
              </a:rPr>
              <a:t> </a:t>
            </a:r>
            <a:r>
              <a:rPr lang="ru-RU" sz="1900" dirty="0" err="1" smtClean="0">
                <a:latin typeface="Arial" charset="0"/>
                <a:cs typeface="Arial" charset="0"/>
              </a:rPr>
              <a:t>державності</a:t>
            </a:r>
            <a:r>
              <a:rPr lang="ru-RU" sz="1900" dirty="0" smtClean="0">
                <a:latin typeface="Arial" charset="0"/>
                <a:cs typeface="Arial" charset="0"/>
              </a:rPr>
              <a:t>. </a:t>
            </a:r>
            <a:r>
              <a:rPr lang="ru-RU" sz="1900" dirty="0" err="1" smtClean="0">
                <a:latin typeface="Arial" charset="0"/>
                <a:cs typeface="Arial" charset="0"/>
              </a:rPr>
              <a:t>Це</a:t>
            </a:r>
            <a:r>
              <a:rPr lang="ru-RU" sz="1900" dirty="0" smtClean="0">
                <a:latin typeface="Arial" charset="0"/>
                <a:cs typeface="Arial" charset="0"/>
              </a:rPr>
              <a:t> «</a:t>
            </a:r>
            <a:r>
              <a:rPr lang="ru-RU" sz="1900" dirty="0" err="1" smtClean="0">
                <a:latin typeface="Arial" charset="0"/>
                <a:cs typeface="Arial" charset="0"/>
              </a:rPr>
              <a:t>москалі</a:t>
            </a:r>
            <a:r>
              <a:rPr lang="ru-RU" sz="1900" dirty="0" smtClean="0">
                <a:latin typeface="Arial" charset="0"/>
                <a:cs typeface="Arial" charset="0"/>
              </a:rPr>
              <a:t>, орда, ляхи».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214813" y="1785938"/>
            <a:ext cx="4929187" cy="5072062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березні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1630 року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загін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запорозьких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козаків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чолі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Тарасом Федоровичем рушив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Січі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північ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стратив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гетьмана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реєстрового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козацтва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Григорія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Чорного,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прихильника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союзу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шляхтою.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Федорович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звернувся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 народу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універсалами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яких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закликав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вставати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боротьбу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шляхти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Похід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запорожців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став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поштовхом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розгоранню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широкомасштабного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селянського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повстання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Повстанці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нападали на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садиби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володіння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шляхти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вбивали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їх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господарів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захоплювали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їхнє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майно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знищували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шляхетські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документи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Повстання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протягом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квітня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травня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охопила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значну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територію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Україну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Головним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опорним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пунктом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був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обраний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Переяслав.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2215357" y="1499394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6715919" y="1642269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3357563" y="857250"/>
            <a:ext cx="571500" cy="357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286375" y="857250"/>
            <a:ext cx="571500" cy="285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3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785812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Кінець повстання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5750" y="1214438"/>
            <a:ext cx="3857625" cy="5000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Тарасова ніч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214438"/>
            <a:ext cx="4041775" cy="5000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Повстання Федоров</a:t>
            </a: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ича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Содержимое 5"/>
          <p:cNvSpPr>
            <a:spLocks noGrp="1"/>
          </p:cNvSpPr>
          <p:nvPr>
            <p:ph sz="quarter" idx="2"/>
          </p:nvPr>
        </p:nvSpPr>
        <p:spPr>
          <a:xfrm>
            <a:off x="214313" y="1928813"/>
            <a:ext cx="4071937" cy="4217987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" charset="0"/>
                <a:cs typeface="Arial" charset="0"/>
              </a:rPr>
              <a:t>Разом з Тарасом - козаком Тарас - поет обливається «гіркими сльозами», тому що Україна стоптана ворогами: «Була колись козацькая І слава, і воля, Слава сяє, а воленьку Спіткала недоля.»</a:t>
            </a:r>
          </a:p>
          <a:p>
            <a:pPr eaLnBrk="1" hangingPunct="1"/>
            <a:r>
              <a:rPr lang="ru-RU" sz="2000" smtClean="0">
                <a:latin typeface="Arial" charset="0"/>
                <a:cs typeface="Arial" charset="0"/>
              </a:rPr>
              <a:t>Історичні рани України ятрили серце молодого Тараса, яке змалку палало незрадливою любов’ю до рідного краю.</a:t>
            </a:r>
          </a:p>
        </p:txBody>
      </p:sp>
      <p:sp>
        <p:nvSpPr>
          <p:cNvPr id="27653" name="Содержимое 7"/>
          <p:cNvSpPr>
            <a:spLocks noGrp="1"/>
          </p:cNvSpPr>
          <p:nvPr>
            <p:ph sz="quarter" idx="4"/>
          </p:nvPr>
        </p:nvSpPr>
        <p:spPr>
          <a:xfrm>
            <a:off x="4357688" y="1928813"/>
            <a:ext cx="4641850" cy="2571750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" charset="0"/>
                <a:cs typeface="Arial" charset="0"/>
              </a:rPr>
              <a:t>На придушення повстання з Бара виступило велике військо на чолі з польним гетьманом Станіславом Конецпольським.</a:t>
            </a:r>
          </a:p>
          <a:p>
            <a:pPr eaLnBrk="1" hangingPunct="1"/>
            <a:r>
              <a:rPr lang="ru-RU" sz="2000" smtClean="0">
                <a:latin typeface="Arial" charset="0"/>
                <a:cs typeface="Arial" charset="0"/>
              </a:rPr>
              <a:t>Під Переяславом почалися запеклі бої, що тривали близько трьох тижнів. Народне повстання спалахнуло і в тилу у польських військ. </a:t>
            </a:r>
          </a:p>
          <a:p>
            <a:pPr eaLnBrk="1" hangingPunct="1"/>
            <a:endParaRPr lang="ru-RU" smtClean="0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1929607" y="1785144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6430169" y="1713706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2928938" y="928688"/>
            <a:ext cx="571500" cy="357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357813" y="928688"/>
            <a:ext cx="500062" cy="428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7658" name="Picture 4" descr="Дума про Тарасову ні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4786313"/>
            <a:ext cx="47863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3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Результат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214438"/>
            <a:ext cx="4040188" cy="5000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Тарасова ніч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214438"/>
            <a:ext cx="4041775" cy="5715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Повстання Федоровича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Содержимое 5"/>
          <p:cNvSpPr>
            <a:spLocks noGrp="1"/>
          </p:cNvSpPr>
          <p:nvPr>
            <p:ph sz="quarter" idx="2"/>
          </p:nvPr>
        </p:nvSpPr>
        <p:spPr>
          <a:xfrm>
            <a:off x="357188" y="1928813"/>
            <a:ext cx="4071937" cy="45005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700" smtClean="0">
                <a:latin typeface="Arial" charset="0"/>
                <a:cs typeface="Arial" charset="0"/>
              </a:rPr>
              <a:t>Славне минуле вітчизни поет зіставляє з ганебним під’яремним станом України в XIX ст. Через осмислення історичної долі України автор нагадує читачам про потребу власного державного устрою. </a:t>
            </a:r>
          </a:p>
          <a:p>
            <a:pPr eaLnBrk="1" hangingPunct="1">
              <a:lnSpc>
                <a:spcPct val="80000"/>
              </a:lnSpc>
            </a:pPr>
            <a:r>
              <a:rPr lang="ru-RU" sz="1700" smtClean="0">
                <a:latin typeface="Arial" charset="0"/>
                <a:cs typeface="Arial" charset="0"/>
              </a:rPr>
              <a:t>Образ ночі в поезії — символ суспільного мороку. </a:t>
            </a:r>
          </a:p>
          <a:p>
            <a:pPr eaLnBrk="1" hangingPunct="1">
              <a:lnSpc>
                <a:spcPct val="80000"/>
              </a:lnSpc>
            </a:pPr>
            <a:r>
              <a:rPr lang="ru-RU" sz="1700" smtClean="0">
                <a:latin typeface="Arial" charset="0"/>
                <a:cs typeface="Arial" charset="0"/>
              </a:rPr>
              <a:t>Світанку народові нема, та оскільки в цій ночі засвітив місяць і «зірки засіяли», то зміст поеми настроює на оптимізм долі народу в майбутньому, бо все ж місяць і зірки є джерелом світла, а не мороку. </a:t>
            </a:r>
          </a:p>
          <a:p>
            <a:pPr eaLnBrk="1" hangingPunct="1">
              <a:lnSpc>
                <a:spcPct val="80000"/>
              </a:lnSpc>
            </a:pPr>
            <a:r>
              <a:rPr lang="ru-RU" sz="1700" smtClean="0">
                <a:latin typeface="Arial" charset="0"/>
                <a:cs typeface="Arial" charset="0"/>
              </a:rPr>
              <a:t>Народ завжди буде пам’ятати і шанувати своїх оборонців, їх подвиги; тих, хто визволяв їх від рабства і поневолення.</a:t>
            </a:r>
          </a:p>
          <a:p>
            <a:pPr eaLnBrk="1" hangingPunct="1">
              <a:lnSpc>
                <a:spcPct val="80000"/>
              </a:lnSpc>
            </a:pPr>
            <a:endParaRPr lang="ru-RU" sz="17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70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3438" y="1916113"/>
            <a:ext cx="4041775" cy="44323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15 (25)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травня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відбулася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вирішальна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битва,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закінчилася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перемогою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повстанців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Конецпольський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був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змушений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вступити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в переговори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повстанцями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підписати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Переяславська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угода 1630.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Незабаром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гетьманом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був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обраний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Тимофій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Орендаренко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Побоюючись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зради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боку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угодовської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старшинської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верхівки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Федорович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частиною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незадоволених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угодою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козаків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пішов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Запоріжжя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3143250" y="1071563"/>
            <a:ext cx="428625" cy="214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143500" y="1071563"/>
            <a:ext cx="500063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2356644" y="1713706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6358732" y="1785144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Цікаві факти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625" y="1357313"/>
            <a:ext cx="4040188" cy="5715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Тарасова ніч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3438" y="1428750"/>
            <a:ext cx="4041775" cy="4286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Повстння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Федоровича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Содержимое 5"/>
          <p:cNvSpPr>
            <a:spLocks noGrp="1"/>
          </p:cNvSpPr>
          <p:nvPr>
            <p:ph sz="quarter" idx="2"/>
          </p:nvPr>
        </p:nvSpPr>
        <p:spPr>
          <a:xfrm>
            <a:off x="142875" y="2143125"/>
            <a:ext cx="4429125" cy="4217988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" charset="0"/>
                <a:cs typeface="Arial" charset="0"/>
              </a:rPr>
              <a:t>У поемі з народних споконвічних джерел море — синє, орел – сизий, хмари — темні, ворон — чорний. </a:t>
            </a:r>
          </a:p>
          <a:p>
            <a:pPr eaLnBrk="1" hangingPunct="1"/>
            <a:r>
              <a:rPr lang="ru-RU" sz="2000" smtClean="0">
                <a:latin typeface="Arial" charset="0"/>
                <a:cs typeface="Arial" charset="0"/>
              </a:rPr>
              <a:t>Важливе місце займає також образ могили — це символ минулого, України. </a:t>
            </a:r>
          </a:p>
          <a:p>
            <a:pPr eaLnBrk="1" hangingPunct="1"/>
            <a:r>
              <a:rPr lang="ru-RU" sz="2000" smtClean="0">
                <a:latin typeface="Arial" charset="0"/>
                <a:cs typeface="Arial" charset="0"/>
              </a:rPr>
              <a:t>Так через зображення минулого українці краще розуміли сучасне.</a:t>
            </a:r>
          </a:p>
        </p:txBody>
      </p:sp>
      <p:sp>
        <p:nvSpPr>
          <p:cNvPr id="29701" name="Содержимое 7"/>
          <p:cNvSpPr>
            <a:spLocks noGrp="1"/>
          </p:cNvSpPr>
          <p:nvPr>
            <p:ph sz="quarter" idx="4"/>
          </p:nvPr>
        </p:nvSpPr>
        <p:spPr>
          <a:xfrm>
            <a:off x="4500563" y="2214563"/>
            <a:ext cx="4143375" cy="4500562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" charset="0"/>
                <a:cs typeface="Arial" charset="0"/>
              </a:rPr>
              <a:t>У повстанні Федоровича брав участь Яків Острянин, ватажок названого його ім'ям козацького повстання 1638. </a:t>
            </a:r>
          </a:p>
          <a:p>
            <a:pPr eaLnBrk="1" hangingPunct="1"/>
            <a:endParaRPr lang="ru-RU" sz="2000" smtClean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2358232" y="1928019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6251576" y="2035175"/>
            <a:ext cx="50006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3214688" y="1071563"/>
            <a:ext cx="357187" cy="357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5572125" y="1071563"/>
            <a:ext cx="357187" cy="357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9706" name="Picture 2" descr="C:\Users\KUM\Picture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643313"/>
            <a:ext cx="39576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Використані джерела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357188" y="1500188"/>
            <a:ext cx="8372475" cy="50720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mtClean="0">
                <a:latin typeface="Arial" charset="0"/>
                <a:cs typeface="Arial" charset="0"/>
              </a:rPr>
              <a:t>1.</a:t>
            </a:r>
            <a:r>
              <a:rPr lang="ru-RU" smtClean="0">
                <a:latin typeface="Arial" charset="0"/>
                <a:cs typeface="Arial" charset="0"/>
              </a:rPr>
              <a:t> Т.Шевченко. Твори у п’яти томах. Т.2 – К.:Дніпро, 1970.– 416с.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latin typeface="Arial" charset="0"/>
                <a:cs typeface="Arial" charset="0"/>
              </a:rPr>
              <a:t>2.</a:t>
            </a:r>
            <a:r>
              <a:rPr lang="ru-RU" smtClean="0">
                <a:latin typeface="Arial" charset="0"/>
                <a:cs typeface="Arial" charset="0"/>
              </a:rPr>
              <a:t> Барабаш Ю. Тарас Шевченко: імператив України. Історіо- й націософська парадигма. – К., 2004.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latin typeface="Arial" charset="0"/>
                <a:cs typeface="Arial" charset="0"/>
              </a:rPr>
              <a:t>3. </a:t>
            </a:r>
            <a:r>
              <a:rPr lang="ru-RU" smtClean="0">
                <a:latin typeface="Arial" charset="0"/>
              </a:rPr>
              <a:t>mages.yandex.ua/yandsearch?text=картинки</a:t>
            </a:r>
            <a:endParaRPr lang="ru-RU" smtClean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uk-UA" smtClean="0">
              <a:latin typeface="Arial" charset="0"/>
              <a:cs typeface="Arial" charset="0"/>
            </a:endParaRPr>
          </a:p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714375"/>
          </a:xfrm>
        </p:spPr>
        <p:txBody>
          <a:bodyPr/>
          <a:lstStyle/>
          <a:p>
            <a:pPr algn="ctr"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8229600" cy="489585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4400" b="1" smtClean="0">
                <a:solidFill>
                  <a:schemeClr val="accent1"/>
                </a:solidFill>
              </a:rPr>
              <a:t>«Аналіз історичного підґрунтя поеми Т. Г. Шевченка “ Тарасова ніч”»</a:t>
            </a:r>
            <a:endParaRPr lang="ru-RU" sz="440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pic>
        <p:nvPicPr>
          <p:cNvPr id="15363" name="Picture 2" descr="C:\Users\KUM\Pictures\original-Військова_ра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500438"/>
            <a:ext cx="55959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14313"/>
            <a:ext cx="6858000" cy="928687"/>
          </a:xfrm>
        </p:spPr>
        <p:txBody>
          <a:bodyPr/>
          <a:lstStyle/>
          <a:p>
            <a:pPr algn="ctr"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Актуальність і мета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214313" y="1285875"/>
            <a:ext cx="5786437" cy="5286375"/>
          </a:xfrm>
        </p:spPr>
        <p:txBody>
          <a:bodyPr/>
          <a:lstStyle/>
          <a:p>
            <a:r>
              <a:rPr lang="uk-UA" sz="2800" b="1" smtClean="0">
                <a:solidFill>
                  <a:srgbClr val="FF2BD8"/>
                </a:solidFill>
                <a:latin typeface="Arial" charset="0"/>
                <a:cs typeface="Arial" charset="0"/>
              </a:rPr>
              <a:t>Актуальність</a:t>
            </a:r>
            <a:r>
              <a:rPr lang="uk-UA" sz="2800" smtClean="0">
                <a:solidFill>
                  <a:srgbClr val="FF2BD8"/>
                </a:solidFill>
                <a:latin typeface="Arial" charset="0"/>
                <a:cs typeface="Arial" charset="0"/>
              </a:rPr>
              <a:t>:</a:t>
            </a:r>
            <a:endParaRPr lang="ru-RU" sz="2800" smtClean="0">
              <a:solidFill>
                <a:srgbClr val="FF2BD8"/>
              </a:solidFill>
              <a:latin typeface="Arial" charset="0"/>
              <a:cs typeface="Arial" charset="0"/>
            </a:endParaRPr>
          </a:p>
          <a:p>
            <a:r>
              <a:rPr lang="uk-UA" sz="1800" smtClean="0">
                <a:latin typeface="Arial" charset="0"/>
                <a:cs typeface="Arial" charset="0"/>
              </a:rPr>
              <a:t>творчість Тараса Шевченка, його трагічна доля – болюча сторінка в історії української літератури. Розробка теми у вигляді проекту надає можливість збирати, зіставляти і систематизувати  матеріал. Зібраний матеріал допоможе не лише у навчанні учням, а й стане корисним для вчителя, зацікавить учнів творчістю Т.Шевченка.</a:t>
            </a:r>
          </a:p>
          <a:p>
            <a:r>
              <a:rPr lang="uk-UA" sz="2800" b="1" smtClean="0">
                <a:solidFill>
                  <a:srgbClr val="FF2BD8"/>
                </a:solidFill>
                <a:latin typeface="Arial" charset="0"/>
                <a:cs typeface="Arial" charset="0"/>
              </a:rPr>
              <a:t>Мета</a:t>
            </a:r>
            <a:r>
              <a:rPr lang="uk-UA" sz="2800" smtClean="0">
                <a:solidFill>
                  <a:srgbClr val="FF2BD8"/>
                </a:solidFill>
                <a:latin typeface="Arial" charset="0"/>
                <a:cs typeface="Arial" charset="0"/>
              </a:rPr>
              <a:t>:</a:t>
            </a:r>
            <a:r>
              <a:rPr lang="uk-UA" sz="2800" smtClean="0">
                <a:latin typeface="Arial" charset="0"/>
                <a:cs typeface="Arial" charset="0"/>
              </a:rPr>
              <a:t>	</a:t>
            </a:r>
            <a:r>
              <a:rPr lang="uk-UA" sz="1800" smtClean="0">
                <a:latin typeface="Arial" charset="0"/>
                <a:cs typeface="Arial" charset="0"/>
              </a:rPr>
              <a:t>	</a:t>
            </a:r>
            <a:endParaRPr lang="ru-RU" sz="1800" smtClean="0">
              <a:latin typeface="Arial" charset="0"/>
              <a:cs typeface="Arial" charset="0"/>
            </a:endParaRPr>
          </a:p>
          <a:p>
            <a:r>
              <a:rPr lang="uk-UA" sz="1800" smtClean="0">
                <a:latin typeface="Arial" charset="0"/>
                <a:cs typeface="Arial" charset="0"/>
              </a:rPr>
              <a:t>Удосконалити  навички систематизувати свої знання за періодами творчості Шевченка, збагатити запас поетовими творам різних періодів, поширювати світогляд, викликати інтерес до постаті Кобзаря, до його творів, виховувати повагу до Тараса Шевченка.</a:t>
            </a:r>
            <a:endParaRPr lang="ru-RU" sz="1800" smtClean="0">
              <a:latin typeface="Arial" charset="0"/>
              <a:cs typeface="Arial" charset="0"/>
            </a:endParaRPr>
          </a:p>
          <a:p>
            <a:endParaRPr lang="ru-RU" sz="1800" smtClean="0">
              <a:latin typeface="Arial" charset="0"/>
              <a:cs typeface="Arial" charset="0"/>
            </a:endParaRPr>
          </a:p>
          <a:p>
            <a:endParaRPr lang="ru-RU" sz="1800" smtClean="0">
              <a:latin typeface="Arial" charset="0"/>
              <a:cs typeface="Arial" charset="0"/>
            </a:endParaRPr>
          </a:p>
        </p:txBody>
      </p:sp>
      <p:pic>
        <p:nvPicPr>
          <p:cNvPr id="16387" name="Picture 2" descr="C:\Users\KUM\Pictures\Bohun_vs_Czernecki_batt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1357313"/>
            <a:ext cx="321468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00125"/>
          </a:xfrm>
        </p:spPr>
        <p:txBody>
          <a:bodyPr/>
          <a:lstStyle/>
          <a:p>
            <a:pPr algn="ctr"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Тарас Шевченко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Содержимое 4"/>
          <p:cNvSpPr>
            <a:spLocks noGrp="1"/>
          </p:cNvSpPr>
          <p:nvPr>
            <p:ph sz="half" idx="1"/>
          </p:nvPr>
        </p:nvSpPr>
        <p:spPr>
          <a:xfrm>
            <a:off x="0" y="1143000"/>
            <a:ext cx="5643563" cy="5572125"/>
          </a:xfrm>
        </p:spPr>
        <p:txBody>
          <a:bodyPr/>
          <a:lstStyle/>
          <a:p>
            <a:r>
              <a:rPr lang="ru-RU" sz="1800" smtClean="0">
                <a:latin typeface="Arial" charset="0"/>
                <a:cs typeface="Arial" charset="0"/>
              </a:rPr>
              <a:t>Тарас Шевченко народився 9 березня 1814 у селі Моринці Звенигородського повіту Київської губернії. 1 вересня 1823  від тяжкої праці й злиднів померла мати, а через два роки помер і батько. Тому Тарас пішов працювати до Валиля Енгельгардта, який згодом помер і село стало власністю його сина  Павла Енгельгардта. Той віддав його до живописця Василя Ширяєва у Перербурзі. Там він і почав писати свої перші вірші. </a:t>
            </a:r>
          </a:p>
          <a:p>
            <a:r>
              <a:rPr lang="ru-RU" sz="1800" smtClean="0">
                <a:latin typeface="Arial" charset="0"/>
                <a:cs typeface="Arial" charset="0"/>
              </a:rPr>
              <a:t>Навесні 1838-го Карл Брюллов і Василь Жуковський вирішили викупити молодого поета з кріпацтва. Через те, що він був учасником  Кирило-Мефод</a:t>
            </a:r>
            <a:r>
              <a:rPr lang="uk-UA" sz="1800" smtClean="0">
                <a:latin typeface="Arial" charset="0"/>
                <a:cs typeface="Arial" charset="0"/>
              </a:rPr>
              <a:t>ії</a:t>
            </a:r>
            <a:r>
              <a:rPr lang="ru-RU" sz="1800" smtClean="0">
                <a:latin typeface="Arial" charset="0"/>
                <a:cs typeface="Arial" charset="0"/>
              </a:rPr>
              <a:t>вського братства у 1847 р. Шевченка заарештували. У 1857 р. поета звільнили із заслання. 26 лютого (10 березня) 1861 року Шевченко помер.</a:t>
            </a:r>
          </a:p>
        </p:txBody>
      </p:sp>
      <p:pic>
        <p:nvPicPr>
          <p:cNvPr id="17411" name="Содержимое 6" descr="Taras_Shevchenko_selfportrait_oil_184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29250" y="1071563"/>
            <a:ext cx="3611563" cy="492918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7858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Художня творчість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KUM\Pictures\412px-Image-Shevchenko_Kateryna_Olia_1842_lar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000250"/>
            <a:ext cx="2571750" cy="3643313"/>
          </a:xfrm>
        </p:spPr>
      </p:pic>
      <p:pic>
        <p:nvPicPr>
          <p:cNvPr id="18435" name="Picture 3" descr="C:\Users\KUM\Pictures\440px-Bryullov_portrait_of_Zhukovsk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67475" y="2071688"/>
            <a:ext cx="2676525" cy="3643312"/>
          </a:xfrm>
        </p:spPr>
      </p:pic>
      <p:pic>
        <p:nvPicPr>
          <p:cNvPr id="18436" name="Picture 4" descr="C:\Users\KUM\Pictures\Shevchenko-Kyiv_kosty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1714500"/>
            <a:ext cx="36877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KUM\Pictures\250px-Taras_Shevchenko_National_University_of_Kyiv_10506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63" y="4286250"/>
            <a:ext cx="36671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7858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Літературна творчість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571500" y="1357313"/>
            <a:ext cx="8286750" cy="5000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Arial" charset="0"/>
                <a:cs typeface="Arial" charset="0"/>
              </a:rPr>
              <a:t>Тарас Шевченко у своїй творчості відобразив саме ті думки і настрої, які були важливими в житті українців його часу.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Arial" charset="0"/>
                <a:cs typeface="Arial" charset="0"/>
              </a:rPr>
              <a:t>Визвольна боротьба українського народу проти загарбників і поневолювачів є основним мотивом у таких ранніх творах, як «Тарасова ніч» (1838), «Іван Підкова» (1839), «Гайдамаки» (1841), «Гамалія» (1842). У поемах «Іван Підкова» і «Гамалія» Шевченко оспівав героїчні походи українського козацтва проти турків. Поеми «Тарасова ніч» і «Гайдамаки» змальовують різні моменти боротьби українського народу проти польського панування. Історично-героїчна поема «Гайдамаки» є вершиною революційного романтизму Шевченка.</a:t>
            </a:r>
          </a:p>
          <a:p>
            <a:pPr eaLnBrk="1" hangingPunct="1">
              <a:lnSpc>
                <a:spcPct val="80000"/>
              </a:lnSpc>
            </a:pPr>
            <a:endParaRPr lang="ru-RU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714375"/>
          </a:xfrm>
        </p:spPr>
        <p:txBody>
          <a:bodyPr/>
          <a:lstStyle/>
          <a:p>
            <a:pPr algn="ctr"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Написання твору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142875" y="1071563"/>
            <a:ext cx="5857875" cy="5572125"/>
          </a:xfrm>
        </p:spPr>
        <p:txBody>
          <a:bodyPr/>
          <a:lstStyle/>
          <a:p>
            <a:r>
              <a:rPr lang="ru-RU" sz="2400" smtClean="0">
                <a:latin typeface="Arial" charset="0"/>
                <a:cs typeface="Arial" charset="0"/>
              </a:rPr>
              <a:t>У ранній період творчості (1838-1843 р.) Т. Г.Шевченко багато уваги приділяв історичній тематиці. Однією з головних його тем є боротьба українського народу проти поневолення польською шляхтою. </a:t>
            </a:r>
          </a:p>
          <a:p>
            <a:r>
              <a:rPr lang="ru-RU" sz="2400" smtClean="0">
                <a:latin typeface="Arial" charset="0"/>
                <a:cs typeface="Arial" charset="0"/>
              </a:rPr>
              <a:t>Уже в «Кобзарі» 1840 р. була надрукована поема «Тарасова ніч» (1838). В основу твору покладено події травня 1630 р., коли відбувся бій козаків проти військ польського гетьмана С. Конецпольського під Переяславом. На чолі боротьби стояв Тарас Трясило.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20483" name="Picture 2" descr="C:\Users\KUM\Pictures\image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0" y="1341438"/>
            <a:ext cx="3182938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Тарасова ніч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472488" cy="52863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Arial" charset="0"/>
                <a:cs typeface="Arial" charset="0"/>
              </a:rPr>
              <a:t>«Тарасова ніч» — це історична пісня про далеке героїчне минуле, про перемогу козаків під проводом Трясила над ворогом. Тому народ і уславлює вірних захисників неньки України, завдяки яким має волю, віру і щастя.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Arial" charset="0"/>
                <a:cs typeface="Arial" charset="0"/>
              </a:rPr>
              <a:t>Зображення боротьби українського козацтва з польськими загарбниками; змалювання ночі розгрому армії Конецпольського у 1630 р. , очоленого гетьманом Тарасом Федоровичем (Трясилом).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Arial" charset="0"/>
                <a:cs typeface="Arial" charset="0"/>
              </a:rPr>
              <a:t>Возвеличення мужності, героїзму, наполегливої віри в перемогу козаків на чолі з гетьманом Трясилом; засудження жорстокості, жадібності ляхів, які полонили український народ, позбавляючи його навіть віри християнської.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Arial" charset="0"/>
                <a:cs typeface="Arial" charset="0"/>
              </a:rPr>
              <a:t>Народ завжди буде пам’ятати і шанувати своїх оборонців, їх подвиги; тих, хто визволяв їх від рабства і поневолення.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Тарас Федорович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75"/>
            <a:ext cx="5651500" cy="5038725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uk-UA" b="1" dirty="0" smtClean="0"/>
              <a:t>      </a:t>
            </a:r>
            <a:r>
              <a:rPr lang="vi-VN" b="1" dirty="0" smtClean="0">
                <a:latin typeface="Arial" pitchFamily="34" charset="0"/>
                <a:cs typeface="Arial" pitchFamily="34" charset="0"/>
              </a:rPr>
              <a:t>Тарас Федорович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—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козацький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отаман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татарського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походження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Один із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командирів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козацьких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найманців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Тридцятирічній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війні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Реформував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козацьке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військо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посиливши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роль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кавалерії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Кошовий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отаман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Війська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Запорозького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нереєстрового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(1629),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організатор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походу на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Крим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(1629),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учасник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Смоленської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війни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1632—1634,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керівник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антиурядового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козацько-селянського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повстання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1630 року.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Січове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ім'я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—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Тарас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Трясило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татарське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ім'я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— Хасан або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Усан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2" descr="C:\Users\KUM\Pictures\Tryasi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1025" y="1557338"/>
            <a:ext cx="348297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577</TotalTime>
  <Words>1084</Words>
  <Application>Microsoft Office PowerPoint</Application>
  <PresentationFormat>Экран (4:3)</PresentationFormat>
  <Paragraphs>74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Слайд 1</vt:lpstr>
      <vt:lpstr>Тема</vt:lpstr>
      <vt:lpstr>Актуальність і мета</vt:lpstr>
      <vt:lpstr>Тарас Шевченко</vt:lpstr>
      <vt:lpstr>Художня творчість</vt:lpstr>
      <vt:lpstr>Літературна творчість </vt:lpstr>
      <vt:lpstr>Написання твору</vt:lpstr>
      <vt:lpstr>Тарасова ніч</vt:lpstr>
      <vt:lpstr>Тарас Федорович</vt:lpstr>
      <vt:lpstr>Причини та перебіг повстання: </vt:lpstr>
      <vt:lpstr>Події</vt:lpstr>
      <vt:lpstr> Події</vt:lpstr>
      <vt:lpstr>Кінець повстання</vt:lpstr>
      <vt:lpstr>Результат</vt:lpstr>
      <vt:lpstr>Цікаві факти</vt:lpstr>
      <vt:lpstr>Використані джерела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“Історичне підгрунтя творчості Т.Г. Шевченка”</dc:title>
  <dc:creator>KUM</dc:creator>
  <cp:lastModifiedBy>GALINA</cp:lastModifiedBy>
  <cp:revision>62</cp:revision>
  <dcterms:created xsi:type="dcterms:W3CDTF">2014-03-06T12:08:35Z</dcterms:created>
  <dcterms:modified xsi:type="dcterms:W3CDTF">2014-03-31T16:39:14Z</dcterms:modified>
</cp:coreProperties>
</file>