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5" r:id="rId9"/>
    <p:sldId id="270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6" autoAdjust="0"/>
  </p:normalViewPr>
  <p:slideViewPr>
    <p:cSldViewPr>
      <p:cViewPr varScale="1">
        <p:scale>
          <a:sx n="91" d="100"/>
          <a:sy n="91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DF36-46FE-4A32-9893-B82DB6D68D8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A377-EC60-43A2-BD8D-52E8937E2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13A7-9257-4D4F-8024-66A883373B7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7780-C74D-49FE-AEB3-81F7951D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94AC-194C-493A-958F-5B044AC8ED7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366C-6737-4FF6-A257-04605E095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EBBB-C4F4-468E-93BB-127E2431FA1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463C-C4D2-48F6-82DB-04F9BEF5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D15F-F4EA-4E47-BF39-97CBC119CBDE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2931-B42F-4A50-B00E-E98C8FC2E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944F-2AFD-4E0C-A723-9D18AAF5735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0E44-8FBC-4D56-B74D-CBE6AE497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2D7A-B405-4A1B-A51C-D25D7F79DFB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79CC-584E-4A59-B7C8-3F4BE1ADD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C287-507D-4907-A56B-FD6C788D148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230A-97DD-42E6-BFE5-BC400ECFA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0A3-65BF-4DF5-B16F-84F5113C272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36B1-B370-4A46-9920-53477611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62B0-DB4E-4F4E-8A31-7CF7A13AFE5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738B-E59D-46AA-8D65-4193D6378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6D92-2112-482F-BC63-74E7AB959A4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C085-D20B-4B6C-AF89-43E154614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AEA6-E776-4B45-9947-DB733FC7175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B184-8D0D-4C02-8A08-E181F419D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A098-70DA-4103-8665-AB68A53936E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3AE0-5286-4B65-8A85-36F5F376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E14A5-31B3-463A-B29A-C928AE79F92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C8ED5-9878-4506-BB57-229518969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1258888" y="1628775"/>
            <a:ext cx="7273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600" b="1">
                <a:solidFill>
                  <a:srgbClr val="A50021"/>
                </a:solidFill>
              </a:rPr>
              <a:t>Робота </a:t>
            </a:r>
            <a:r>
              <a:rPr lang="ru-RU" sz="1600" b="1">
                <a:solidFill>
                  <a:srgbClr val="A50021"/>
                </a:solidFill>
              </a:rPr>
              <a:t/>
            </a:r>
            <a:br>
              <a:rPr lang="ru-RU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учасника Всеукраїнського інтерактивного конкурсу 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Малої академії наук 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«МАН-Юніор Дослідник»</a:t>
            </a:r>
            <a:r>
              <a:rPr lang="ru-RU" sz="1600" b="1">
                <a:solidFill>
                  <a:srgbClr val="A50021"/>
                </a:solidFill>
              </a:rPr>
              <a:t/>
            </a:r>
            <a:br>
              <a:rPr lang="ru-RU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у номінації «Історик-Юніор»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учениці 8 класу, </a:t>
            </a:r>
          </a:p>
          <a:p>
            <a:pPr algn="ctr"/>
            <a:r>
              <a:rPr lang="uk-UA" sz="1600" b="1">
                <a:solidFill>
                  <a:srgbClr val="A50021"/>
                </a:solidFill>
              </a:rPr>
              <a:t>члена “Школи юного вченого - історика”</a:t>
            </a:r>
          </a:p>
          <a:p>
            <a:pPr algn="ctr"/>
            <a:r>
              <a:rPr lang="uk-UA" sz="1600" b="1">
                <a:solidFill>
                  <a:srgbClr val="A50021"/>
                </a:solidFill>
              </a:rPr>
              <a:t>Амвросіівської ЗОШ №2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Амвросіівської районної ради</a:t>
            </a:r>
          </a:p>
          <a:p>
            <a:pPr algn="ctr"/>
            <a:r>
              <a:rPr lang="uk-UA" sz="1600" b="1">
                <a:solidFill>
                  <a:srgbClr val="A50021"/>
                </a:solidFill>
              </a:rPr>
              <a:t>Донецької області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Донських Валерії Андріївни</a:t>
            </a:r>
            <a:r>
              <a:rPr lang="ru-RU" sz="1600" b="1">
                <a:solidFill>
                  <a:srgbClr val="A50021"/>
                </a:solidFill>
              </a:rPr>
              <a:t/>
            </a:r>
            <a:br>
              <a:rPr lang="ru-RU" sz="1600" b="1">
                <a:solidFill>
                  <a:srgbClr val="A50021"/>
                </a:solidFill>
              </a:rPr>
            </a:br>
            <a:r>
              <a:rPr lang="ru-RU" sz="1600" b="1">
                <a:solidFill>
                  <a:srgbClr val="A50021"/>
                </a:solidFill>
              </a:rPr>
              <a:t> </a:t>
            </a:r>
            <a:r>
              <a:rPr lang="uk-UA" sz="1600" b="1">
                <a:solidFill>
                  <a:srgbClr val="A50021"/>
                </a:solidFill>
              </a:rPr>
              <a:t>Науковий керівник:учитель історії </a:t>
            </a:r>
            <a:br>
              <a:rPr lang="uk-UA" sz="1600" b="1">
                <a:solidFill>
                  <a:srgbClr val="A50021"/>
                </a:solidFill>
              </a:rPr>
            </a:br>
            <a:r>
              <a:rPr lang="uk-UA" sz="1600" b="1">
                <a:solidFill>
                  <a:srgbClr val="A50021"/>
                </a:solidFill>
              </a:rPr>
              <a:t>Самсонова Галина Михайлівна </a:t>
            </a:r>
            <a:r>
              <a:rPr lang="ru-RU" sz="1600" b="1">
                <a:solidFill>
                  <a:srgbClr val="A50021"/>
                </a:solidFill>
              </a:rPr>
              <a:t/>
            </a:r>
            <a:br>
              <a:rPr lang="ru-RU" sz="1600" b="1">
                <a:solidFill>
                  <a:srgbClr val="A50021"/>
                </a:solidFill>
              </a:rPr>
            </a:b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15362" name="Picture 5" descr="DSCN184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>
          <a:xfrm>
            <a:off x="3995738" y="3860800"/>
            <a:ext cx="2963862" cy="22939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A50021"/>
                </a:solidFill>
              </a:rPr>
              <a:t>Основна думка</a:t>
            </a:r>
            <a:endParaRPr lang="ru-RU" b="1" smtClean="0">
              <a:solidFill>
                <a:srgbClr val="A50021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Arial" charset="0"/>
              </a:rPr>
              <a:t>Т.Шевченко прагне викликати інтерес земляків до героїчного минулого рідного краю, переконати їх, що Україна знову може стати самостійною державою, що її історія не закінчилася, вона продовжиться в майбутньому за справедливого суспільного ладу.</a:t>
            </a:r>
            <a:br>
              <a:rPr lang="ru-RU" sz="3600" b="1" smtClean="0">
                <a:solidFill>
                  <a:srgbClr val="0000FF"/>
                </a:solidFill>
                <a:latin typeface="Arial" charset="0"/>
              </a:rPr>
            </a:br>
            <a:endParaRPr lang="ru-RU" sz="3600" b="1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4579" name="Picture 5" descr="528831_3_a_135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 </a:t>
            </a:r>
            <a:r>
              <a:rPr lang="ru-RU" b="1" smtClean="0">
                <a:solidFill>
                  <a:srgbClr val="A50021"/>
                </a:solidFill>
              </a:rPr>
              <a:t>Композиція</a:t>
            </a:r>
            <a:r>
              <a:rPr lang="ru-RU" sz="4000" smtClean="0"/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341438"/>
            <a:ext cx="74993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900" b="1" u="sng" smtClean="0">
                <a:latin typeface="Arial" charset="0"/>
              </a:rPr>
              <a:t>Експозиція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:розповідь</a:t>
            </a:r>
            <a:r>
              <a:rPr lang="ru-RU" sz="29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про спустошення Запорозької Січі.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900" b="1" u="sng" smtClean="0">
                <a:latin typeface="Arial" charset="0"/>
              </a:rPr>
              <a:t>Зав’язка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:розмірковування</a:t>
            </a:r>
            <a:r>
              <a:rPr lang="ru-RU" sz="29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над славою, яку здобули козаки, захищаючи рідний край.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900" b="1" u="sng" smtClean="0">
                <a:latin typeface="Arial" charset="0"/>
              </a:rPr>
              <a:t>Кульмінація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: звертання до Основ’яненка, щоб він уславив героїчне минуле, яке варто шанувати і пам’ятати.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900" b="1" u="sng" smtClean="0">
                <a:latin typeface="Arial" charset="0"/>
              </a:rPr>
              <a:t>Розв’язка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:сум</a:t>
            </a:r>
            <a:r>
              <a:rPr lang="ru-RU" sz="29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Т. Шевченка за рідним краєм під час його перебування на чужині.</a:t>
            </a:r>
            <a:r>
              <a:rPr lang="ru-RU" sz="2900" smtClean="0">
                <a:solidFill>
                  <a:srgbClr val="00FF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900" smtClean="0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A50021"/>
                </a:solidFill>
              </a:rPr>
              <a:t>Висновки</a:t>
            </a:r>
            <a:endParaRPr lang="ru-RU" b="1" smtClean="0">
              <a:solidFill>
                <a:srgbClr val="A50021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rgbClr val="0000FF"/>
                </a:solidFill>
                <a:latin typeface="Arial" charset="0"/>
              </a:rPr>
              <a:t>В ході даної роботи, я проаналізувала що,з </a:t>
            </a:r>
            <a:r>
              <a:rPr lang="ru-RU" b="1" smtClean="0">
                <a:solidFill>
                  <a:srgbClr val="0000FF"/>
                </a:solidFill>
                <a:latin typeface="Arial" charset="0"/>
              </a:rPr>
              <a:t>бігом часу Тарас Шевченко ґрунтовніше підійшов до оцінки діяльності Г. Ф. Квітки-Основ’яненка: віддаючи належне його літературному талантові, поет критично поставився до консерватизму в його світогляді, до його лояльності щодо царизму.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8497888" cy="122396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A50021"/>
                </a:solidFill>
              </a:rPr>
              <a:t>Використані джерела</a:t>
            </a:r>
            <a:endParaRPr lang="ru-RU" b="1" smtClean="0">
              <a:solidFill>
                <a:srgbClr val="A50021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100" b="1" smtClean="0">
                <a:solidFill>
                  <a:srgbClr val="0000FF"/>
                </a:solidFill>
                <a:latin typeface="Arial" charset="0"/>
              </a:rPr>
              <a:t>1) В. Анісов, Є. Середа. Літопис життя і творчості Т. Г. Шевченка / Вид. 2 доповн. — К.: Дніпро, 1976.</a:t>
            </a:r>
          </a:p>
          <a:p>
            <a:pPr eaLnBrk="1" hangingPunct="1">
              <a:buFont typeface="Arial" charset="0"/>
              <a:buNone/>
            </a:pPr>
            <a:r>
              <a:rPr lang="ru-RU" sz="3100" b="1" smtClean="0">
                <a:solidFill>
                  <a:srgbClr val="0000FF"/>
                </a:solidFill>
                <a:latin typeface="Arial" charset="0"/>
              </a:rPr>
              <a:t>2) Барабаш Ю. Тарас Шевченко: імператив України. Історіо- й націософська парадигма. – К., 2004. </a:t>
            </a:r>
          </a:p>
          <a:p>
            <a:pPr eaLnBrk="1" hangingPunct="1">
              <a:buFont typeface="Arial" charset="0"/>
              <a:buNone/>
            </a:pPr>
            <a:r>
              <a:rPr lang="ru-RU" sz="3100" b="1" smtClean="0">
                <a:solidFill>
                  <a:srgbClr val="0000FF"/>
                </a:solidFill>
                <a:latin typeface="Arial" charset="0"/>
              </a:rPr>
              <a:t>3) https://www.google.ru/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47050" cy="796925"/>
          </a:xfrm>
        </p:spPr>
        <p:txBody>
          <a:bodyPr/>
          <a:lstStyle/>
          <a:p>
            <a:r>
              <a:rPr lang="ru-RU" b="1" smtClean="0">
                <a:solidFill>
                  <a:srgbClr val="A50021"/>
                </a:solidFill>
              </a:rPr>
              <a:t>Тема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367188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5400" b="1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Аналіз історичного підґрунтя твор</a:t>
            </a:r>
            <a:r>
              <a:rPr lang="uk-UA" sz="5400" b="1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у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5400" b="1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Т.Г. Шевченка </a:t>
            </a:r>
            <a:endParaRPr lang="en-US" sz="5400" b="1" smtClean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5400" b="1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uk-UA" sz="5400" b="1" smtClean="0">
                <a:solidFill>
                  <a:srgbClr val="0000FF"/>
                </a:solidFill>
                <a:latin typeface="Arial" charset="0"/>
              </a:rPr>
              <a:t>До Основ</a:t>
            </a:r>
            <a:r>
              <a:rPr lang="en-US" sz="5400" b="1" smtClean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uk-UA" sz="5400" b="1" smtClean="0">
                <a:solidFill>
                  <a:srgbClr val="0000FF"/>
                </a:solidFill>
                <a:latin typeface="Arial" charset="0"/>
              </a:rPr>
              <a:t>яненка</a:t>
            </a:r>
            <a:r>
              <a:rPr lang="ru-RU" sz="5400" b="1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sz="4400" b="1" smtClean="0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539750" y="11255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ctrTitle" idx="4294967295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A50021"/>
                </a:solidFill>
              </a:rPr>
              <a:t>Мета</a:t>
            </a:r>
            <a:endParaRPr lang="ru-RU" b="1" smtClean="0">
              <a:solidFill>
                <a:srgbClr val="A50021"/>
              </a:solidFill>
            </a:endParaRPr>
          </a:p>
        </p:txBody>
      </p:sp>
      <p:sp>
        <p:nvSpPr>
          <p:cNvPr id="17411" name="Rectangle 4"/>
          <p:cNvSpPr>
            <a:spLocks noGrp="1"/>
          </p:cNvSpPr>
          <p:nvPr>
            <p:ph type="subTitle" idx="4294967295"/>
          </p:nvPr>
        </p:nvSpPr>
        <p:spPr>
          <a:xfrm>
            <a:off x="1476375" y="1412875"/>
            <a:ext cx="6553200" cy="28082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3400" b="1" smtClean="0">
                <a:solidFill>
                  <a:srgbClr val="0000FF"/>
                </a:solidFill>
                <a:latin typeface="Arial" charset="0"/>
              </a:rPr>
              <a:t>Дослідити та проаналізувати події в країні,описані в вірші </a:t>
            </a:r>
            <a:r>
              <a:rPr lang="en-US" sz="3400" b="1" smtClean="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uk-UA" sz="3400" b="1" smtClean="0">
                <a:solidFill>
                  <a:srgbClr val="0000FF"/>
                </a:solidFill>
                <a:latin typeface="Arial" charset="0"/>
              </a:rPr>
              <a:t>До Основ</a:t>
            </a:r>
            <a:r>
              <a:rPr lang="en-US" sz="3400" b="1" smtClean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uk-UA" sz="3400" b="1" smtClean="0">
                <a:solidFill>
                  <a:srgbClr val="0000FF"/>
                </a:solidFill>
                <a:latin typeface="Arial" charset="0"/>
              </a:rPr>
              <a:t>яненка</a:t>
            </a:r>
            <a:r>
              <a:rPr lang="en-US" sz="3400" b="1" smtClean="0">
                <a:solidFill>
                  <a:srgbClr val="0000FF"/>
                </a:solidFill>
                <a:latin typeface="Arial" charset="0"/>
              </a:rPr>
              <a:t>”</a:t>
            </a:r>
            <a:r>
              <a:rPr lang="uk-UA" sz="3400" b="1" smtClean="0">
                <a:solidFill>
                  <a:srgbClr val="0000FF"/>
                </a:solidFill>
                <a:latin typeface="Arial" charset="0"/>
              </a:rPr>
              <a:t>,зробивши аспкет на боротьбі славного запорозького козацтва за незалежність через авторитет великого письменника Квітки Основ</a:t>
            </a:r>
            <a:r>
              <a:rPr lang="en-US" sz="3400" b="1" smtClean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uk-UA" sz="3400" b="1" smtClean="0">
                <a:solidFill>
                  <a:srgbClr val="0000FF"/>
                </a:solidFill>
                <a:latin typeface="Arial" charset="0"/>
              </a:rPr>
              <a:t>яненка.</a:t>
            </a:r>
            <a:endParaRPr lang="ru-RU" sz="3400" b="1" smtClean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56437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Тарас Григорович Шевченко</a:t>
            </a:r>
            <a:r>
              <a:rPr lang="ru-RU" sz="360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60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360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843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125538"/>
            <a:ext cx="4038600" cy="5000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uk-UA" sz="2200" b="1" smtClean="0">
                <a:solidFill>
                  <a:srgbClr val="0000FF"/>
                </a:solidFill>
                <a:latin typeface="Arial" charset="0"/>
              </a:rPr>
              <a:t>Тарас Шевченко народився у 1814 році в селі Моринці Черкаської області, в сім’ї кріпосного селянина Григорія Івановича Шевченка. Юний талант рано став сиротою — мати померла, коли йому було 9 років, батько — у 12 років. </a:t>
            </a:r>
            <a:r>
              <a:rPr lang="uk-UA" altLang="uk-UA" sz="2200" b="1" smtClean="0">
                <a:solidFill>
                  <a:srgbClr val="0000FF"/>
                </a:solidFill>
                <a:latin typeface="Arial" charset="0"/>
              </a:rPr>
              <a:t>Дитинство Шевченка провів у селах Моринці та Кирилівка, які належали його поміщику, генерал-лейтенанту Василю Васильовичу Енгельгардту.</a:t>
            </a:r>
            <a:r>
              <a:rPr lang="uk-UA" altLang="uk-UA" sz="2200" b="1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 smtClean="0"/>
          </a:p>
        </p:txBody>
      </p:sp>
      <p:pic>
        <p:nvPicPr>
          <p:cNvPr id="18435" name="Picture 5" descr="image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25538"/>
            <a:ext cx="4289425" cy="39592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 txBox="1">
            <a:spLocks/>
          </p:cNvSpPr>
          <p:nvPr/>
        </p:nvSpPr>
        <p:spPr bwMode="auto">
          <a:xfrm>
            <a:off x="539750" y="6921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18488" cy="86836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A50021"/>
                </a:solidFill>
              </a:rPr>
              <a:t>Стисло про вірш</a:t>
            </a:r>
            <a:br>
              <a:rPr lang="uk-UA" b="1" smtClean="0">
                <a:solidFill>
                  <a:srgbClr val="A50021"/>
                </a:solidFill>
              </a:rPr>
            </a:br>
            <a:r>
              <a:rPr lang="uk-UA" b="1" smtClean="0">
                <a:solidFill>
                  <a:srgbClr val="A50021"/>
                </a:solidFill>
              </a:rPr>
              <a:t>”До Основ</a:t>
            </a:r>
            <a:r>
              <a:rPr lang="en-US" b="1" smtClean="0">
                <a:solidFill>
                  <a:srgbClr val="A50021"/>
                </a:solidFill>
              </a:rPr>
              <a:t>’</a:t>
            </a:r>
            <a:r>
              <a:rPr lang="uk-UA" b="1" smtClean="0">
                <a:solidFill>
                  <a:srgbClr val="A50021"/>
                </a:solidFill>
              </a:rPr>
              <a:t>яненка”</a:t>
            </a:r>
            <a:endParaRPr lang="ru-RU" b="1" smtClean="0">
              <a:solidFill>
                <a:srgbClr val="A50021"/>
              </a:solidFill>
            </a:endParaRPr>
          </a:p>
        </p:txBody>
      </p:sp>
      <p:sp>
        <p:nvSpPr>
          <p:cNvPr id="1945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211638" y="1600200"/>
            <a:ext cx="4475162" cy="4781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rgbClr val="0000FF"/>
                </a:solidFill>
                <a:latin typeface="Arial" charset="0"/>
              </a:rPr>
              <a:t>- Найбільшим болем Т. Шевченка була поневолена, пригноблена Україна, в минулому — батьківщина славного запорозького козацтва. Поет думає над тим, як наштовхнути народ на думку про активніший опір, про неприпустимість покірного існування у панському ярмі. Тому звертається до свого старшого товариша по перу Г. Квітки-Основ’яненка із закликом писати про минулу славу козацьку, будити серця людей.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900" b="1" i="1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1900" b="1" i="1" smtClean="0">
                <a:solidFill>
                  <a:srgbClr val="0000FF"/>
                </a:solidFill>
                <a:latin typeface="Arial" charset="0"/>
              </a:rPr>
              <a:t>”</a:t>
            </a:r>
            <a:r>
              <a:rPr lang="ru-RU" sz="1900" b="1" i="1" smtClean="0">
                <a:solidFill>
                  <a:srgbClr val="0000FF"/>
                </a:solidFill>
                <a:latin typeface="Arial" charset="0"/>
              </a:rPr>
              <a:t>Все гине, — Слава не поляже</a:t>
            </a:r>
            <a:r>
              <a:rPr lang="uk-UA" sz="1900" b="1" i="1" smtClean="0">
                <a:solidFill>
                  <a:srgbClr val="0000FF"/>
                </a:solidFill>
                <a:latin typeface="Arial" charset="0"/>
              </a:rPr>
              <a:t>.</a:t>
            </a:r>
            <a:r>
              <a:rPr lang="ru-RU" sz="1900" b="1" i="1" smtClean="0">
                <a:solidFill>
                  <a:srgbClr val="0000FF"/>
                </a:solidFill>
                <a:latin typeface="Arial" charset="0"/>
              </a:rPr>
              <a:t>Не поляже, а розкаже. Що діялось в світі. Чия правда, чия кривда і чиї ми діти</a:t>
            </a:r>
            <a:r>
              <a:rPr lang="en-US" sz="1900" b="1" i="1" smtClean="0">
                <a:solidFill>
                  <a:srgbClr val="0000FF"/>
                </a:solidFill>
                <a:latin typeface="Arial" charset="0"/>
              </a:rPr>
              <a:t>”</a:t>
            </a:r>
            <a:r>
              <a:rPr lang="ru-RU" sz="1900" b="1" i="1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rgbClr val="0000FF"/>
              </a:solidFill>
            </a:endParaRPr>
          </a:p>
        </p:txBody>
      </p:sp>
      <p:pic>
        <p:nvPicPr>
          <p:cNvPr id="19460" name="Picture 7" descr="Квітка-Основ'яненко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3744912" cy="34559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1188" y="620713"/>
            <a:ext cx="5410200" cy="54006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900" smtClean="0">
                <a:solidFill>
                  <a:srgbClr val="0000FF"/>
                </a:solidFill>
                <a:latin typeface="Arial" charset="0"/>
              </a:rPr>
              <a:t>Шевченко написав свое посланья "До Основ'яненка", натхнений не «Марусею" і не іншими його малоросійськими повістями.Він натхнений історичним нарисом запорожця Головатого, який був написаний Квіткою(по-російськи) і надрукований в "Вітчизняних записках" 1839р.</a:t>
            </a:r>
          </a:p>
          <a:p>
            <a:pPr eaLnBrk="1" hangingPunct="1"/>
            <a:endParaRPr lang="ru-RU" sz="2800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482" name="Picture 10" descr="Квітка-Основ'яненко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692150"/>
            <a:ext cx="2663825" cy="55451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«До Основ’яненка»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800" u="sng" smtClean="0">
                <a:latin typeface="Arial" charset="0"/>
              </a:rPr>
              <a:t>Тема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:відтворення</a:t>
            </a:r>
            <a:r>
              <a:rPr lang="ru-RU" sz="28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спогадів поета про старожитню Україну, запорозьке козацтво, колишню славу рідного краю.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800" u="sng" smtClean="0">
                <a:latin typeface="Arial" charset="0"/>
              </a:rPr>
              <a:t>Ідея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: висловлення</a:t>
            </a:r>
            <a:r>
              <a:rPr lang="ru-RU" sz="28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прохання до Основ’яненка зображувати у своїх творах минуле Батьківщини, Запорозьку Січ, що мало велике значення для пробудження національної свідомості українців.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ru-RU" sz="2800" u="sng" smtClean="0">
                <a:latin typeface="Arial" charset="0"/>
              </a:rPr>
              <a:t>Жанр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:вірш-послання,</a:t>
            </a:r>
            <a:r>
              <a:rPr lang="ru-RU" sz="280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громадянська лірика.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Г. Основ’яненка поет називає «отаманом», «батьком», «орлом сизокрилим». Поезія-послання починається романтичною картиною природи. Тут же згадка про минуле України, яке протиставляється сучасному. </a:t>
            </a:r>
            <a:br>
              <a:rPr lang="ru-RU" sz="2400" b="1" smtClean="0">
                <a:solidFill>
                  <a:srgbClr val="0000FF"/>
                </a:solidFill>
              </a:rPr>
            </a:br>
            <a:r>
              <a:rPr lang="ru-RU" sz="2800" b="1" smtClean="0">
                <a:solidFill>
                  <a:srgbClr val="0000FF"/>
                </a:solidFill>
              </a:rPr>
              <a:t> </a:t>
            </a:r>
            <a:br>
              <a:rPr lang="ru-RU" sz="2800" b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Обідрана, сиротою</a:t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/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Понад Дніпром плаче;</a:t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/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Тяжко-важко сиротині,</a:t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/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А ніхто не бачить…</a:t>
            </a:r>
            <a:r>
              <a:rPr lang="ru-RU" smtClean="0"/>
              <a:t> </a:t>
            </a:r>
          </a:p>
        </p:txBody>
      </p:sp>
      <p:pic>
        <p:nvPicPr>
          <p:cNvPr id="22530" name="Picture 6" descr="ANd9GcSObEWwy1bTrW_u-M_4WvOKsFYQTI7Y07GN1gZFYLSxz5RZUjl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213100"/>
            <a:ext cx="1852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>У</a:t>
            </a:r>
            <a:r>
              <a:rPr lang="ru-RU" sz="2300" smtClean="0">
                <a:latin typeface="Arial" charset="0"/>
              </a:rPr>
              <a:t> </a:t>
            </a: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>цій поезії Т. Г.Шевченко, оспівуючи минуле, прагне розв’язати важливі проблеми сучасності, з’ясувати</a:t>
            </a:r>
            <a:br>
              <a:rPr lang="ru-RU" sz="2300" b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2300" b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Чия правда, чия кривда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І чиї ми діти.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2300" b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>Минуле повинно давати відповідь на проблеми сучасності. Саме тому поет і закликає Квітку-Основ’яненка співати про славне минуле України, про боротьбу проти поневолювачів. Митець висловлює віру і впевненість, що їй належить велике майбутнє:</a:t>
            </a:r>
            <a:br>
              <a:rPr lang="ru-RU" sz="2300" b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2300" b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Наша дума, наша пісня 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Не вмре, не загине… 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От де, люде, наша слава, 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0000FF"/>
                </a:solidFill>
                <a:latin typeface="Arial" charset="0"/>
              </a:rPr>
              <a:t>Слава України!</a:t>
            </a:r>
            <a:br>
              <a:rPr lang="ru-RU" sz="2300" b="1" i="1" smtClean="0">
                <a:solidFill>
                  <a:srgbClr val="0000FF"/>
                </a:solidFill>
                <a:latin typeface="Arial" charset="0"/>
              </a:rPr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endParaRPr lang="ru-RU" sz="3600" smtClean="0">
              <a:latin typeface="Arial" charset="0"/>
            </a:endParaRPr>
          </a:p>
        </p:txBody>
      </p:sp>
      <p:pic>
        <p:nvPicPr>
          <p:cNvPr id="23554" name="Picture 6" descr="219751_html_105a25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292600"/>
            <a:ext cx="15065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Calibri</vt:lpstr>
      <vt:lpstr>Тема Office</vt:lpstr>
      <vt:lpstr>Тема Office</vt:lpstr>
      <vt:lpstr>Тема Office</vt:lpstr>
      <vt:lpstr>Тема Office</vt:lpstr>
      <vt:lpstr>Слайд 1</vt:lpstr>
      <vt:lpstr>Тема</vt:lpstr>
      <vt:lpstr>Мета</vt:lpstr>
      <vt:lpstr>Тарас Григорович Шевченко </vt:lpstr>
      <vt:lpstr>Стисло про вірш ”До Основ’яненка”</vt:lpstr>
      <vt:lpstr>Слайд 6</vt:lpstr>
      <vt:lpstr>«До Основ’яненка»</vt:lpstr>
      <vt:lpstr>Г. Основ’яненка поет називає «отаманом», «батьком», «орлом сизокрилим». Поезія-послання починається романтичною картиною природи. Тут же згадка про минуле України, яке протиставляється сучасному.    Обідрана, сиротою  Понад Дніпром плаче;  Тяжко-важко сиротині,  А ніхто не бачить… </vt:lpstr>
      <vt:lpstr>Слайд 9</vt:lpstr>
      <vt:lpstr>Основна думка</vt:lpstr>
      <vt:lpstr> Композиція </vt:lpstr>
      <vt:lpstr>Висновки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GALINA</cp:lastModifiedBy>
  <cp:revision>17</cp:revision>
  <dcterms:created xsi:type="dcterms:W3CDTF">2013-08-20T23:50:31Z</dcterms:created>
  <dcterms:modified xsi:type="dcterms:W3CDTF">2014-03-31T16:37:19Z</dcterms:modified>
</cp:coreProperties>
</file>