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62" r:id="rId2"/>
    <p:sldId id="270" r:id="rId3"/>
    <p:sldId id="269" r:id="rId4"/>
    <p:sldId id="257"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CE48397E-5A58-47F9-BC58-BED438C94C08}" type="datetimeFigureOut">
              <a:rPr lang="ru-RU"/>
              <a:pPr>
                <a:defRPr/>
              </a:pPr>
              <a:t>03.04.2014</a:t>
            </a:fld>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D08D1C8B-BC81-45CA-B9C8-285011AA419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DB48BD6A-48DC-45FE-994D-CA9114C1B118}" type="datetimeFigureOut">
              <a:rPr lang="ru-RU"/>
              <a:pPr>
                <a:defRPr/>
              </a:pPr>
              <a:t>03.04.2014</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5AEF5F70-FAE6-4137-808D-9CDD605B088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24622089-E79F-4F78-AC5E-C8BBCD4E187F}" type="datetimeFigureOut">
              <a:rPr lang="ru-RU"/>
              <a:pPr>
                <a:defRPr/>
              </a:pPr>
              <a:t>03.04.2014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922A99D-C5C0-4644-B92C-40DC28270AA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2B51A519-C85F-41E0-A51C-0BF0499159D3}" type="datetimeFigureOut">
              <a:rPr lang="ru-RU"/>
              <a:pPr>
                <a:defRPr/>
              </a:pPr>
              <a:t>03.04.2014</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08080322-77D7-49AF-BE9C-B5DB862D80D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4117CB8C-224B-4AB0-96B0-5F87809BB2F9}" type="datetimeFigureOut">
              <a:rPr lang="ru-RU"/>
              <a:pPr>
                <a:defRPr/>
              </a:pPr>
              <a:t>03.04.2014</a:t>
            </a:fld>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4BC1A4D9-594F-47FF-A718-25B9ECB5152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1444A1DE-52C1-49E6-8E67-708343C17EF0}" type="datetimeFigureOut">
              <a:rPr lang="ru-RU"/>
              <a:pPr>
                <a:defRPr/>
              </a:pPr>
              <a:t>03.04.2014</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5163291F-4BF8-444C-BF4F-3DA1B8601B3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81F81A90-3838-42B5-8FD2-9D5136683939}" type="datetimeFigureOut">
              <a:rPr lang="ru-RU"/>
              <a:pPr>
                <a:defRPr/>
              </a:pPr>
              <a:t>03.04.2014</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6ECDD02A-DCCF-4854-A9A0-0CAD153F801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55FF2428-4DD0-4E7F-8E6E-2BF8E5116FF6}" type="datetimeFigureOut">
              <a:rPr lang="ru-RU"/>
              <a:pPr>
                <a:defRPr/>
              </a:pPr>
              <a:t>03.04.2014</a:t>
            </a:fld>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9044D417-7A8A-4319-B65C-9F1C526F70F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217121CD-1E2F-4A8B-A5D8-6E1158D8D3D1}" type="datetimeFigureOut">
              <a:rPr lang="ru-RU"/>
              <a:pPr>
                <a:defRPr/>
              </a:pPr>
              <a:t>03.04.2014</a:t>
            </a:fld>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A33265E4-2310-494F-8262-B9B7352937C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5A3BA82A-428C-41C4-AAEA-C1E6DA39F128}" type="datetimeFigureOut">
              <a:rPr lang="ru-RU"/>
              <a:pPr>
                <a:defRPr/>
              </a:pPr>
              <a:t>03.04.2014</a:t>
            </a:fld>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26D5FF60-D5DA-430C-9712-5E411F2570B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0EB34112-BB65-49D2-B1CE-2044C68E3081}" type="datetimeFigureOut">
              <a:rPr lang="ru-RU"/>
              <a:pPr>
                <a:defRPr/>
              </a:pPr>
              <a:t>03.04.2014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55B192EB-EAED-4EE5-896D-C0808B8D1CF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fld id="{274F14AB-CDD0-4B0F-98CA-C87356D1AC3B}" type="datetimeFigureOut">
              <a:rPr lang="ru-RU"/>
              <a:pPr>
                <a:defRPr/>
              </a:pPr>
              <a:t>03.04.2014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fld id="{B0D7BB78-0FF3-4C04-A891-AE7DFA12DD53}"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3" r:id="rId4"/>
    <p:sldLayoutId id="2147483837" r:id="rId5"/>
    <p:sldLayoutId id="2147483832" r:id="rId6"/>
    <p:sldLayoutId id="2147483838" r:id="rId7"/>
    <p:sldLayoutId id="2147483839" r:id="rId8"/>
    <p:sldLayoutId id="2147483840" r:id="rId9"/>
    <p:sldLayoutId id="2147483831" r:id="rId10"/>
    <p:sldLayoutId id="214748384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uk.wikipedia.org/wik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idx="1"/>
          </p:nvPr>
        </p:nvSpPr>
        <p:spPr>
          <a:xfrm>
            <a:off x="1435100" y="285750"/>
            <a:ext cx="7499350" cy="5962650"/>
          </a:xfrm>
        </p:spPr>
        <p:txBody>
          <a:bodyPr/>
          <a:lstStyle/>
          <a:p>
            <a:pPr algn="ctr" eaLnBrk="1" hangingPunct="1">
              <a:buFont typeface="Wingdings 2" pitchFamily="18" charset="2"/>
              <a:buNone/>
            </a:pPr>
            <a:endParaRPr lang="ru-RU" sz="2000" b="1" smtClean="0">
              <a:solidFill>
                <a:srgbClr val="C87D0E"/>
              </a:solidFill>
              <a:latin typeface="Arial" charset="0"/>
            </a:endParaRPr>
          </a:p>
          <a:p>
            <a:pPr algn="ctr" eaLnBrk="1" hangingPunct="1">
              <a:buFont typeface="Wingdings 2" pitchFamily="18" charset="2"/>
              <a:buNone/>
            </a:pPr>
            <a:r>
              <a:rPr lang="ru-RU" sz="2000" b="1" smtClean="0">
                <a:solidFill>
                  <a:srgbClr val="C87D0E"/>
                </a:solidFill>
                <a:latin typeface="Arial" charset="0"/>
              </a:rPr>
              <a:t>Робота </a:t>
            </a:r>
          </a:p>
          <a:p>
            <a:pPr algn="ctr" eaLnBrk="1" hangingPunct="1">
              <a:buFont typeface="Wingdings 2" pitchFamily="18" charset="2"/>
              <a:buNone/>
            </a:pPr>
            <a:r>
              <a:rPr lang="uk-UA" sz="2000" b="1" smtClean="0">
                <a:solidFill>
                  <a:srgbClr val="C87D0E"/>
                </a:solidFill>
                <a:latin typeface="Arial" charset="0"/>
              </a:rPr>
              <a:t>учасника </a:t>
            </a:r>
            <a:r>
              <a:rPr lang="ru-RU" sz="2000" b="1" smtClean="0">
                <a:solidFill>
                  <a:srgbClr val="C87D0E"/>
                </a:solidFill>
                <a:latin typeface="Arial" charset="0"/>
              </a:rPr>
              <a:t>Всеукра</a:t>
            </a:r>
            <a:r>
              <a:rPr lang="uk-UA" sz="2000" b="1" smtClean="0">
                <a:solidFill>
                  <a:srgbClr val="C87D0E"/>
                </a:solidFill>
                <a:latin typeface="Arial" charset="0"/>
              </a:rPr>
              <a:t>їнського інтерактивного конкурсу Малої академії наук “МАН – Юніор Дослідник”</a:t>
            </a:r>
          </a:p>
          <a:p>
            <a:pPr algn="ctr" eaLnBrk="1" hangingPunct="1">
              <a:buFont typeface="Wingdings 2" pitchFamily="18" charset="2"/>
              <a:buNone/>
            </a:pPr>
            <a:r>
              <a:rPr lang="uk-UA" sz="2000" b="1" smtClean="0">
                <a:solidFill>
                  <a:srgbClr val="C87D0E"/>
                </a:solidFill>
                <a:latin typeface="Arial" charset="0"/>
              </a:rPr>
              <a:t>у номінації “Історик – Юніор”</a:t>
            </a:r>
          </a:p>
          <a:p>
            <a:pPr algn="ctr" eaLnBrk="1" hangingPunct="1">
              <a:buFont typeface="Wingdings 2" pitchFamily="18" charset="2"/>
              <a:buNone/>
            </a:pPr>
            <a:r>
              <a:rPr lang="uk-UA" sz="2000" b="1" smtClean="0">
                <a:solidFill>
                  <a:srgbClr val="C87D0E"/>
                </a:solidFill>
                <a:latin typeface="Arial" charset="0"/>
              </a:rPr>
              <a:t>учениць 8 класу</a:t>
            </a:r>
          </a:p>
          <a:p>
            <a:pPr algn="ctr" eaLnBrk="1" hangingPunct="1">
              <a:buFont typeface="Wingdings 2" pitchFamily="18" charset="2"/>
              <a:buNone/>
            </a:pPr>
            <a:r>
              <a:rPr lang="uk-UA" sz="2000" b="1" smtClean="0">
                <a:solidFill>
                  <a:srgbClr val="C87D0E"/>
                </a:solidFill>
                <a:latin typeface="Arial" charset="0"/>
              </a:rPr>
              <a:t>членів  “Школи юного вченого - історика”</a:t>
            </a:r>
          </a:p>
          <a:p>
            <a:pPr algn="ctr" eaLnBrk="1" hangingPunct="1">
              <a:buFont typeface="Wingdings 2" pitchFamily="18" charset="2"/>
              <a:buNone/>
            </a:pPr>
            <a:r>
              <a:rPr lang="uk-UA" sz="2000" b="1" smtClean="0">
                <a:solidFill>
                  <a:srgbClr val="C87D0E"/>
                </a:solidFill>
                <a:latin typeface="Arial" charset="0"/>
              </a:rPr>
              <a:t>Амвросіївської ЗОШ №2 </a:t>
            </a:r>
          </a:p>
          <a:p>
            <a:pPr algn="ctr" eaLnBrk="1" hangingPunct="1">
              <a:buFont typeface="Wingdings 2" pitchFamily="18" charset="2"/>
              <a:buNone/>
            </a:pPr>
            <a:r>
              <a:rPr lang="uk-UA" sz="2000" b="1" smtClean="0">
                <a:solidFill>
                  <a:srgbClr val="C87D0E"/>
                </a:solidFill>
                <a:latin typeface="Arial" charset="0"/>
              </a:rPr>
              <a:t>Амвросіївської районної ради</a:t>
            </a:r>
          </a:p>
          <a:p>
            <a:pPr algn="ctr" eaLnBrk="1" hangingPunct="1">
              <a:buFont typeface="Wingdings 2" pitchFamily="18" charset="2"/>
              <a:buNone/>
            </a:pPr>
            <a:r>
              <a:rPr lang="uk-UA" sz="2000" b="1" smtClean="0">
                <a:solidFill>
                  <a:srgbClr val="C87D0E"/>
                </a:solidFill>
                <a:latin typeface="Arial" charset="0"/>
              </a:rPr>
              <a:t>Донецької області</a:t>
            </a:r>
          </a:p>
          <a:p>
            <a:pPr algn="ctr" eaLnBrk="1" hangingPunct="1">
              <a:buFont typeface="Wingdings 2" pitchFamily="18" charset="2"/>
              <a:buNone/>
            </a:pPr>
            <a:r>
              <a:rPr lang="uk-UA" sz="2000" b="1" smtClean="0">
                <a:solidFill>
                  <a:srgbClr val="C87D0E"/>
                </a:solidFill>
                <a:latin typeface="Arial" charset="0"/>
              </a:rPr>
              <a:t>Бальзамінової Анастасії та Малько Єлизавети</a:t>
            </a:r>
          </a:p>
          <a:p>
            <a:pPr algn="ctr" eaLnBrk="1" hangingPunct="1">
              <a:buFont typeface="Wingdings 2" pitchFamily="18" charset="2"/>
              <a:buNone/>
            </a:pPr>
            <a:r>
              <a:rPr lang="uk-UA" sz="2000" b="1" smtClean="0">
                <a:solidFill>
                  <a:srgbClr val="C87D0E"/>
                </a:solidFill>
                <a:latin typeface="Arial" charset="0"/>
              </a:rPr>
              <a:t>Науковий керівник: Самсонова Галина Михайлівна</a:t>
            </a:r>
            <a:endParaRPr lang="ru-RU" sz="2000" b="1" smtClean="0">
              <a:solidFill>
                <a:srgbClr val="C87D0E"/>
              </a:solidFill>
              <a:latin typeface="Arial" charset="0"/>
            </a:endParaRPr>
          </a:p>
        </p:txBody>
      </p:sp>
      <p:pic>
        <p:nvPicPr>
          <p:cNvPr id="13314" name="Рисунок 7" descr="DSCN0868.jpg"/>
          <p:cNvPicPr>
            <a:picLocks noChangeAspect="1"/>
          </p:cNvPicPr>
          <p:nvPr/>
        </p:nvPicPr>
        <p:blipFill>
          <a:blip r:embed="rId3"/>
          <a:srcRect/>
          <a:stretch>
            <a:fillRect/>
          </a:stretch>
        </p:blipFill>
        <p:spPr bwMode="auto">
          <a:xfrm>
            <a:off x="0" y="3214688"/>
            <a:ext cx="1857375" cy="3643312"/>
          </a:xfrm>
          <a:prstGeom prst="rect">
            <a:avLst/>
          </a:prstGeom>
          <a:noFill/>
          <a:ln w="9525">
            <a:noFill/>
            <a:miter lim="800000"/>
            <a:headEnd/>
            <a:tailEnd/>
          </a:ln>
        </p:spPr>
      </p:pic>
    </p:spTree>
  </p:cSld>
  <p:clrMapOvr>
    <a:masterClrMapping/>
  </p:clrMapOvr>
  <p:transition spd="med">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2"/>
          <p:cNvSpPr>
            <a:spLocks noGrp="1"/>
          </p:cNvSpPr>
          <p:nvPr>
            <p:ph idx="1"/>
          </p:nvPr>
        </p:nvSpPr>
        <p:spPr>
          <a:xfrm>
            <a:off x="785813" y="357188"/>
            <a:ext cx="8148637" cy="5891212"/>
          </a:xfrm>
        </p:spPr>
        <p:txBody>
          <a:bodyPr/>
          <a:lstStyle/>
          <a:p>
            <a:pPr eaLnBrk="1" hangingPunct="1">
              <a:buFont typeface="Wingdings 2" pitchFamily="18" charset="2"/>
              <a:buNone/>
            </a:pPr>
            <a:r>
              <a:rPr lang="ru-RU" sz="2000" b="1" i="1" smtClean="0">
                <a:latin typeface="Arial" charset="0"/>
                <a:cs typeface="Arial" charset="0"/>
              </a:rPr>
              <a:t>Кобзар закінчує свою оповідь про давнє минуле, та його непокоїть доля України, її дітей сьогодні. Не вщухає його біль, бо не все гаразд на рідній землі. Докором до бездіяльності, безвідповідальності, байдужості своїх земляків, який через століття доноситься й до нас, звучать слова: «Нехай буде отакечки! Сидіть, діти, у запечку». Як бачимо, Т. Шевченка надзвичайно хвилювала доля Батьківщини, її майбутнє, тому він закликав сучасників пробудитися, віднайти загублене почуття власної гідності, яке було в наших пращурів — славних козаків, що ціною свого життя</a:t>
            </a:r>
          </a:p>
          <a:p>
            <a:pPr eaLnBrk="1" hangingPunct="1">
              <a:buFont typeface="Wingdings 2" pitchFamily="18" charset="2"/>
              <a:buNone/>
            </a:pPr>
            <a:r>
              <a:rPr lang="ru-RU" sz="2000" b="1" i="1" smtClean="0">
                <a:latin typeface="Arial" charset="0"/>
                <a:cs typeface="Arial" charset="0"/>
              </a:rPr>
              <a:t>     боронили рідну землю.</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UA" dirty="0" smtClean="0">
                <a:solidFill>
                  <a:schemeClr val="tx2">
                    <a:satMod val="130000"/>
                  </a:schemeClr>
                </a:solidFill>
              </a:rPr>
              <a:t>                   </a:t>
            </a:r>
            <a:r>
              <a:rPr lang="uk-UA" dirty="0" smtClean="0">
                <a:solidFill>
                  <a:schemeClr val="accent6">
                    <a:lumMod val="60000"/>
                    <a:lumOff val="40000"/>
                  </a:schemeClr>
                </a:solidFill>
              </a:rPr>
              <a:t>Висновок </a:t>
            </a:r>
            <a:endParaRPr lang="ru-RU" dirty="0">
              <a:solidFill>
                <a:schemeClr val="accent6">
                  <a:lumMod val="60000"/>
                  <a:lumOff val="40000"/>
                </a:schemeClr>
              </a:solidFill>
            </a:endParaRPr>
          </a:p>
        </p:txBody>
      </p:sp>
      <p:sp>
        <p:nvSpPr>
          <p:cNvPr id="23554" name="Содержимое 2"/>
          <p:cNvSpPr>
            <a:spLocks noGrp="1"/>
          </p:cNvSpPr>
          <p:nvPr>
            <p:ph idx="1"/>
          </p:nvPr>
        </p:nvSpPr>
        <p:spPr>
          <a:xfrm>
            <a:off x="285750" y="1214438"/>
            <a:ext cx="8686800" cy="4865687"/>
          </a:xfrm>
        </p:spPr>
        <p:txBody>
          <a:bodyPr/>
          <a:lstStyle/>
          <a:p>
            <a:pPr eaLnBrk="1" hangingPunct="1">
              <a:buFont typeface="Wingdings 2" pitchFamily="18" charset="2"/>
              <a:buNone/>
            </a:pPr>
            <a:r>
              <a:rPr lang="ru-RU" sz="2000" b="1" i="1" smtClean="0">
                <a:latin typeface="Arial" charset="0"/>
                <a:cs typeface="Arial" charset="0"/>
              </a:rPr>
              <a:t>У ліричному творі «Тарасова ніч» відтворено моменти визвольної боротьби українського народу проти польської шляхти.</a:t>
            </a:r>
          </a:p>
          <a:p>
            <a:pPr eaLnBrk="1" hangingPunct="1">
              <a:buFont typeface="Wingdings 2" pitchFamily="18" charset="2"/>
              <a:buNone/>
            </a:pPr>
            <a:r>
              <a:rPr lang="ru-RU" sz="2000" b="1" i="1" smtClean="0">
                <a:latin typeface="Arial" charset="0"/>
                <a:cs typeface="Arial" charset="0"/>
              </a:rPr>
              <a:t>У творчості раннього періоду Т. Г.Шевченко оспівав героїчне минуле українського народу. Увагу поета привернули ті моменти минулого, у яких виявилась боротьба народу проти загарбників та пригноблювачів за свою волю й незалежність.</a:t>
            </a:r>
          </a:p>
          <a:p>
            <a:pPr eaLnBrk="1" hangingPunct="1">
              <a:buFont typeface="Wingdings 2" pitchFamily="18" charset="2"/>
              <a:buNone/>
            </a:pPr>
            <a:r>
              <a:rPr lang="ru-RU" sz="2000" b="1" i="1" smtClean="0">
                <a:latin typeface="Arial" charset="0"/>
                <a:cs typeface="Arial" charset="0"/>
              </a:rPr>
              <a:t>Т. Г.Шевченко відтворює героїчне минуле нашого народу стилістичними засобами мови: і фонетичними, і лексичними, і морфологічними, і синтаксичними.</a:t>
            </a:r>
          </a:p>
          <a:p>
            <a:pPr eaLnBrk="1" hangingPunct="1">
              <a:buFont typeface="Wingdings 2" pitchFamily="18" charset="2"/>
              <a:buNone/>
            </a:pPr>
            <a:endParaRPr lang="ru-RU"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850" y="265090"/>
            <a:ext cx="8686800" cy="1009673"/>
          </a:xfrm>
        </p:spPr>
        <p:txBody>
          <a:bodyPr/>
          <a:lstStyle/>
          <a:p>
            <a:pPr eaLnBrk="1" fontAlgn="auto" hangingPunct="1">
              <a:spcAft>
                <a:spcPts val="0"/>
              </a:spcAft>
              <a:defRPr/>
            </a:pPr>
            <a:r>
              <a:rPr lang="uk-UA" dirty="0" smtClean="0">
                <a:solidFill>
                  <a:schemeClr val="accent5">
                    <a:lumMod val="60000"/>
                    <a:lumOff val="40000"/>
                  </a:schemeClr>
                </a:solidFill>
              </a:rPr>
              <a:t>                     </a:t>
            </a:r>
            <a:r>
              <a:rPr lang="uk-UA" dirty="0" smtClean="0">
                <a:solidFill>
                  <a:schemeClr val="accent6">
                    <a:lumMod val="60000"/>
                    <a:lumOff val="40000"/>
                  </a:schemeClr>
                </a:solidFill>
              </a:rPr>
              <a:t>Джерела </a:t>
            </a:r>
            <a:endParaRPr lang="ru-RU" dirty="0">
              <a:solidFill>
                <a:schemeClr val="accent6">
                  <a:lumMod val="60000"/>
                  <a:lumOff val="40000"/>
                </a:schemeClr>
              </a:solidFill>
            </a:endParaRPr>
          </a:p>
        </p:txBody>
      </p:sp>
      <p:sp>
        <p:nvSpPr>
          <p:cNvPr id="24578" name="Содержимое 2"/>
          <p:cNvSpPr>
            <a:spLocks noGrp="1"/>
          </p:cNvSpPr>
          <p:nvPr>
            <p:ph idx="1"/>
          </p:nvPr>
        </p:nvSpPr>
        <p:spPr/>
        <p:txBody>
          <a:bodyPr/>
          <a:lstStyle/>
          <a:p>
            <a:pPr marL="365125" indent="-282575" eaLnBrk="1" hangingPunct="1">
              <a:buFont typeface="Wingdings 2" pitchFamily="18" charset="2"/>
              <a:buNone/>
            </a:pPr>
            <a:r>
              <a:rPr lang="uk-UA" sz="2800" smtClean="0">
                <a:latin typeface="Arial" charset="0"/>
                <a:cs typeface="Arial" charset="0"/>
              </a:rPr>
              <a:t>1.</a:t>
            </a:r>
            <a:r>
              <a:rPr lang="ru-RU" sz="2800" smtClean="0">
                <a:latin typeface="Arial" charset="0"/>
                <a:cs typeface="Arial" charset="0"/>
              </a:rPr>
              <a:t> Т.Шевченко. Твори у п’яти томах. Т.2 – К.:Дніпро, 1970.– 416с.</a:t>
            </a:r>
          </a:p>
          <a:p>
            <a:pPr marL="365125" indent="-282575" eaLnBrk="1" hangingPunct="1">
              <a:buFont typeface="Wingdings 2" pitchFamily="18" charset="2"/>
              <a:buNone/>
            </a:pPr>
            <a:r>
              <a:rPr lang="uk-UA" sz="2800" smtClean="0">
                <a:latin typeface="Arial" charset="0"/>
                <a:cs typeface="Arial" charset="0"/>
              </a:rPr>
              <a:t>2.</a:t>
            </a:r>
            <a:r>
              <a:rPr lang="ru-RU" sz="2800" smtClean="0">
                <a:latin typeface="Arial" charset="0"/>
                <a:cs typeface="Arial" charset="0"/>
              </a:rPr>
              <a:t> Барабаш Ю. Тарас Шевченко: імператив України. Історіо- й націософська парадигма. – К., 2004.</a:t>
            </a:r>
          </a:p>
          <a:p>
            <a:pPr marL="365125" indent="-282575" eaLnBrk="1" hangingPunct="1">
              <a:buFont typeface="Wingdings 2" pitchFamily="18" charset="2"/>
              <a:buNone/>
            </a:pPr>
            <a:r>
              <a:rPr lang="uk-UA" sz="2800" smtClean="0">
                <a:latin typeface="Arial" charset="0"/>
                <a:cs typeface="Arial" charset="0"/>
              </a:rPr>
              <a:t>3.</a:t>
            </a:r>
            <a:r>
              <a:rPr lang="ru-RU" sz="2800" smtClean="0">
                <a:latin typeface="Arial" charset="0"/>
              </a:rPr>
              <a:t>mages.yandex.ua/yandsearch?text=картинки</a:t>
            </a:r>
            <a:endParaRPr lang="en-US" sz="2800" smtClean="0">
              <a:latin typeface="Arial" charset="0"/>
            </a:endParaRPr>
          </a:p>
          <a:p>
            <a:pPr marL="365125" indent="-282575" eaLnBrk="1" hangingPunct="1">
              <a:buFont typeface="Wingdings 2" pitchFamily="18" charset="2"/>
              <a:buNone/>
            </a:pPr>
            <a:r>
              <a:rPr lang="uk-UA" smtClean="0"/>
              <a:t>4.</a:t>
            </a:r>
            <a:r>
              <a:rPr lang="en-US" sz="2800" u="sng" smtClean="0">
                <a:solidFill>
                  <a:schemeClr val="tx1"/>
                </a:solidFill>
                <a:latin typeface="Arial Unicode MS" pitchFamily="34" charset="-128"/>
                <a:hlinkClick r:id="rId2"/>
              </a:rPr>
              <a:t>http</a:t>
            </a:r>
            <a:r>
              <a:rPr lang="uk-UA" sz="2800" u="sng" smtClean="0">
                <a:solidFill>
                  <a:schemeClr val="tx1"/>
                </a:solidFill>
                <a:latin typeface="Arial Unicode MS" pitchFamily="34" charset="-128"/>
                <a:hlinkClick r:id="rId2"/>
              </a:rPr>
              <a:t>://</a:t>
            </a:r>
            <a:r>
              <a:rPr lang="en-US" sz="2800" u="sng" smtClean="0">
                <a:solidFill>
                  <a:schemeClr val="tx1"/>
                </a:solidFill>
                <a:latin typeface="Arial Unicode MS" pitchFamily="34" charset="-128"/>
                <a:hlinkClick r:id="rId2"/>
              </a:rPr>
              <a:t>uk</a:t>
            </a:r>
            <a:r>
              <a:rPr lang="uk-UA" sz="2800" u="sng" smtClean="0">
                <a:solidFill>
                  <a:schemeClr val="tx1"/>
                </a:solidFill>
                <a:latin typeface="Arial Unicode MS" pitchFamily="34" charset="-128"/>
                <a:hlinkClick r:id="rId2"/>
              </a:rPr>
              <a:t>.</a:t>
            </a:r>
            <a:r>
              <a:rPr lang="en-US" sz="2800" u="sng" smtClean="0">
                <a:solidFill>
                  <a:schemeClr val="tx1"/>
                </a:solidFill>
                <a:latin typeface="Arial Unicode MS" pitchFamily="34" charset="-128"/>
                <a:hlinkClick r:id="rId2"/>
              </a:rPr>
              <a:t>wikipedia</a:t>
            </a:r>
            <a:r>
              <a:rPr lang="uk-UA" sz="2800" u="sng" smtClean="0">
                <a:solidFill>
                  <a:schemeClr val="tx1"/>
                </a:solidFill>
                <a:latin typeface="Arial Unicode MS" pitchFamily="34" charset="-128"/>
                <a:hlinkClick r:id="rId2"/>
              </a:rPr>
              <a:t>.</a:t>
            </a:r>
            <a:r>
              <a:rPr lang="en-US" sz="2800" u="sng" smtClean="0">
                <a:solidFill>
                  <a:schemeClr val="tx1"/>
                </a:solidFill>
                <a:latin typeface="Arial Unicode MS" pitchFamily="34" charset="-128"/>
                <a:hlinkClick r:id="rId2"/>
              </a:rPr>
              <a:t>org</a:t>
            </a:r>
            <a:r>
              <a:rPr lang="uk-UA" sz="2800" u="sng" smtClean="0">
                <a:solidFill>
                  <a:schemeClr val="tx1"/>
                </a:solidFill>
                <a:latin typeface="Arial Unicode MS" pitchFamily="34" charset="-128"/>
                <a:hlinkClick r:id="rId2"/>
              </a:rPr>
              <a:t>/</a:t>
            </a:r>
            <a:r>
              <a:rPr lang="en-US" sz="2800" u="sng" smtClean="0">
                <a:solidFill>
                  <a:schemeClr val="tx1"/>
                </a:solidFill>
                <a:latin typeface="Arial Unicode MS" pitchFamily="34" charset="-128"/>
                <a:hlinkClick r:id="rId2"/>
              </a:rPr>
              <a:t>wiki</a:t>
            </a:r>
            <a:endParaRPr lang="ru-RU" sz="2800" u="sng" smtClean="0">
              <a:solidFill>
                <a:schemeClr val="tx1"/>
              </a:solidFill>
              <a:latin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686800" cy="1714512"/>
          </a:xfrm>
        </p:spPr>
        <p:txBody>
          <a:bodyPr>
            <a:noAutofit/>
          </a:bodyPr>
          <a:lstStyle/>
          <a:p>
            <a:pPr algn="ctr" eaLnBrk="1" fontAlgn="auto" hangingPunct="1">
              <a:spcAft>
                <a:spcPts val="0"/>
              </a:spcAft>
              <a:defRPr/>
            </a:pPr>
            <a:r>
              <a:rPr lang="uk-UA" sz="2800" b="1" i="1" dirty="0" smtClean="0">
                <a:latin typeface="Arial" pitchFamily="34" charset="0"/>
                <a:cs typeface="Arial" pitchFamily="34" charset="0"/>
              </a:rPr>
              <a:t> </a:t>
            </a:r>
            <a:r>
              <a:rPr lang="ru-RU" sz="2800" b="1" i="1" dirty="0" err="1" smtClean="0">
                <a:solidFill>
                  <a:schemeClr val="accent6">
                    <a:lumMod val="60000"/>
                    <a:lumOff val="40000"/>
                  </a:schemeClr>
                </a:solidFill>
                <a:latin typeface="Arial" pitchFamily="34" charset="0"/>
                <a:cs typeface="Arial" pitchFamily="34" charset="0"/>
              </a:rPr>
              <a:t>Історичне</a:t>
            </a:r>
            <a:r>
              <a:rPr lang="ru-RU" sz="2800" b="1" i="1" dirty="0" smtClean="0">
                <a:solidFill>
                  <a:schemeClr val="accent6">
                    <a:lumMod val="60000"/>
                    <a:lumOff val="40000"/>
                  </a:schemeClr>
                </a:solidFill>
                <a:latin typeface="Arial" pitchFamily="34" charset="0"/>
                <a:cs typeface="Arial" pitchFamily="34" charset="0"/>
              </a:rPr>
              <a:t> </a:t>
            </a:r>
            <a:r>
              <a:rPr lang="ru-RU" sz="2800" b="1" i="1" dirty="0" err="1" smtClean="0">
                <a:solidFill>
                  <a:schemeClr val="accent6">
                    <a:lumMod val="60000"/>
                    <a:lumOff val="40000"/>
                  </a:schemeClr>
                </a:solidFill>
                <a:latin typeface="Arial" pitchFamily="34" charset="0"/>
                <a:cs typeface="Arial" pitchFamily="34" charset="0"/>
              </a:rPr>
              <a:t>підґрунтя</a:t>
            </a:r>
            <a:r>
              <a:rPr lang="ru-RU" sz="2800" b="1" i="1" dirty="0" smtClean="0">
                <a:solidFill>
                  <a:schemeClr val="accent6">
                    <a:lumMod val="60000"/>
                    <a:lumOff val="40000"/>
                  </a:schemeClr>
                </a:solidFill>
                <a:latin typeface="Arial" pitchFamily="34" charset="0"/>
                <a:cs typeface="Arial" pitchFamily="34" charset="0"/>
              </a:rPr>
              <a:t> </a:t>
            </a:r>
            <a:r>
              <a:rPr lang="ru-RU" sz="2800" b="1" i="1" dirty="0" err="1" smtClean="0">
                <a:solidFill>
                  <a:schemeClr val="accent6">
                    <a:lumMod val="60000"/>
                    <a:lumOff val="40000"/>
                  </a:schemeClr>
                </a:solidFill>
                <a:latin typeface="Arial" pitchFamily="34" charset="0"/>
                <a:cs typeface="Arial" pitchFamily="34" charset="0"/>
              </a:rPr>
              <a:t>творчості</a:t>
            </a:r>
            <a:r>
              <a:rPr lang="ru-RU" sz="2800" b="1" i="1" dirty="0" smtClean="0">
                <a:solidFill>
                  <a:schemeClr val="accent6">
                    <a:lumMod val="60000"/>
                    <a:lumOff val="40000"/>
                  </a:schemeClr>
                </a:solidFill>
                <a:latin typeface="Arial" pitchFamily="34" charset="0"/>
                <a:cs typeface="Arial" pitchFamily="34" charset="0"/>
              </a:rPr>
              <a:t> Т.Г.              </a:t>
            </a:r>
            <a:r>
              <a:rPr lang="ru-RU" sz="2800" b="1" i="1" dirty="0" err="1" smtClean="0">
                <a:solidFill>
                  <a:schemeClr val="accent6">
                    <a:lumMod val="60000"/>
                    <a:lumOff val="40000"/>
                  </a:schemeClr>
                </a:solidFill>
                <a:latin typeface="Arial" pitchFamily="34" charset="0"/>
                <a:cs typeface="Arial" pitchFamily="34" charset="0"/>
              </a:rPr>
              <a:t>Шевченка</a:t>
            </a:r>
            <a:r>
              <a:rPr lang="ru-RU" sz="2800" b="1" i="1" dirty="0" smtClean="0">
                <a:solidFill>
                  <a:schemeClr val="accent6">
                    <a:lumMod val="60000"/>
                    <a:lumOff val="40000"/>
                  </a:schemeClr>
                </a:solidFill>
                <a:latin typeface="Arial" pitchFamily="34" charset="0"/>
                <a:cs typeface="Arial" pitchFamily="34" charset="0"/>
              </a:rPr>
              <a:t> у </a:t>
            </a:r>
            <a:r>
              <a:rPr lang="ru-RU" sz="2800" b="1" i="1" dirty="0" err="1" smtClean="0">
                <a:solidFill>
                  <a:schemeClr val="accent6">
                    <a:lumMod val="60000"/>
                    <a:lumOff val="40000"/>
                  </a:schemeClr>
                </a:solidFill>
                <a:latin typeface="Arial" pitchFamily="34" charset="0"/>
                <a:cs typeface="Arial" pitchFamily="34" charset="0"/>
              </a:rPr>
              <a:t>творі</a:t>
            </a:r>
            <a:r>
              <a:rPr lang="ru-RU" sz="2800" b="1" i="1" dirty="0" smtClean="0">
                <a:solidFill>
                  <a:schemeClr val="accent6">
                    <a:lumMod val="60000"/>
                    <a:lumOff val="40000"/>
                  </a:schemeClr>
                </a:solidFill>
                <a:latin typeface="Arial" pitchFamily="34" charset="0"/>
                <a:cs typeface="Arial" pitchFamily="34" charset="0"/>
              </a:rPr>
              <a:t> «Тарасова </a:t>
            </a:r>
            <a:r>
              <a:rPr lang="ru-RU" sz="2800" b="1" i="1" dirty="0" err="1" smtClean="0">
                <a:solidFill>
                  <a:schemeClr val="accent6">
                    <a:lumMod val="60000"/>
                    <a:lumOff val="40000"/>
                  </a:schemeClr>
                </a:solidFill>
                <a:latin typeface="Arial" pitchFamily="34" charset="0"/>
                <a:cs typeface="Arial" pitchFamily="34" charset="0"/>
              </a:rPr>
              <a:t>ніч</a:t>
            </a:r>
            <a:r>
              <a:rPr lang="ru-RU" sz="2800" b="1" i="1" dirty="0" smtClean="0">
                <a:solidFill>
                  <a:schemeClr val="accent6">
                    <a:lumMod val="60000"/>
                    <a:lumOff val="40000"/>
                  </a:schemeClr>
                </a:solidFill>
                <a:latin typeface="Arial" pitchFamily="34" charset="0"/>
                <a:cs typeface="Arial" pitchFamily="34" charset="0"/>
              </a:rPr>
              <a:t>»</a:t>
            </a:r>
            <a:endParaRPr lang="ru-RU" sz="2800" b="1" i="1" dirty="0">
              <a:solidFill>
                <a:schemeClr val="accent6">
                  <a:lumMod val="60000"/>
                  <a:lumOff val="40000"/>
                </a:schemeClr>
              </a:solidFill>
              <a:latin typeface="Arial" pitchFamily="34" charset="0"/>
              <a:cs typeface="Arial" pitchFamily="34" charset="0"/>
            </a:endParaRPr>
          </a:p>
        </p:txBody>
      </p:sp>
      <p:pic>
        <p:nvPicPr>
          <p:cNvPr id="14338" name="Содержимое 3" descr="1806.jpeg"/>
          <p:cNvPicPr>
            <a:picLocks noGrp="1" noChangeAspect="1"/>
          </p:cNvPicPr>
          <p:nvPr>
            <p:ph idx="1"/>
          </p:nvPr>
        </p:nvPicPr>
        <p:blipFill>
          <a:blip r:embed="rId2"/>
          <a:srcRect/>
          <a:stretch>
            <a:fillRect/>
          </a:stretch>
        </p:blipFill>
        <p:spPr>
          <a:xfrm>
            <a:off x="2928938" y="2428875"/>
            <a:ext cx="2928937" cy="364331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7499350" cy="1143000"/>
          </a:xfrm>
        </p:spPr>
        <p:txBody>
          <a:bodyPr>
            <a:normAutofit fontScale="90000"/>
          </a:bodyPr>
          <a:lstStyle/>
          <a:p>
            <a:pPr eaLnBrk="1" fontAlgn="auto" hangingPunct="1">
              <a:spcAft>
                <a:spcPts val="0"/>
              </a:spcAft>
              <a:defRPr/>
            </a:pPr>
            <a:r>
              <a:rPr lang="uk-UA" sz="4400" b="1" dirty="0" smtClean="0">
                <a:solidFill>
                  <a:srgbClr val="0D0D0D"/>
                </a:solidFill>
                <a:latin typeface="Arial" charset="0"/>
              </a:rPr>
              <a:t/>
            </a:r>
            <a:br>
              <a:rPr lang="uk-UA" sz="4400" b="1" dirty="0" smtClean="0">
                <a:solidFill>
                  <a:srgbClr val="0D0D0D"/>
                </a:solidFill>
                <a:latin typeface="Arial" charset="0"/>
              </a:rPr>
            </a:br>
            <a:endParaRPr lang="ru-RU" dirty="0"/>
          </a:p>
        </p:txBody>
      </p:sp>
      <p:sp>
        <p:nvSpPr>
          <p:cNvPr id="3" name="Содержимое 2"/>
          <p:cNvSpPr>
            <a:spLocks noGrp="1"/>
          </p:cNvSpPr>
          <p:nvPr>
            <p:ph idx="1"/>
          </p:nvPr>
        </p:nvSpPr>
        <p:spPr>
          <a:xfrm>
            <a:off x="304800" y="1071563"/>
            <a:ext cx="8686800" cy="5008562"/>
          </a:xfrm>
        </p:spPr>
        <p:txBody>
          <a:bodyPr>
            <a:normAutofit/>
          </a:bodyPr>
          <a:lstStyle/>
          <a:p>
            <a:pPr eaLnBrk="1" fontAlgn="auto" hangingPunct="1">
              <a:spcAft>
                <a:spcPts val="0"/>
              </a:spcAft>
              <a:buFont typeface="Wingdings 2"/>
              <a:buNone/>
              <a:defRPr/>
            </a:pPr>
            <a:r>
              <a:rPr lang="ru-RU" b="1" i="1" dirty="0" smtClean="0">
                <a:solidFill>
                  <a:schemeClr val="accent1">
                    <a:lumMod val="75000"/>
                  </a:schemeClr>
                </a:solidFill>
                <a:latin typeface="Arial" pitchFamily="34" charset="0"/>
                <a:cs typeface="Arial" pitchFamily="34" charset="0"/>
              </a:rPr>
              <a:t>Мета: </a:t>
            </a:r>
            <a:r>
              <a:rPr lang="ru-RU" b="1" i="1" dirty="0" err="1" smtClean="0">
                <a:solidFill>
                  <a:schemeClr val="accent5">
                    <a:lumMod val="50000"/>
                  </a:schemeClr>
                </a:solidFill>
                <a:latin typeface="Arial" pitchFamily="34" charset="0"/>
                <a:cs typeface="Arial" pitchFamily="34" charset="0"/>
              </a:rPr>
              <a:t>проанал</a:t>
            </a:r>
            <a:r>
              <a:rPr lang="uk-UA" b="1" i="1" dirty="0" err="1" smtClean="0">
                <a:solidFill>
                  <a:schemeClr val="accent5">
                    <a:lumMod val="50000"/>
                  </a:schemeClr>
                </a:solidFill>
                <a:latin typeface="Arial" pitchFamily="34" charset="0"/>
                <a:cs typeface="Arial" pitchFamily="34" charset="0"/>
              </a:rPr>
              <a:t>ізувати</a:t>
            </a:r>
            <a:r>
              <a:rPr lang="uk-UA" b="1" i="1" dirty="0" smtClean="0">
                <a:solidFill>
                  <a:schemeClr val="accent5">
                    <a:lumMod val="50000"/>
                  </a:schemeClr>
                </a:solidFill>
                <a:latin typeface="Arial" pitchFamily="34" charset="0"/>
                <a:cs typeface="Arial" pitchFamily="34" charset="0"/>
              </a:rPr>
              <a:t> </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історичне</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підґрунтя</a:t>
            </a:r>
            <a:r>
              <a:rPr lang="ru-RU" b="1" i="1" dirty="0" smtClean="0">
                <a:solidFill>
                  <a:schemeClr val="accent5">
                    <a:lumMod val="50000"/>
                  </a:schemeClr>
                </a:solidFill>
                <a:latin typeface="Arial" pitchFamily="34" charset="0"/>
                <a:cs typeface="Arial" pitchFamily="34" charset="0"/>
              </a:rPr>
              <a:t> в </a:t>
            </a:r>
            <a:r>
              <a:rPr lang="ru-RU" b="1" i="1" dirty="0" err="1" smtClean="0">
                <a:solidFill>
                  <a:schemeClr val="accent5">
                    <a:lumMod val="50000"/>
                  </a:schemeClr>
                </a:solidFill>
                <a:latin typeface="Arial" pitchFamily="34" charset="0"/>
                <a:cs typeface="Arial" pitchFamily="34" charset="0"/>
              </a:rPr>
              <a:t>творі</a:t>
            </a:r>
            <a:r>
              <a:rPr lang="ru-RU" b="1" i="1" dirty="0" smtClean="0">
                <a:solidFill>
                  <a:schemeClr val="accent5">
                    <a:lumMod val="50000"/>
                  </a:schemeClr>
                </a:solidFill>
                <a:latin typeface="Arial" pitchFamily="34" charset="0"/>
                <a:cs typeface="Arial" pitchFamily="34" charset="0"/>
              </a:rPr>
              <a:t> Т.Г. </a:t>
            </a:r>
            <a:r>
              <a:rPr lang="ru-RU" b="1" i="1" dirty="0" err="1" smtClean="0">
                <a:solidFill>
                  <a:schemeClr val="accent5">
                    <a:lumMod val="50000"/>
                  </a:schemeClr>
                </a:solidFill>
                <a:latin typeface="Arial" pitchFamily="34" charset="0"/>
                <a:cs typeface="Arial" pitchFamily="34" charset="0"/>
              </a:rPr>
              <a:t>Шевченка</a:t>
            </a:r>
            <a:r>
              <a:rPr lang="ru-RU" b="1" i="1" dirty="0" smtClean="0">
                <a:solidFill>
                  <a:schemeClr val="accent5">
                    <a:lumMod val="50000"/>
                  </a:schemeClr>
                </a:solidFill>
                <a:latin typeface="Arial" pitchFamily="34" charset="0"/>
                <a:cs typeface="Arial" pitchFamily="34" charset="0"/>
              </a:rPr>
              <a:t> «Тарасова </a:t>
            </a:r>
            <a:r>
              <a:rPr lang="ru-RU" b="1" i="1" dirty="0" err="1" smtClean="0">
                <a:solidFill>
                  <a:schemeClr val="accent5">
                    <a:lumMod val="50000"/>
                  </a:schemeClr>
                </a:solidFill>
                <a:latin typeface="Arial" pitchFamily="34" charset="0"/>
                <a:cs typeface="Arial" pitchFamily="34" charset="0"/>
              </a:rPr>
              <a:t>ніч</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співставити</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події</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описані</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поетом</a:t>
            </a:r>
            <a:r>
              <a:rPr lang="ru-RU" b="1" i="1" dirty="0" smtClean="0">
                <a:solidFill>
                  <a:schemeClr val="accent5">
                    <a:lumMod val="50000"/>
                  </a:schemeClr>
                </a:solidFill>
                <a:latin typeface="Arial" pitchFamily="34" charset="0"/>
                <a:cs typeface="Arial" pitchFamily="34" charset="0"/>
              </a:rPr>
              <a:t> та </a:t>
            </a:r>
            <a:r>
              <a:rPr lang="ru-RU" b="1" i="1" dirty="0" err="1" smtClean="0">
                <a:solidFill>
                  <a:schemeClr val="accent5">
                    <a:lumMod val="50000"/>
                  </a:schemeClr>
                </a:solidFill>
                <a:latin typeface="Arial" pitchFamily="34" charset="0"/>
                <a:cs typeface="Arial" pitchFamily="34" charset="0"/>
              </a:rPr>
              <a:t>порівняти</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їх</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з</a:t>
            </a:r>
            <a:r>
              <a:rPr lang="ru-RU" b="1" i="1" dirty="0" smtClean="0">
                <a:solidFill>
                  <a:schemeClr val="accent5">
                    <a:lumMod val="50000"/>
                  </a:schemeClr>
                </a:solidFill>
                <a:latin typeface="Arial" pitchFamily="34" charset="0"/>
                <a:cs typeface="Arial" pitchFamily="34" charset="0"/>
              </a:rPr>
              <a:t> </a:t>
            </a:r>
            <a:r>
              <a:rPr lang="ru-RU" b="1" i="1" dirty="0" err="1" smtClean="0">
                <a:solidFill>
                  <a:schemeClr val="accent5">
                    <a:lumMod val="50000"/>
                  </a:schemeClr>
                </a:solidFill>
                <a:latin typeface="Arial" pitchFamily="34" charset="0"/>
                <a:cs typeface="Arial" pitchFamily="34" charset="0"/>
              </a:rPr>
              <a:t>історичними</a:t>
            </a:r>
            <a:r>
              <a:rPr lang="ru-RU" b="1" i="1" dirty="0" smtClean="0">
                <a:solidFill>
                  <a:schemeClr val="accent5">
                    <a:lumMod val="50000"/>
                  </a:schemeClr>
                </a:solidFill>
                <a:latin typeface="Arial" pitchFamily="34" charset="0"/>
                <a:cs typeface="Arial" pitchFamily="34" charset="0"/>
              </a:rPr>
              <a:t> фактами.</a:t>
            </a:r>
            <a:endParaRPr lang="ru-RU" b="1" i="1" dirty="0">
              <a:solidFill>
                <a:schemeClr val="accent1">
                  <a:lumMod val="75000"/>
                </a:schemeClr>
              </a:solidFill>
              <a:latin typeface="Arial" pitchFamily="34" charset="0"/>
              <a:cs typeface="Arial" pitchFamily="34" charset="0"/>
            </a:endParaRPr>
          </a:p>
        </p:txBody>
      </p:sp>
      <p:pic>
        <p:nvPicPr>
          <p:cNvPr id="15363" name="Рисунок 3" descr="122.jpg"/>
          <p:cNvPicPr>
            <a:picLocks noChangeAspect="1"/>
          </p:cNvPicPr>
          <p:nvPr/>
        </p:nvPicPr>
        <p:blipFill>
          <a:blip r:embed="rId2"/>
          <a:srcRect/>
          <a:stretch>
            <a:fillRect/>
          </a:stretch>
        </p:blipFill>
        <p:spPr bwMode="auto">
          <a:xfrm>
            <a:off x="3000375" y="3571875"/>
            <a:ext cx="5715000" cy="290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686800" cy="838200"/>
          </a:xfrm>
        </p:spPr>
        <p:txBody>
          <a:bodyPr/>
          <a:lstStyle/>
          <a:p>
            <a:pPr eaLnBrk="1" fontAlgn="auto" hangingPunct="1">
              <a:spcAft>
                <a:spcPts val="0"/>
              </a:spcAft>
              <a:defRPr/>
            </a:pPr>
            <a:r>
              <a:rPr lang="uk-UA" dirty="0" smtClean="0">
                <a:solidFill>
                  <a:schemeClr val="tx2">
                    <a:satMod val="130000"/>
                  </a:schemeClr>
                </a:solidFill>
              </a:rPr>
              <a:t> </a:t>
            </a:r>
            <a:endParaRPr lang="ru-RU" dirty="0">
              <a:solidFill>
                <a:schemeClr val="tx2">
                  <a:satMod val="130000"/>
                </a:schemeClr>
              </a:solidFill>
            </a:endParaRPr>
          </a:p>
        </p:txBody>
      </p:sp>
      <p:sp>
        <p:nvSpPr>
          <p:cNvPr id="3" name="Содержимое 2"/>
          <p:cNvSpPr>
            <a:spLocks noGrp="1"/>
          </p:cNvSpPr>
          <p:nvPr>
            <p:ph idx="1"/>
          </p:nvPr>
        </p:nvSpPr>
        <p:spPr>
          <a:xfrm>
            <a:off x="785813" y="214313"/>
            <a:ext cx="7862887" cy="5748337"/>
          </a:xfrm>
        </p:spPr>
        <p:txBody>
          <a:bodyPr>
            <a:normAutofit/>
          </a:bodyPr>
          <a:lstStyle/>
          <a:p>
            <a:pPr marL="365760" indent="-283464" eaLnBrk="1" fontAlgn="auto" hangingPunct="1">
              <a:spcAft>
                <a:spcPts val="0"/>
              </a:spcAft>
              <a:buFont typeface="Wingdings 2"/>
              <a:buNone/>
              <a:defRPr/>
            </a:pPr>
            <a:r>
              <a:rPr lang="uk-UA" b="1" i="1" dirty="0" smtClean="0">
                <a:solidFill>
                  <a:schemeClr val="accent1">
                    <a:lumMod val="75000"/>
                  </a:schemeClr>
                </a:solidFill>
                <a:latin typeface="Arial" pitchFamily="34" charset="0"/>
                <a:cs typeface="Arial" pitchFamily="34" charset="0"/>
              </a:rPr>
              <a:t>Тарасова ніч</a:t>
            </a:r>
            <a:r>
              <a:rPr lang="uk-UA" b="1" i="1" dirty="0" smtClean="0">
                <a:latin typeface="Arial" pitchFamily="34" charset="0"/>
                <a:cs typeface="Arial" pitchFamily="34" charset="0"/>
              </a:rPr>
              <a:t>-</a:t>
            </a:r>
            <a:r>
              <a:rPr lang="uk-UA" sz="1800" b="1" i="1" dirty="0" smtClean="0">
                <a:latin typeface="Arial" pitchFamily="34" charset="0"/>
                <a:ea typeface="Tahoma" pitchFamily="34" charset="0"/>
                <a:cs typeface="Arial" pitchFamily="34" charset="0"/>
              </a:rPr>
              <a:t>поразка, нанесена козаками полякам у 1630 році на околиці міста </a:t>
            </a:r>
            <a:r>
              <a:rPr lang="uk-UA" sz="1800" b="1" i="1" dirty="0" err="1" smtClean="0">
                <a:latin typeface="Arial" pitchFamily="34" charset="0"/>
                <a:ea typeface="Tahoma" pitchFamily="34" charset="0"/>
                <a:cs typeface="Arial" pitchFamily="34" charset="0"/>
              </a:rPr>
              <a:t>Переяславля</a:t>
            </a:r>
            <a:r>
              <a:rPr lang="uk-UA" sz="1800" b="1" i="1" dirty="0" smtClean="0">
                <a:latin typeface="Arial" pitchFamily="34" charset="0"/>
                <a:ea typeface="Tahoma" pitchFamily="34" charset="0"/>
                <a:cs typeface="Arial" pitchFamily="34" charset="0"/>
              </a:rPr>
              <a:t> , обложеного </a:t>
            </a:r>
            <a:r>
              <a:rPr lang="uk-UA" sz="1800" b="1" i="1" dirty="0" err="1" smtClean="0">
                <a:latin typeface="Arial" pitchFamily="34" charset="0"/>
                <a:ea typeface="Tahoma" pitchFamily="34" charset="0"/>
                <a:cs typeface="Arial" pitchFamily="34" charset="0"/>
              </a:rPr>
              <a:t>польским</a:t>
            </a:r>
            <a:r>
              <a:rPr lang="uk-UA" sz="1800" b="1" i="1" dirty="0" smtClean="0">
                <a:latin typeface="Arial" pitchFamily="34" charset="0"/>
                <a:ea typeface="Tahoma" pitchFamily="34" charset="0"/>
                <a:cs typeface="Arial" pitchFamily="34" charset="0"/>
              </a:rPr>
              <a:t> коронним гетьманом </a:t>
            </a:r>
            <a:r>
              <a:rPr lang="uk-UA" sz="1800" b="1" i="1" dirty="0" err="1" smtClean="0">
                <a:latin typeface="Arial" pitchFamily="34" charset="0"/>
                <a:ea typeface="Tahoma" pitchFamily="34" charset="0"/>
                <a:cs typeface="Arial" pitchFamily="34" charset="0"/>
              </a:rPr>
              <a:t>Конецпольським</a:t>
            </a:r>
            <a:r>
              <a:rPr lang="uk-UA" sz="1800" b="1" i="1" dirty="0" smtClean="0">
                <a:latin typeface="Arial" pitchFamily="34" charset="0"/>
                <a:ea typeface="Tahoma" pitchFamily="34" charset="0"/>
                <a:cs typeface="Arial" pitchFamily="34" charset="0"/>
              </a:rPr>
              <a:t> . Запорізький гетьман Тарас </a:t>
            </a:r>
            <a:r>
              <a:rPr lang="uk-UA" sz="1800" b="1" i="1" dirty="0" err="1" smtClean="0">
                <a:latin typeface="Arial" pitchFamily="34" charset="0"/>
                <a:ea typeface="Tahoma" pitchFamily="34" charset="0"/>
                <a:cs typeface="Arial" pitchFamily="34" charset="0"/>
              </a:rPr>
              <a:t>Трясило</a:t>
            </a:r>
            <a:r>
              <a:rPr lang="uk-UA" sz="1800" b="1" i="1" dirty="0" smtClean="0">
                <a:latin typeface="Arial" pitchFamily="34" charset="0"/>
                <a:ea typeface="Tahoma" pitchFamily="34" charset="0"/>
                <a:cs typeface="Arial" pitchFamily="34" charset="0"/>
              </a:rPr>
              <a:t> , зібравши до 30 тисяч козаків , поспішив на виручку місту і зміцнився в таборі між Трубежем і </a:t>
            </a:r>
            <a:r>
              <a:rPr lang="uk-UA" sz="1800" b="1" i="1" dirty="0" err="1" smtClean="0">
                <a:latin typeface="Arial" pitchFamily="34" charset="0"/>
                <a:ea typeface="Tahoma" pitchFamily="34" charset="0"/>
                <a:cs typeface="Arial" pitchFamily="34" charset="0"/>
              </a:rPr>
              <a:t>Альтою</a:t>
            </a:r>
            <a:r>
              <a:rPr lang="uk-UA" sz="1800" b="1" i="1" dirty="0" smtClean="0">
                <a:latin typeface="Arial" pitchFamily="34" charset="0"/>
                <a:ea typeface="Tahoma" pitchFamily="34" charset="0"/>
                <a:cs typeface="Arial" pitchFamily="34" charset="0"/>
              </a:rPr>
              <a:t> . За допомогою артилерії Тарас </a:t>
            </a:r>
            <a:r>
              <a:rPr lang="uk-UA" sz="1800" b="1" i="1" dirty="0" err="1" smtClean="0">
                <a:latin typeface="Arial" pitchFamily="34" charset="0"/>
                <a:ea typeface="Tahoma" pitchFamily="34" charset="0"/>
                <a:cs typeface="Arial" pitchFamily="34" charset="0"/>
              </a:rPr>
              <a:t>Трясило</a:t>
            </a:r>
            <a:r>
              <a:rPr lang="uk-UA" sz="1800" b="1" i="1" dirty="0" smtClean="0">
                <a:latin typeface="Arial" pitchFamily="34" charset="0"/>
                <a:ea typeface="Tahoma" pitchFamily="34" charset="0"/>
                <a:cs typeface="Arial" pitchFamily="34" charset="0"/>
              </a:rPr>
              <a:t> відбивав майже щоденні атаки поляків. Настало польське свято тіла Господнього , під час якого поляки веселилися , не прийнявши заходів обережності. Вночі козаки підповзли до їхнього табору і на світанку з двох сторін його атакували. Тільки польських шляхтичів загинуло до 300 осіб , безліч польських ратників потонуло в річці , а інші розбіглися . Весь обоз і артилерія польського гетьмана </a:t>
            </a:r>
            <a:r>
              <a:rPr lang="uk-UA" sz="1800" b="1" i="1" dirty="0" err="1" smtClean="0">
                <a:latin typeface="Arial" pitchFamily="34" charset="0"/>
                <a:ea typeface="Tahoma" pitchFamily="34" charset="0"/>
                <a:cs typeface="Arial" pitchFamily="34" charset="0"/>
              </a:rPr>
              <a:t>Конецпольського</a:t>
            </a:r>
            <a:r>
              <a:rPr lang="uk-UA" sz="1800" b="1" i="1" dirty="0" smtClean="0">
                <a:latin typeface="Arial" pitchFamily="34" charset="0"/>
                <a:ea typeface="Tahoma" pitchFamily="34" charset="0"/>
                <a:cs typeface="Arial" pitchFamily="34" charset="0"/>
              </a:rPr>
              <a:t> дісталися запорізьким козакам </a:t>
            </a:r>
            <a:r>
              <a:rPr lang="uk-UA" sz="1800" b="1" i="1" dirty="0" smtClean="0">
                <a:latin typeface="Georgia" pitchFamily="18" charset="0"/>
                <a:ea typeface="Tahoma" pitchFamily="34" charset="0"/>
                <a:cs typeface="Tahoma" pitchFamily="34" charset="0"/>
              </a:rPr>
              <a:t>.</a:t>
            </a:r>
          </a:p>
          <a:p>
            <a:pPr marL="365760" indent="-283464" eaLnBrk="1" fontAlgn="auto" hangingPunct="1">
              <a:spcAft>
                <a:spcPts val="0"/>
              </a:spcAft>
              <a:buFont typeface="Wingdings 2"/>
              <a:buNone/>
              <a:defRPr/>
            </a:pPr>
            <a:endParaRPr lang="uk-UA" dirty="0" smtClean="0"/>
          </a:p>
          <a:p>
            <a:pPr marL="365760" indent="-283464" eaLnBrk="1" fontAlgn="auto" hangingPunct="1">
              <a:spcAft>
                <a:spcPts val="0"/>
              </a:spcAft>
              <a:buFont typeface="Wingdings 2"/>
              <a:buNone/>
              <a:defRPr/>
            </a:pPr>
            <a:endParaRPr lang="ru-RU" dirty="0"/>
          </a:p>
        </p:txBody>
      </p:sp>
      <p:pic>
        <p:nvPicPr>
          <p:cNvPr id="16387" name="Рисунок 3" descr="19-08-02.jpg"/>
          <p:cNvPicPr>
            <a:picLocks noChangeAspect="1"/>
          </p:cNvPicPr>
          <p:nvPr/>
        </p:nvPicPr>
        <p:blipFill>
          <a:blip r:embed="rId2"/>
          <a:srcRect/>
          <a:stretch>
            <a:fillRect/>
          </a:stretch>
        </p:blipFill>
        <p:spPr bwMode="auto">
          <a:xfrm>
            <a:off x="5940425" y="4149725"/>
            <a:ext cx="2928938" cy="25717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500042"/>
            <a:ext cx="8686800" cy="1000132"/>
          </a:xfrm>
        </p:spPr>
        <p:txBody>
          <a:bodyPr>
            <a:normAutofit fontScale="90000"/>
          </a:bodyPr>
          <a:lstStyle/>
          <a:p>
            <a:pPr algn="ctr" eaLnBrk="1" fontAlgn="auto" hangingPunct="1">
              <a:spcAft>
                <a:spcPts val="0"/>
              </a:spcAft>
              <a:defRPr/>
            </a:pPr>
            <a:r>
              <a:rPr lang="uk-UA" b="1" i="1" dirty="0" smtClean="0">
                <a:solidFill>
                  <a:schemeClr val="accent1">
                    <a:lumMod val="75000"/>
                  </a:schemeClr>
                </a:solidFill>
                <a:latin typeface="Arial" pitchFamily="34" charset="0"/>
                <a:cs typeface="Arial" pitchFamily="34" charset="0"/>
              </a:rPr>
              <a:t>Переяславська битва у творі Т. Г. Шевченка</a:t>
            </a:r>
            <a:endParaRPr lang="ru-RU" b="1" i="1" dirty="0">
              <a:solidFill>
                <a:schemeClr val="accent1">
                  <a:lumMod val="75000"/>
                </a:schemeClr>
              </a:solidFill>
              <a:latin typeface="Arial" pitchFamily="34" charset="0"/>
              <a:cs typeface="Arial" pitchFamily="34" charset="0"/>
            </a:endParaRPr>
          </a:p>
        </p:txBody>
      </p:sp>
      <p:sp>
        <p:nvSpPr>
          <p:cNvPr id="3" name="Содержимое 2"/>
          <p:cNvSpPr>
            <a:spLocks noGrp="1"/>
          </p:cNvSpPr>
          <p:nvPr>
            <p:ph idx="1"/>
          </p:nvPr>
        </p:nvSpPr>
        <p:spPr/>
        <p:txBody>
          <a:bodyPr>
            <a:normAutofit fontScale="25000" lnSpcReduction="20000"/>
          </a:bodyPr>
          <a:lstStyle/>
          <a:p>
            <a:pPr marL="640080" lvl="1" indent="-237744" eaLnBrk="1" fontAlgn="auto" hangingPunct="1">
              <a:spcAft>
                <a:spcPts val="0"/>
              </a:spcAft>
              <a:buFont typeface="Wingdings" pitchFamily="2" charset="2"/>
              <a:buChar char="Ø"/>
              <a:defRPr/>
            </a:pPr>
            <a:endParaRPr lang="uk-UA" dirty="0" smtClean="0"/>
          </a:p>
          <a:p>
            <a:pPr marL="640080" lvl="1" indent="-237744" eaLnBrk="1" fontAlgn="auto" hangingPunct="1">
              <a:lnSpc>
                <a:spcPct val="120000"/>
              </a:lnSpc>
              <a:spcAft>
                <a:spcPts val="0"/>
              </a:spcAft>
              <a:buFont typeface="Wingdings" pitchFamily="2" charset="2"/>
              <a:buChar char="Ø"/>
              <a:defRPr/>
            </a:pPr>
            <a:r>
              <a:rPr lang="uk-UA" sz="7200" dirty="0" smtClean="0">
                <a:latin typeface="Arial" pitchFamily="34" charset="0"/>
                <a:cs typeface="Arial" pitchFamily="34" charset="0"/>
              </a:rPr>
              <a:t> </a:t>
            </a:r>
            <a:r>
              <a:rPr lang="ru-RU" sz="7200" b="1" i="1" dirty="0" smtClean="0">
                <a:latin typeface="Arial" pitchFamily="34" charset="0"/>
                <a:cs typeface="Arial" pitchFamily="34" charset="0"/>
              </a:rPr>
              <a:t> У </a:t>
            </a:r>
            <a:r>
              <a:rPr lang="ru-RU" sz="7200" b="1" i="1" dirty="0" err="1" smtClean="0">
                <a:latin typeface="Arial" pitchFamily="34" charset="0"/>
                <a:cs typeface="Arial" pitchFamily="34" charset="0"/>
              </a:rPr>
              <a:t>вступі</a:t>
            </a:r>
            <a:r>
              <a:rPr lang="ru-RU" sz="7200" b="1" i="1" dirty="0" smtClean="0">
                <a:latin typeface="Arial" pitchFamily="34" charset="0"/>
                <a:cs typeface="Arial" pitchFamily="34" charset="0"/>
              </a:rPr>
              <a:t> до </a:t>
            </a:r>
            <a:r>
              <a:rPr lang="ru-RU" sz="7200" b="1" i="1" dirty="0" err="1" smtClean="0">
                <a:latin typeface="Arial" pitchFamily="34" charset="0"/>
                <a:cs typeface="Arial" pitchFamily="34" charset="0"/>
              </a:rPr>
              <a:t>поеми</a:t>
            </a:r>
            <a:r>
              <a:rPr lang="ru-RU" sz="7200" b="1" i="1" dirty="0" smtClean="0">
                <a:latin typeface="Arial" pitchFamily="34" charset="0"/>
                <a:cs typeface="Arial" pitchFamily="34" charset="0"/>
              </a:rPr>
              <a:t> автор </a:t>
            </a:r>
            <a:r>
              <a:rPr lang="ru-RU" sz="7200" b="1" i="1" dirty="0" err="1" smtClean="0">
                <a:latin typeface="Arial" pitchFamily="34" charset="0"/>
                <a:cs typeface="Arial" pitchFamily="34" charset="0"/>
              </a:rPr>
              <a:t>зображує</a:t>
            </a:r>
            <a:r>
              <a:rPr lang="ru-RU" sz="7200" b="1" i="1" dirty="0" smtClean="0">
                <a:latin typeface="Arial" pitchFamily="34" charset="0"/>
                <a:cs typeface="Arial" pitchFamily="34" charset="0"/>
              </a:rPr>
              <a:t> кобзаря, </a:t>
            </a:r>
            <a:r>
              <a:rPr lang="ru-RU" sz="7200" b="1" i="1" dirty="0" err="1" smtClean="0">
                <a:latin typeface="Arial" pitchFamily="34" charset="0"/>
                <a:cs typeface="Arial" pitchFamily="34" charset="0"/>
              </a:rPr>
              <a:t>який</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співає</a:t>
            </a:r>
            <a:r>
              <a:rPr lang="ru-RU" sz="7200" b="1" i="1" dirty="0" smtClean="0">
                <a:latin typeface="Arial" pitchFamily="34" charset="0"/>
                <a:cs typeface="Arial" pitchFamily="34" charset="0"/>
              </a:rPr>
              <a:t> про </a:t>
            </a:r>
            <a:r>
              <a:rPr lang="ru-RU" sz="7200" b="1" i="1" dirty="0" err="1" smtClean="0">
                <a:latin typeface="Arial" pitchFamily="34" charset="0"/>
                <a:cs typeface="Arial" pitchFamily="34" charset="0"/>
              </a:rPr>
              <a:t>минулі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часи</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про</a:t>
            </a:r>
            <a:r>
              <a:rPr lang="ru-RU" sz="7200" b="1" i="1" dirty="0" smtClean="0">
                <a:latin typeface="Arial" pitchFamily="34" charset="0"/>
                <a:cs typeface="Arial" pitchFamily="34" charset="0"/>
              </a:rPr>
              <a:t> те, «як </a:t>
            </a:r>
            <a:r>
              <a:rPr lang="ru-RU" sz="7200" b="1" i="1" dirty="0" err="1" smtClean="0">
                <a:latin typeface="Arial" pitchFamily="34" charset="0"/>
                <a:cs typeface="Arial" pitchFamily="34" charset="0"/>
              </a:rPr>
              <a:t>москалі</a:t>
            </a:r>
            <a:r>
              <a:rPr lang="ru-RU" sz="7200" b="1" i="1" dirty="0" smtClean="0">
                <a:latin typeface="Arial" pitchFamily="34" charset="0"/>
                <a:cs typeface="Arial" pitchFamily="34" charset="0"/>
              </a:rPr>
              <a:t>, орда, ляхи бились </a:t>
            </a:r>
            <a:r>
              <a:rPr lang="ru-RU" sz="7200" b="1" i="1" dirty="0" err="1" smtClean="0">
                <a:latin typeface="Arial" pitchFamily="34" charset="0"/>
                <a:cs typeface="Arial" pitchFamily="34" charset="0"/>
              </a:rPr>
              <a:t>з</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козаками</a:t>
            </a:r>
            <a:r>
              <a:rPr lang="ru-RU" sz="7200" b="1" i="1" dirty="0" smtClean="0">
                <a:latin typeface="Arial" pitchFamily="34" charset="0"/>
                <a:cs typeface="Arial" pitchFamily="34" charset="0"/>
              </a:rPr>
              <a:t>». </a:t>
            </a:r>
          </a:p>
          <a:p>
            <a:pPr marL="640080" lvl="1" indent="-237744" eaLnBrk="1" fontAlgn="auto" hangingPunct="1">
              <a:lnSpc>
                <a:spcPct val="120000"/>
              </a:lnSpc>
              <a:spcAft>
                <a:spcPts val="0"/>
              </a:spcAft>
              <a:buFont typeface="Wingdings" pitchFamily="2" charset="2"/>
              <a:buChar char="Ø"/>
              <a:defRPr/>
            </a:pPr>
            <a:r>
              <a:rPr lang="uk-UA" sz="7200" b="1" i="1" dirty="0" smtClean="0">
                <a:latin typeface="Arial" pitchFamily="34" charset="0"/>
                <a:cs typeface="Arial" pitchFamily="34" charset="0"/>
              </a:rPr>
              <a:t>  </a:t>
            </a:r>
            <a:r>
              <a:rPr lang="ru-RU" sz="7200" b="1" i="1" dirty="0" err="1" smtClean="0">
                <a:latin typeface="Arial" pitchFamily="34" charset="0"/>
                <a:cs typeface="Arial" pitchFamily="34" charset="0"/>
              </a:rPr>
              <a:t>Кобзар</a:t>
            </a:r>
            <a:r>
              <a:rPr lang="ru-RU" sz="7200" b="1" i="1" dirty="0" smtClean="0">
                <a:latin typeface="Arial" pitchFamily="34" charset="0"/>
                <a:cs typeface="Arial" pitchFamily="34" charset="0"/>
              </a:rPr>
              <a:t> тужить, </a:t>
            </a:r>
            <a:r>
              <a:rPr lang="ru-RU" sz="7200" b="1" i="1" dirty="0" err="1" smtClean="0">
                <a:latin typeface="Arial" pitchFamily="34" charset="0"/>
                <a:cs typeface="Arial" pitchFamily="34" charset="0"/>
              </a:rPr>
              <a:t>виспівує</a:t>
            </a:r>
            <a:r>
              <a:rPr lang="ru-RU" sz="7200" b="1" i="1" dirty="0" smtClean="0">
                <a:latin typeface="Arial" pitchFamily="34" charset="0"/>
                <a:cs typeface="Arial" pitchFamily="34" charset="0"/>
              </a:rPr>
              <a:t>, «аж лихо </a:t>
            </a:r>
            <a:r>
              <a:rPr lang="ru-RU" sz="7200" b="1" i="1" dirty="0" err="1" smtClean="0">
                <a:latin typeface="Arial" pitchFamily="34" charset="0"/>
                <a:cs typeface="Arial" pitchFamily="34" charset="0"/>
              </a:rPr>
              <a:t>сміється</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бо</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ніхто</a:t>
            </a:r>
            <a:r>
              <a:rPr lang="ru-RU" sz="7200" b="1" i="1" dirty="0" smtClean="0">
                <a:latin typeface="Arial" pitchFamily="34" charset="0"/>
                <a:cs typeface="Arial" pitchFamily="34" charset="0"/>
              </a:rPr>
              <a:t> не </a:t>
            </a:r>
            <a:r>
              <a:rPr lang="ru-RU" sz="7200" b="1" i="1" dirty="0" err="1" smtClean="0">
                <a:latin typeface="Arial" pitchFamily="34" charset="0"/>
                <a:cs typeface="Arial" pitchFamily="34" charset="0"/>
              </a:rPr>
              <a:t>рятує</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неньку</a:t>
            </a:r>
            <a:r>
              <a:rPr lang="ru-RU" sz="7200" b="1" i="1" dirty="0" smtClean="0">
                <a:latin typeface="Arial" pitchFamily="34" charset="0"/>
                <a:cs typeface="Arial" pitchFamily="34" charset="0"/>
              </a:rPr>
              <a:t> — </a:t>
            </a:r>
            <a:r>
              <a:rPr lang="ru-RU" sz="7200" b="1" i="1" dirty="0" err="1" smtClean="0">
                <a:latin typeface="Arial" pitchFamily="34" charset="0"/>
                <a:cs typeface="Arial" pitchFamily="34" charset="0"/>
              </a:rPr>
              <a:t>Україну</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гине</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Батьківщина</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її</a:t>
            </a:r>
            <a:r>
              <a:rPr lang="ru-RU" sz="7200" b="1" i="1" dirty="0" smtClean="0">
                <a:latin typeface="Arial" pitchFamily="34" charset="0"/>
                <a:cs typeface="Arial" pitchFamily="34" charset="0"/>
              </a:rPr>
              <a:t> слава, </a:t>
            </a:r>
            <a:r>
              <a:rPr lang="ru-RU" sz="7200" b="1" i="1" dirty="0" err="1" smtClean="0">
                <a:latin typeface="Arial" pitchFamily="34" charset="0"/>
                <a:cs typeface="Arial" pitchFamily="34" charset="0"/>
              </a:rPr>
              <a:t>гине</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славне</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козацтво</a:t>
            </a:r>
            <a:r>
              <a:rPr lang="ru-RU" sz="7200" b="1" i="1" dirty="0" smtClean="0">
                <a:latin typeface="Arial" pitchFamily="34" charset="0"/>
                <a:cs typeface="Arial" pitchFamily="34" charset="0"/>
              </a:rPr>
              <a:t>.</a:t>
            </a:r>
          </a:p>
          <a:p>
            <a:pPr marL="640080" lvl="1" indent="-237744" eaLnBrk="1" fontAlgn="auto" hangingPunct="1">
              <a:lnSpc>
                <a:spcPct val="120000"/>
              </a:lnSpc>
              <a:spcAft>
                <a:spcPts val="0"/>
              </a:spcAft>
              <a:buFont typeface="Wingdings" pitchFamily="2" charset="2"/>
              <a:buChar char="Ø"/>
              <a:defRPr/>
            </a:pPr>
            <a:r>
              <a:rPr lang="uk-UA" sz="7200" b="1" i="1" dirty="0" smtClean="0">
                <a:latin typeface="Arial" pitchFamily="34" charset="0"/>
                <a:cs typeface="Arial" pitchFamily="34" charset="0"/>
              </a:rPr>
              <a:t>  </a:t>
            </a:r>
            <a:r>
              <a:rPr lang="ru-RU" sz="7200" b="1" i="1" dirty="0" err="1" smtClean="0">
                <a:latin typeface="Arial" pitchFamily="34" charset="0"/>
                <a:cs typeface="Arial" pitchFamily="34" charset="0"/>
              </a:rPr>
              <a:t>Українців</a:t>
            </a:r>
            <a:r>
              <a:rPr lang="ru-RU" sz="7200" b="1" i="1" dirty="0" smtClean="0">
                <a:latin typeface="Arial" pitchFamily="34" charset="0"/>
                <a:cs typeface="Arial" pitchFamily="34" charset="0"/>
              </a:rPr>
              <a:t> на </a:t>
            </a:r>
            <a:r>
              <a:rPr lang="ru-RU" sz="7200" b="1" i="1" dirty="0" err="1" smtClean="0">
                <a:latin typeface="Arial" pitchFamily="34" charset="0"/>
                <a:cs typeface="Arial" pitchFamily="34" charset="0"/>
              </a:rPr>
              <a:t>власній</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землі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переслідують</a:t>
            </a:r>
            <a:r>
              <a:rPr lang="ru-RU" sz="7200" b="1" i="1" dirty="0" smtClean="0">
                <a:latin typeface="Arial" pitchFamily="34" charset="0"/>
                <a:cs typeface="Arial" pitchFamily="34" charset="0"/>
              </a:rPr>
              <a:t> за </a:t>
            </a:r>
            <a:r>
              <a:rPr lang="ru-RU" sz="7200" b="1" i="1" dirty="0" err="1" smtClean="0">
                <a:latin typeface="Arial" pitchFamily="34" charset="0"/>
                <a:cs typeface="Arial" pitchFamily="34" charset="0"/>
              </a:rPr>
              <a:t>віру</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Виростають</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нехрещені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козацькії</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діти</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кохаються</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невінчані</a:t>
            </a:r>
            <a:r>
              <a:rPr lang="ru-RU" sz="7200" b="1" i="1" dirty="0" smtClean="0">
                <a:latin typeface="Arial" pitchFamily="34" charset="0"/>
                <a:cs typeface="Arial" pitchFamily="34" charset="0"/>
              </a:rPr>
              <a:t>; без попа </a:t>
            </a:r>
            <a:r>
              <a:rPr lang="ru-RU" sz="7200" b="1" i="1" dirty="0" err="1" smtClean="0">
                <a:latin typeface="Arial" pitchFamily="34" charset="0"/>
                <a:cs typeface="Arial" pitchFamily="34" charset="0"/>
              </a:rPr>
              <a:t>ховають</a:t>
            </a:r>
            <a:r>
              <a:rPr lang="ru-RU" sz="7200" b="1" i="1" dirty="0" smtClean="0">
                <a:latin typeface="Arial" pitchFamily="34" charset="0"/>
                <a:cs typeface="Arial" pitchFamily="34" charset="0"/>
              </a:rPr>
              <a:t>; запродана </a:t>
            </a:r>
            <a:r>
              <a:rPr lang="ru-RU" sz="7200" b="1" i="1" dirty="0" err="1" smtClean="0">
                <a:latin typeface="Arial" pitchFamily="34" charset="0"/>
                <a:cs typeface="Arial" pitchFamily="34" charset="0"/>
              </a:rPr>
              <a:t>жидам</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віра</a:t>
            </a:r>
            <a:r>
              <a:rPr lang="ru-RU" sz="7200" b="1" i="1" dirty="0" smtClean="0">
                <a:latin typeface="Arial" pitchFamily="34" charset="0"/>
                <a:cs typeface="Arial" pitchFamily="34" charset="0"/>
              </a:rPr>
              <a:t>, в </a:t>
            </a:r>
            <a:r>
              <a:rPr lang="ru-RU" sz="7200" b="1" i="1" dirty="0" err="1" smtClean="0">
                <a:latin typeface="Arial" pitchFamily="34" charset="0"/>
                <a:cs typeface="Arial" pitchFamily="34" charset="0"/>
              </a:rPr>
              <a:t>церкву</a:t>
            </a:r>
            <a:r>
              <a:rPr lang="ru-RU" sz="7200" b="1" i="1" dirty="0" smtClean="0">
                <a:latin typeface="Arial" pitchFamily="34" charset="0"/>
                <a:cs typeface="Arial" pitchFamily="34" charset="0"/>
              </a:rPr>
              <a:t> не </a:t>
            </a:r>
            <a:r>
              <a:rPr lang="ru-RU" sz="7200" b="1" i="1" dirty="0" err="1" smtClean="0">
                <a:latin typeface="Arial" pitchFamily="34" charset="0"/>
                <a:cs typeface="Arial" pitchFamily="34" charset="0"/>
              </a:rPr>
              <a:t>пускають</a:t>
            </a:r>
            <a:r>
              <a:rPr lang="ru-RU" sz="7200" b="1" i="1" dirty="0" smtClean="0">
                <a:latin typeface="Arial" pitchFamily="34" charset="0"/>
                <a:cs typeface="Arial" pitchFamily="34" charset="0"/>
              </a:rPr>
              <a:t>!»</a:t>
            </a:r>
          </a:p>
          <a:p>
            <a:pPr marL="640080" lvl="1" indent="-237744" eaLnBrk="1" fontAlgn="auto" hangingPunct="1">
              <a:lnSpc>
                <a:spcPct val="120000"/>
              </a:lnSpc>
              <a:spcAft>
                <a:spcPts val="0"/>
              </a:spcAft>
              <a:buFont typeface="Wingdings" pitchFamily="2" charset="2"/>
              <a:buChar char="Ø"/>
              <a:defRPr/>
            </a:pPr>
            <a:r>
              <a:rPr lang="uk-UA" sz="7200" b="1" i="1" dirty="0" smtClean="0">
                <a:latin typeface="Arial" pitchFamily="34" charset="0"/>
                <a:cs typeface="Arial" pitchFamily="34" charset="0"/>
              </a:rPr>
              <a:t>   </a:t>
            </a:r>
            <a:r>
              <a:rPr lang="ru-RU" sz="7200" b="1" i="1" dirty="0" smtClean="0">
                <a:latin typeface="Arial" pitchFamily="34" charset="0"/>
                <a:cs typeface="Arial" pitchFamily="34" charset="0"/>
              </a:rPr>
              <a:t>Т. Шевченко </a:t>
            </a:r>
            <a:r>
              <a:rPr lang="ru-RU" sz="7200" b="1" i="1" dirty="0" err="1" smtClean="0">
                <a:latin typeface="Arial" pitchFamily="34" charset="0"/>
                <a:cs typeface="Arial" pitchFamily="34" charset="0"/>
              </a:rPr>
              <a:t>згадує</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поразку</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нашого</a:t>
            </a:r>
            <a:r>
              <a:rPr lang="ru-RU" sz="7200" b="1" i="1" dirty="0" smtClean="0">
                <a:latin typeface="Arial" pitchFamily="34" charset="0"/>
                <a:cs typeface="Arial" pitchFamily="34" charset="0"/>
              </a:rPr>
              <a:t> народу в </a:t>
            </a:r>
            <a:r>
              <a:rPr lang="ru-RU" sz="7200" b="1" i="1" dirty="0" err="1" smtClean="0">
                <a:latin typeface="Arial" pitchFamily="34" charset="0"/>
                <a:cs typeface="Arial" pitchFamily="34" charset="0"/>
              </a:rPr>
              <a:t>повстаннях</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очолюваних</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Наливайком</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Павлюком</a:t>
            </a:r>
            <a:r>
              <a:rPr lang="ru-RU" sz="7200" b="1" i="1" dirty="0" smtClean="0">
                <a:latin typeface="Arial" pitchFamily="34" charset="0"/>
                <a:cs typeface="Arial" pitchFamily="34" charset="0"/>
              </a:rPr>
              <a:t>.</a:t>
            </a:r>
          </a:p>
          <a:p>
            <a:pPr marL="640080" lvl="1" indent="-237744" eaLnBrk="1" fontAlgn="auto" hangingPunct="1">
              <a:lnSpc>
                <a:spcPct val="120000"/>
              </a:lnSpc>
              <a:spcAft>
                <a:spcPts val="0"/>
              </a:spcAft>
              <a:buFont typeface="Wingdings" pitchFamily="2" charset="2"/>
              <a:buChar char="Ø"/>
              <a:defRPr/>
            </a:pPr>
            <a:r>
              <a:rPr lang="ru-RU" sz="7200" dirty="0" smtClean="0">
                <a:latin typeface="Arial" pitchFamily="34" charset="0"/>
                <a:cs typeface="Arial" pitchFamily="34" charset="0"/>
              </a:rPr>
              <a:t> </a:t>
            </a:r>
            <a:r>
              <a:rPr lang="ru-RU" sz="7200" b="1" i="1" dirty="0" err="1" smtClean="0">
                <a:latin typeface="Arial" pitchFamily="34" charset="0"/>
                <a:cs typeface="Arial" pitchFamily="34" charset="0"/>
              </a:rPr>
              <a:t>Сплюндрована</a:t>
            </a:r>
            <a:r>
              <a:rPr lang="ru-RU" sz="7200" b="1" i="1" dirty="0" smtClean="0">
                <a:latin typeface="Arial" pitchFamily="34" charset="0"/>
                <a:cs typeface="Arial" pitchFamily="34" charset="0"/>
              </a:rPr>
              <a:t> поляками </a:t>
            </a:r>
            <a:r>
              <a:rPr lang="ru-RU" sz="7200" b="1" i="1" dirty="0" err="1" smtClean="0">
                <a:latin typeface="Arial" pitchFamily="34" charset="0"/>
                <a:cs typeface="Arial" pitchFamily="34" charset="0"/>
              </a:rPr>
              <a:t>Україна</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понівечені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рідні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землі</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роз'ятрюють</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серце</a:t>
            </a:r>
            <a:r>
              <a:rPr lang="ru-RU" sz="7200" b="1" i="1" dirty="0" smtClean="0">
                <a:latin typeface="Arial" pitchFamily="34" charset="0"/>
                <a:cs typeface="Arial" pitchFamily="34" charset="0"/>
              </a:rPr>
              <a:t> Тараса </a:t>
            </a:r>
            <a:r>
              <a:rPr lang="ru-RU" sz="7200" b="1" i="1" dirty="0" err="1" smtClean="0">
                <a:latin typeface="Arial" pitchFamily="34" charset="0"/>
                <a:cs typeface="Arial" pitchFamily="34" charset="0"/>
              </a:rPr>
              <a:t>Трясила</a:t>
            </a:r>
            <a:r>
              <a:rPr lang="ru-RU" sz="7200" b="1" i="1" dirty="0" smtClean="0">
                <a:latin typeface="Arial" pitchFamily="34" charset="0"/>
                <a:cs typeface="Arial" pitchFamily="34" charset="0"/>
              </a:rPr>
              <a:t>, тому </a:t>
            </a:r>
            <a:r>
              <a:rPr lang="ru-RU" sz="7200" b="1" i="1" dirty="0" err="1" smtClean="0">
                <a:latin typeface="Arial" pitchFamily="34" charset="0"/>
                <a:cs typeface="Arial" pitchFamily="34" charset="0"/>
              </a:rPr>
              <a:t>він</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обзивається</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гіркими</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сльозами</a:t>
            </a:r>
            <a:r>
              <a:rPr lang="ru-RU" sz="7200" b="1" i="1" dirty="0" smtClean="0">
                <a:latin typeface="Arial" pitchFamily="34" charset="0"/>
                <a:cs typeface="Arial" pitchFamily="34" charset="0"/>
              </a:rPr>
              <a:t>: «</a:t>
            </a:r>
            <a:r>
              <a:rPr lang="ru-RU" sz="7200" b="1" i="1" dirty="0" err="1" smtClean="0">
                <a:latin typeface="Arial" pitchFamily="34" charset="0"/>
                <a:cs typeface="Arial" pitchFamily="34" charset="0"/>
              </a:rPr>
              <a:t>Бідна</a:t>
            </a:r>
            <a:r>
              <a:rPr lang="ru-RU" sz="7200" b="1" i="1" dirty="0" smtClean="0">
                <a:latin typeface="Arial" pitchFamily="34" charset="0"/>
                <a:cs typeface="Arial" pitchFamily="34" charset="0"/>
              </a:rPr>
              <a:t> моя </a:t>
            </a:r>
            <a:r>
              <a:rPr lang="ru-RU" sz="7200" b="1" i="1" dirty="0" err="1" smtClean="0">
                <a:latin typeface="Arial" pitchFamily="34" charset="0"/>
                <a:cs typeface="Arial" pitchFamily="34" charset="0"/>
              </a:rPr>
              <a:t>Україно</a:t>
            </a:r>
            <a:r>
              <a:rPr lang="ru-RU" sz="7200" b="1" i="1" dirty="0" smtClean="0">
                <a:latin typeface="Arial" pitchFamily="34" charset="0"/>
                <a:cs typeface="Arial" pitchFamily="34" charset="0"/>
              </a:rPr>
              <a:t>, стоптана ляхами!»</a:t>
            </a:r>
          </a:p>
          <a:p>
            <a:pPr marL="640080" lvl="1" indent="-237744" eaLnBrk="1" fontAlgn="auto" hangingPunct="1">
              <a:lnSpc>
                <a:spcPct val="120000"/>
              </a:lnSpc>
              <a:spcAft>
                <a:spcPts val="0"/>
              </a:spcAft>
              <a:buFont typeface="Verdana"/>
              <a:buNone/>
              <a:defRPr/>
            </a:pPr>
            <a:endParaRPr lang="ru-RU" sz="2900" b="1" i="1" dirty="0" smtClean="0">
              <a:latin typeface="Arial" pitchFamily="34" charset="0"/>
              <a:cs typeface="Arial" pitchFamily="34" charset="0"/>
            </a:endParaRPr>
          </a:p>
          <a:p>
            <a:pPr marL="640080" lvl="1" indent="-237744" eaLnBrk="1" fontAlgn="auto" hangingPunct="1">
              <a:lnSpc>
                <a:spcPct val="120000"/>
              </a:lnSpc>
              <a:spcAft>
                <a:spcPts val="0"/>
              </a:spcAft>
              <a:buFont typeface="Verdana"/>
              <a:buNone/>
              <a:defRPr/>
            </a:pPr>
            <a:r>
              <a:rPr lang="uk-UA" sz="2900" b="1" i="1" dirty="0" smtClean="0">
                <a:latin typeface="Arial" pitchFamily="34" charset="0"/>
                <a:cs typeface="Arial" pitchFamily="34" charset="0"/>
              </a:rPr>
              <a:t>      </a:t>
            </a:r>
            <a:endParaRPr lang="ru-RU" sz="2900" b="1" i="1" dirty="0" smtClean="0">
              <a:latin typeface="Arial" pitchFamily="34" charset="0"/>
              <a:cs typeface="Arial" pitchFamily="34" charset="0"/>
            </a:endParaRPr>
          </a:p>
          <a:p>
            <a:pPr marL="640080" lvl="1" indent="-237744" eaLnBrk="1" fontAlgn="auto" hangingPunct="1">
              <a:spcAft>
                <a:spcPts val="0"/>
              </a:spcAft>
              <a:buFont typeface="Verdana"/>
              <a:buNone/>
              <a:defRPr/>
            </a:pPr>
            <a:endParaRPr lang="ru-RU" sz="1800" b="1" i="1" dirty="0" smtClean="0">
              <a:latin typeface="Arial" pitchFamily="34" charset="0"/>
              <a:cs typeface="Arial" pitchFamily="34" charset="0"/>
            </a:endParaRPr>
          </a:p>
          <a:p>
            <a:pPr marL="640080" lvl="1" indent="-237744" eaLnBrk="1" fontAlgn="auto" hangingPunct="1">
              <a:spcAft>
                <a:spcPts val="0"/>
              </a:spcAft>
              <a:buFont typeface="Verdana"/>
              <a:buNone/>
              <a:defRPr/>
            </a:pPr>
            <a:endParaRPr lang="ru-RU" sz="1800" b="1" i="1" dirty="0" smtClean="0">
              <a:latin typeface="Arial" pitchFamily="34" charset="0"/>
              <a:cs typeface="Arial" pitchFamily="34" charset="0"/>
            </a:endParaRPr>
          </a:p>
          <a:p>
            <a:pPr marL="640080" lvl="1" indent="-237744" eaLnBrk="1" fontAlgn="auto" hangingPunct="1">
              <a:spcAft>
                <a:spcPts val="0"/>
              </a:spcAft>
              <a:buFont typeface="Verdana"/>
              <a:buNone/>
              <a:defRPr/>
            </a:pPr>
            <a:r>
              <a:rPr lang="uk-UA" sz="1800" b="1" i="1" dirty="0" smtClean="0">
                <a:latin typeface="Arial" pitchFamily="34" charset="0"/>
                <a:cs typeface="Arial" pitchFamily="34" charset="0"/>
              </a:rPr>
              <a:t>  </a:t>
            </a:r>
          </a:p>
          <a:p>
            <a:pPr marL="640080" lvl="1" indent="-237744" eaLnBrk="1" fontAlgn="auto" hangingPunct="1">
              <a:spcAft>
                <a:spcPts val="0"/>
              </a:spcAft>
              <a:buFont typeface="Verdana"/>
              <a:buNone/>
              <a:defRPr/>
            </a:pPr>
            <a:r>
              <a:rPr lang="uk-UA" sz="1800" b="1" i="1" dirty="0" smtClean="0">
                <a:latin typeface="Arial" pitchFamily="34" charset="0"/>
                <a:cs typeface="Arial" pitchFamily="34" charset="0"/>
              </a:rPr>
              <a:t>   </a:t>
            </a:r>
            <a:endParaRPr lang="ru-RU" sz="1800" b="1" i="1" dirty="0" smtClean="0">
              <a:latin typeface="Arial" pitchFamily="34" charset="0"/>
              <a:cs typeface="Arial" pitchFamily="34" charset="0"/>
            </a:endParaRPr>
          </a:p>
          <a:p>
            <a:pPr marL="640080" lvl="1" indent="-237744" eaLnBrk="1" fontAlgn="auto" hangingPunct="1">
              <a:spcAft>
                <a:spcPts val="0"/>
              </a:spcAft>
              <a:buFont typeface="Verdana"/>
              <a:buNone/>
              <a:defRPr/>
            </a:pPr>
            <a:endParaRPr lang="ru-RU" sz="1800" b="1" i="1" dirty="0" smtClean="0">
              <a:latin typeface="Arial" pitchFamily="34" charset="0"/>
              <a:cs typeface="Arial" pitchFamily="34" charset="0"/>
            </a:endParaRPr>
          </a:p>
          <a:p>
            <a:pPr marL="640080" lvl="1" indent="-237744" eaLnBrk="1" fontAlgn="auto" hangingPunct="1">
              <a:spcAft>
                <a:spcPts val="0"/>
              </a:spcAft>
              <a:buFont typeface="Verdana"/>
              <a:buNone/>
              <a:defRPr/>
            </a:pPr>
            <a:endParaRPr lang="ru-RU" sz="1800" b="1" i="1" dirty="0">
              <a:latin typeface="Arial" pitchFamily="34" charset="0"/>
              <a:cs typeface="Arial" pitchFamily="34" charset="0"/>
            </a:endParaRPr>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2"/>
          <p:cNvSpPr>
            <a:spLocks noGrp="1"/>
          </p:cNvSpPr>
          <p:nvPr>
            <p:ph idx="1"/>
          </p:nvPr>
        </p:nvSpPr>
        <p:spPr>
          <a:xfrm>
            <a:off x="357188" y="428625"/>
            <a:ext cx="8577262" cy="5929313"/>
          </a:xfrm>
        </p:spPr>
        <p:txBody>
          <a:bodyPr/>
          <a:lstStyle/>
          <a:p>
            <a:pPr marL="365125" indent="-282575" eaLnBrk="1" hangingPunct="1">
              <a:buFont typeface="Wingdings 2" pitchFamily="18" charset="2"/>
              <a:buNone/>
            </a:pPr>
            <a:r>
              <a:rPr lang="ru-RU" sz="1800" b="1" i="1" smtClean="0">
                <a:latin typeface="Arial" charset="0"/>
                <a:cs typeface="Arial" charset="0"/>
              </a:rPr>
              <a:t>  Поет ретельно вивчав історичні пам'ятки, зокрема «Історію Русів», у якій описується постання під проводом Тараса Трясила, назване «Тарасова ніч». Як бачимо, таку ж назву використовує й Т. Шевченко. У примітках до поеми «Гайдамаки» він зазначає, що в цю криваву ніч Тарас Трясило вирізав ляхів над Альтою. Ця річка в тексті поеми «Тарасова ніч» червоною гадюкою несе страшну для поляків звістку. </a:t>
            </a:r>
          </a:p>
          <a:p>
            <a:pPr marL="365125" indent="-282575" eaLnBrk="1" hangingPunct="1">
              <a:buFont typeface="Wingdings 2" pitchFamily="18" charset="2"/>
              <a:buNone/>
            </a:pPr>
            <a:r>
              <a:rPr lang="ru-RU" sz="1800" b="1" i="1" smtClean="0">
                <a:latin typeface="Arial" charset="0"/>
                <a:cs typeface="Arial" charset="0"/>
              </a:rPr>
              <a:t>  Тужливий спів кобзаря про важку долю України, в якій «мовчать гори, грає море, могили сумують, а над дітьми козацькими поганці панують», переплітається із оповіддю про Тараса Трясила — народного ватажка, що здійняв повстання, аби рятувати народну віру від загарбників</a:t>
            </a:r>
            <a:r>
              <a:rPr lang="ru-RU" sz="1800" smtClean="0"/>
              <a:t>. </a:t>
            </a:r>
          </a:p>
          <a:p>
            <a:pPr marL="365125" indent="-282575" eaLnBrk="1" hangingPunct="1">
              <a:buFont typeface="Wingdings 2" pitchFamily="18" charset="2"/>
              <a:buNone/>
            </a:pPr>
            <a:r>
              <a:rPr lang="ru-RU" sz="1800" b="1" i="1" smtClean="0">
                <a:latin typeface="Arial" charset="0"/>
                <a:cs typeface="Arial" charset="0"/>
              </a:rPr>
              <a:t>  Тарас вирішив зібрати на раду отаманів-товаришів, з якими й постановив, що «Нехай, кляті, бенкетують, поки сонце зайде, а ніч-мати дасть пораду, — козак Ляха знайде». Напали козаки на ляхів, ревнула гармата, «прокинулись ляшки-панки — нікуди втікати!» На ранок перші промені сонця освітили вбитих ворогів. На ляхів налетіли чорні круки — символ смерті.</a:t>
            </a:r>
          </a:p>
        </p:txBody>
      </p:sp>
      <p:sp>
        <p:nvSpPr>
          <p:cNvPr id="4" name="Стрелка вправо 3"/>
          <p:cNvSpPr/>
          <p:nvPr/>
        </p:nvSpPr>
        <p:spPr>
          <a:xfrm>
            <a:off x="285750" y="500063"/>
            <a:ext cx="3571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Стрелка вправо 4"/>
          <p:cNvSpPr/>
          <p:nvPr/>
        </p:nvSpPr>
        <p:spPr>
          <a:xfrm>
            <a:off x="285750" y="2428875"/>
            <a:ext cx="3571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Стрелка вправо 5"/>
          <p:cNvSpPr/>
          <p:nvPr/>
        </p:nvSpPr>
        <p:spPr>
          <a:xfrm>
            <a:off x="285750" y="3857625"/>
            <a:ext cx="3571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686800" cy="938234"/>
          </a:xfrm>
        </p:spPr>
        <p:txBody>
          <a:bodyPr/>
          <a:lstStyle/>
          <a:p>
            <a:pPr eaLnBrk="1" fontAlgn="auto" hangingPunct="1">
              <a:spcAft>
                <a:spcPts val="0"/>
              </a:spcAft>
              <a:defRPr/>
            </a:pPr>
            <a:r>
              <a:rPr lang="uk-UA" dirty="0" smtClean="0">
                <a:solidFill>
                  <a:schemeClr val="accent5">
                    <a:lumMod val="60000"/>
                    <a:lumOff val="40000"/>
                  </a:schemeClr>
                </a:solidFill>
              </a:rPr>
              <a:t>         </a:t>
            </a:r>
            <a:r>
              <a:rPr lang="uk-UA" dirty="0" smtClean="0">
                <a:solidFill>
                  <a:schemeClr val="accent1">
                    <a:lumMod val="75000"/>
                  </a:schemeClr>
                </a:solidFill>
              </a:rPr>
              <a:t>Битва під Переяславом 1630</a:t>
            </a:r>
            <a:endParaRPr lang="ru-RU" dirty="0">
              <a:solidFill>
                <a:schemeClr val="accent1">
                  <a:lumMod val="75000"/>
                </a:schemeClr>
              </a:solidFill>
            </a:endParaRPr>
          </a:p>
        </p:txBody>
      </p:sp>
      <p:sp>
        <p:nvSpPr>
          <p:cNvPr id="19458" name="Содержимое 2"/>
          <p:cNvSpPr>
            <a:spLocks noGrp="1"/>
          </p:cNvSpPr>
          <p:nvPr>
            <p:ph idx="1"/>
          </p:nvPr>
        </p:nvSpPr>
        <p:spPr/>
        <p:txBody>
          <a:bodyPr/>
          <a:lstStyle/>
          <a:p>
            <a:pPr eaLnBrk="1" hangingPunct="1">
              <a:buFont typeface="Wingdings 2" pitchFamily="18" charset="2"/>
              <a:buNone/>
            </a:pPr>
            <a:r>
              <a:rPr lang="ru-RU" sz="2000" b="1" i="1" smtClean="0">
                <a:latin typeface="Arial" charset="0"/>
                <a:cs typeface="Arial" charset="0"/>
              </a:rPr>
              <a:t>На початку травня Т.Федорович зосередив основні повстанські сили (близько 30 тисяч чоловік) у Переяславі. Польське коронне військо чисельністю понад 12 тисяч чоловік, підійшовши до міста, розпочало запеклі бої, що тривали два тижні. Під час однієї з вилазок козаки повністю знищили так звану золоту роту, яка складалася з родовитих шляхтичів. Великого поширення набули партизанські дії покозаченого люду. 15 травня після кількагодинного кровопролитного бою козацькі полки вщент розгромили польські підрозділи та захопили обоз. У битві загинуло кілька тисяч жовнірів.</a:t>
            </a:r>
          </a:p>
        </p:txBody>
      </p:sp>
      <p:pic>
        <p:nvPicPr>
          <p:cNvPr id="19459" name="Рисунок 3" descr="150.jpg"/>
          <p:cNvPicPr>
            <a:picLocks noChangeAspect="1"/>
          </p:cNvPicPr>
          <p:nvPr/>
        </p:nvPicPr>
        <p:blipFill>
          <a:blip r:embed="rId2"/>
          <a:srcRect/>
          <a:stretch>
            <a:fillRect/>
          </a:stretch>
        </p:blipFill>
        <p:spPr bwMode="auto">
          <a:xfrm>
            <a:off x="0" y="4714875"/>
            <a:ext cx="6286500" cy="214312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UA" sz="3200" dirty="0" smtClean="0">
                <a:solidFill>
                  <a:schemeClr val="accent5">
                    <a:lumMod val="60000"/>
                    <a:lumOff val="40000"/>
                  </a:schemeClr>
                </a:solidFill>
              </a:rPr>
              <a:t>           </a:t>
            </a:r>
            <a:r>
              <a:rPr lang="uk-UA" sz="3200" dirty="0" smtClean="0">
                <a:solidFill>
                  <a:schemeClr val="accent1">
                    <a:lumMod val="75000"/>
                  </a:schemeClr>
                </a:solidFill>
              </a:rPr>
              <a:t>Лідери Переяславської битви</a:t>
            </a:r>
            <a:endParaRPr lang="ru-RU" sz="3200" dirty="0">
              <a:solidFill>
                <a:schemeClr val="accent1">
                  <a:lumMod val="75000"/>
                </a:schemeClr>
              </a:solidFill>
            </a:endParaRPr>
          </a:p>
        </p:txBody>
      </p:sp>
      <p:pic>
        <p:nvPicPr>
          <p:cNvPr id="20482" name="Содержимое 3" descr="IstUkr8-povni-15-povs1.jpg"/>
          <p:cNvPicPr>
            <a:picLocks noGrp="1" noChangeAspect="1"/>
          </p:cNvPicPr>
          <p:nvPr>
            <p:ph idx="1"/>
          </p:nvPr>
        </p:nvPicPr>
        <p:blipFill>
          <a:blip r:embed="rId2"/>
          <a:srcRect/>
          <a:stretch>
            <a:fillRect/>
          </a:stretch>
        </p:blipFill>
        <p:spPr>
          <a:xfrm>
            <a:off x="1714500" y="1500188"/>
            <a:ext cx="2714625" cy="4500562"/>
          </a:xfrm>
        </p:spPr>
      </p:pic>
      <p:pic>
        <p:nvPicPr>
          <p:cNvPr id="20483" name="Picture 2" descr="C:\Users\роман\Desktop\44_stanislaw_koniecpolski_maly.jpg"/>
          <p:cNvPicPr>
            <a:picLocks noChangeAspect="1" noChangeArrowheads="1"/>
          </p:cNvPicPr>
          <p:nvPr/>
        </p:nvPicPr>
        <p:blipFill>
          <a:blip r:embed="rId3"/>
          <a:srcRect/>
          <a:stretch>
            <a:fillRect/>
          </a:stretch>
        </p:blipFill>
        <p:spPr bwMode="auto">
          <a:xfrm>
            <a:off x="5000625" y="1428750"/>
            <a:ext cx="3429000" cy="4500563"/>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UA" sz="3200" dirty="0" smtClean="0">
                <a:solidFill>
                  <a:schemeClr val="accent1">
                    <a:lumMod val="75000"/>
                  </a:schemeClr>
                </a:solidFill>
              </a:rPr>
              <a:t>     Переяславська битва 1630</a:t>
            </a:r>
            <a:endParaRPr lang="ru-RU" sz="3200" dirty="0">
              <a:solidFill>
                <a:schemeClr val="accent1">
                  <a:lumMod val="75000"/>
                </a:schemeClr>
              </a:solidFill>
            </a:endParaRPr>
          </a:p>
        </p:txBody>
      </p:sp>
      <p:pic>
        <p:nvPicPr>
          <p:cNvPr id="21506" name="Picture 3" descr="C:\Users\роман\Desktop\feaxv10njx.jpg"/>
          <p:cNvPicPr>
            <a:picLocks noGrp="1" noChangeAspect="1" noChangeArrowheads="1"/>
          </p:cNvPicPr>
          <p:nvPr>
            <p:ph idx="1"/>
          </p:nvPr>
        </p:nvPicPr>
        <p:blipFill>
          <a:blip r:embed="rId2"/>
          <a:srcRect/>
          <a:stretch>
            <a:fillRect/>
          </a:stretch>
        </p:blipFill>
        <p:spPr>
          <a:xfrm>
            <a:off x="2143125" y="1500188"/>
            <a:ext cx="3232150" cy="4525962"/>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224</TotalTime>
  <Words>665</Words>
  <PresentationFormat>Экран (4:3)</PresentationFormat>
  <Paragraphs>38</Paragraphs>
  <Slides>12</Slides>
  <Notes>0</Notes>
  <HiddenSlides>0</HiddenSlides>
  <MMClips>0</MMClips>
  <ScaleCrop>false</ScaleCrop>
  <HeadingPairs>
    <vt:vector size="6" baseType="variant">
      <vt:variant>
        <vt:lpstr>Использованные шрифты</vt:lpstr>
      </vt:variant>
      <vt:variant>
        <vt:i4>10</vt:i4>
      </vt:variant>
      <vt:variant>
        <vt:lpstr>Шаблон оформления</vt:lpstr>
      </vt:variant>
      <vt:variant>
        <vt:i4>9</vt:i4>
      </vt:variant>
      <vt:variant>
        <vt:lpstr>Заголовки слайдов</vt:lpstr>
      </vt:variant>
      <vt:variant>
        <vt:i4>12</vt:i4>
      </vt:variant>
    </vt:vector>
  </HeadingPairs>
  <TitlesOfParts>
    <vt:vector size="31" baseType="lpstr">
      <vt:lpstr>Arial</vt:lpstr>
      <vt:lpstr>Franklin Gothic Medium</vt:lpstr>
      <vt:lpstr>Franklin Gothic Book</vt:lpstr>
      <vt:lpstr>Wingdings 2</vt:lpstr>
      <vt:lpstr>Calibri</vt:lpstr>
      <vt:lpstr>Tahoma</vt:lpstr>
      <vt:lpstr>Georgia</vt:lpstr>
      <vt:lpstr>Wingdings</vt:lpstr>
      <vt:lpstr>Verdana</vt:lpstr>
      <vt:lpstr>Arial Unicode MS</vt:lpstr>
      <vt:lpstr>Трек</vt:lpstr>
      <vt:lpstr>Трек</vt:lpstr>
      <vt:lpstr>Трек</vt:lpstr>
      <vt:lpstr>Трек</vt:lpstr>
      <vt:lpstr>Трек</vt:lpstr>
      <vt:lpstr>Трек</vt:lpstr>
      <vt:lpstr>Трек</vt:lpstr>
      <vt:lpstr>Трек</vt: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«Історичне підгрунтя         творчості Т.Г. Шевченка»</dc:title>
  <dc:creator>роман</dc:creator>
  <cp:lastModifiedBy>GALINA</cp:lastModifiedBy>
  <cp:revision>30</cp:revision>
  <dcterms:created xsi:type="dcterms:W3CDTF">2014-01-30T07:19:48Z</dcterms:created>
  <dcterms:modified xsi:type="dcterms:W3CDTF">2014-04-02T21:13:13Z</dcterms:modified>
</cp:coreProperties>
</file>