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018F-35CD-4CB4-961F-95E7D6266DC1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182-72EC-4471-9F10-1C0D23934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018F-35CD-4CB4-961F-95E7D6266DC1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182-72EC-4471-9F10-1C0D23934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018F-35CD-4CB4-961F-95E7D6266DC1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182-72EC-4471-9F10-1C0D23934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018F-35CD-4CB4-961F-95E7D6266DC1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182-72EC-4471-9F10-1C0D23934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018F-35CD-4CB4-961F-95E7D6266DC1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182-72EC-4471-9F10-1C0D23934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018F-35CD-4CB4-961F-95E7D6266DC1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182-72EC-4471-9F10-1C0D23934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018F-35CD-4CB4-961F-95E7D6266DC1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182-72EC-4471-9F10-1C0D23934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018F-35CD-4CB4-961F-95E7D6266DC1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182-72EC-4471-9F10-1C0D23934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018F-35CD-4CB4-961F-95E7D6266DC1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182-72EC-4471-9F10-1C0D23934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018F-35CD-4CB4-961F-95E7D6266DC1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182-72EC-4471-9F10-1C0D23934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018F-35CD-4CB4-961F-95E7D6266DC1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182-72EC-4471-9F10-1C0D23934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A018F-35CD-4CB4-961F-95E7D6266DC1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92182-72EC-4471-9F10-1C0D239343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mazepa.name/biograph/orl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428868"/>
            <a:ext cx="1928826" cy="2596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986714" cy="1714512"/>
          </a:xfrm>
        </p:spPr>
        <p:txBody>
          <a:bodyPr>
            <a:noAutofit/>
          </a:bodyPr>
          <a:lstStyle/>
          <a:p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Історичний образ Івана Мазепи у творчості Т.Г.Шевченка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46" y="3129693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Monotype Corsiva" pitchFamily="66" charset="0"/>
                <a:cs typeface="Times New Roman" pitchFamily="18" charset="0"/>
              </a:rPr>
              <a:t>Творча робота </a:t>
            </a:r>
          </a:p>
          <a:p>
            <a:r>
              <a:rPr lang="uk-UA" i="1" dirty="0" err="1" smtClean="0">
                <a:latin typeface="Monotype Corsiva" pitchFamily="66" charset="0"/>
                <a:cs typeface="Times New Roman" pitchFamily="18" charset="0"/>
              </a:rPr>
              <a:t>Нагаранської</a:t>
            </a:r>
            <a:r>
              <a:rPr lang="uk-UA" i="1" dirty="0" smtClean="0">
                <a:latin typeface="Monotype Corsiva" pitchFamily="66" charset="0"/>
                <a:cs typeface="Times New Roman" pitchFamily="18" charset="0"/>
              </a:rPr>
              <a:t> Марії Олександрівни</a:t>
            </a:r>
          </a:p>
          <a:p>
            <a:r>
              <a:rPr lang="uk-UA" i="1" dirty="0">
                <a:latin typeface="Monotype Corsiva" pitchFamily="66" charset="0"/>
                <a:cs typeface="Times New Roman" pitchFamily="18" charset="0"/>
              </a:rPr>
              <a:t>у</a:t>
            </a:r>
            <a:r>
              <a:rPr lang="uk-UA" i="1" dirty="0" smtClean="0">
                <a:latin typeface="Monotype Corsiva" pitchFamily="66" charset="0"/>
                <a:cs typeface="Times New Roman" pitchFamily="18" charset="0"/>
              </a:rPr>
              <a:t>чениці 10 класу</a:t>
            </a:r>
          </a:p>
          <a:p>
            <a:r>
              <a:rPr lang="uk-UA" i="1" dirty="0" smtClean="0">
                <a:latin typeface="Monotype Corsiva" pitchFamily="66" charset="0"/>
                <a:cs typeface="Times New Roman" pitchFamily="18" charset="0"/>
              </a:rPr>
              <a:t>Бузької ЗОШ І-ІІІ ступенів</a:t>
            </a:r>
          </a:p>
          <a:p>
            <a:r>
              <a:rPr lang="uk-UA" i="1" dirty="0" smtClean="0">
                <a:latin typeface="Monotype Corsiva" pitchFamily="66" charset="0"/>
                <a:cs typeface="Times New Roman" pitchFamily="18" charset="0"/>
              </a:rPr>
              <a:t>Вознесенського району</a:t>
            </a:r>
          </a:p>
          <a:p>
            <a:r>
              <a:rPr lang="uk-UA" i="1" dirty="0" smtClean="0">
                <a:latin typeface="Monotype Corsiva" pitchFamily="66" charset="0"/>
                <a:cs typeface="Times New Roman" pitchFamily="18" charset="0"/>
              </a:rPr>
              <a:t>Миколаївської області</a:t>
            </a:r>
          </a:p>
          <a:p>
            <a:r>
              <a:rPr lang="uk-UA" i="1" dirty="0" smtClean="0">
                <a:latin typeface="Monotype Corsiva" pitchFamily="66" charset="0"/>
                <a:cs typeface="Times New Roman" pitchFamily="18" charset="0"/>
              </a:rPr>
              <a:t>Керівник:</a:t>
            </a:r>
          </a:p>
          <a:p>
            <a:r>
              <a:rPr lang="uk-UA" i="1" dirty="0" err="1" smtClean="0">
                <a:latin typeface="Monotype Corsiva" pitchFamily="66" charset="0"/>
                <a:cs typeface="Times New Roman" pitchFamily="18" charset="0"/>
              </a:rPr>
              <a:t>Топилін</a:t>
            </a:r>
            <a:r>
              <a:rPr lang="uk-UA" i="1" dirty="0" smtClean="0">
                <a:latin typeface="Monotype Corsiva" pitchFamily="66" charset="0"/>
                <a:cs typeface="Times New Roman" pitchFamily="18" charset="0"/>
              </a:rPr>
              <a:t> Вадим Миколайович</a:t>
            </a:r>
          </a:p>
          <a:p>
            <a:r>
              <a:rPr lang="uk-UA" i="1" dirty="0" smtClean="0">
                <a:latin typeface="Monotype Corsiva" pitchFamily="66" charset="0"/>
                <a:cs typeface="Times New Roman" pitchFamily="18" charset="0"/>
              </a:rPr>
              <a:t>Вчитель історії та правознавства</a:t>
            </a:r>
            <a:endParaRPr lang="ru-RU" i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1266" name="Picture 2" descr="http://school.xvatit.com/images/thumb/d/d4/19-08-03.jpg/486px-19-08-03.jpg"/>
          <p:cNvPicPr>
            <a:picLocks noChangeAspect="1" noChangeArrowheads="1"/>
          </p:cNvPicPr>
          <p:nvPr/>
        </p:nvPicPr>
        <p:blipFill>
          <a:blip r:embed="rId3" cstate="print"/>
          <a:srcRect l="10802" t="10017" r="12037" b="16110"/>
          <a:stretch>
            <a:fillRect/>
          </a:stretch>
        </p:blipFill>
        <p:spPr bwMode="auto">
          <a:xfrm>
            <a:off x="357158" y="2714620"/>
            <a:ext cx="2845412" cy="3357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F:\DCIM\100CANON\IMG_45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929198"/>
            <a:ext cx="2357454" cy="1769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1214422"/>
            <a:ext cx="8443914" cy="2928958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>
                <a:latin typeface="Monotype Corsiva" pitchFamily="66" charset="0"/>
              </a:rPr>
              <a:t>     </a:t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>
                <a:latin typeface="Monotype Corsiva" pitchFamily="66" charset="0"/>
              </a:rPr>
              <a:t/>
            </a:r>
            <a:br>
              <a:rPr lang="uk-UA" dirty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/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>
                <a:latin typeface="Monotype Corsiva" pitchFamily="66" charset="0"/>
              </a:rPr>
              <a:t/>
            </a:r>
            <a:br>
              <a:rPr lang="uk-UA" dirty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>    Мета </a:t>
            </a:r>
            <a:r>
              <a:rPr lang="uk-UA" dirty="0">
                <a:latin typeface="Monotype Corsiva" pitchFamily="66" charset="0"/>
              </a:rPr>
              <a:t>дослідження – вивчити </a:t>
            </a:r>
            <a:r>
              <a:rPr lang="uk-UA" dirty="0" err="1" smtClean="0">
                <a:latin typeface="Monotype Corsiva" pitchFamily="66" charset="0"/>
              </a:rPr>
              <a:t>висвіт-лення</a:t>
            </a:r>
            <a:r>
              <a:rPr lang="uk-UA" dirty="0" smtClean="0">
                <a:latin typeface="Monotype Corsiva" pitchFamily="66" charset="0"/>
              </a:rPr>
              <a:t>  та історичну достовірність образу  </a:t>
            </a:r>
            <a:r>
              <a:rPr lang="uk-UA" dirty="0">
                <a:latin typeface="Monotype Corsiva" pitchFamily="66" charset="0"/>
              </a:rPr>
              <a:t>гетьмана Івана Мазепи в </a:t>
            </a:r>
            <a:r>
              <a:rPr lang="uk-UA" dirty="0" smtClean="0">
                <a:latin typeface="Monotype Corsiva" pitchFamily="66" charset="0"/>
              </a:rPr>
              <a:t>художній </a:t>
            </a:r>
            <a:r>
              <a:rPr lang="uk-UA" dirty="0">
                <a:latin typeface="Monotype Corsiva" pitchFamily="66" charset="0"/>
              </a:rPr>
              <a:t>та поетичній творчості Т.Г. Шевченка</a:t>
            </a:r>
            <a:r>
              <a:rPr lang="uk-UA" dirty="0" smtClean="0">
                <a:latin typeface="Monotype Corsiva" pitchFamily="66" charset="0"/>
              </a:rPr>
              <a:t>.</a:t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>   Дослідження </a:t>
            </a:r>
            <a:r>
              <a:rPr lang="uk-UA" dirty="0">
                <a:latin typeface="Monotype Corsiva" pitchFamily="66" charset="0"/>
              </a:rPr>
              <a:t>проводилось шляхом вивчення та аналізу художніх та </a:t>
            </a:r>
            <a:r>
              <a:rPr lang="uk-UA" dirty="0" err="1" smtClean="0">
                <a:latin typeface="Monotype Corsiva" pitchFamily="66" charset="0"/>
              </a:rPr>
              <a:t>поетич-них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>
                <a:latin typeface="Monotype Corsiva" pitchFamily="66" charset="0"/>
              </a:rPr>
              <a:t>творів Шевченка присвячених </a:t>
            </a:r>
            <a:r>
              <a:rPr lang="uk-UA" dirty="0" err="1" smtClean="0">
                <a:latin typeface="Monotype Corsiva" pitchFamily="66" charset="0"/>
              </a:rPr>
              <a:t>історич-</a:t>
            </a:r>
            <a:r>
              <a:rPr lang="uk-UA" dirty="0" smtClean="0">
                <a:latin typeface="Monotype Corsiva" pitchFamily="66" charset="0"/>
              </a:rPr>
              <a:t> ній </a:t>
            </a:r>
            <a:r>
              <a:rPr lang="uk-UA" dirty="0">
                <a:latin typeface="Monotype Corsiva" pitchFamily="66" charset="0"/>
              </a:rPr>
              <a:t>особистості гетьмана та становлення їхньої історичної достовірності. 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1"/>
            <a:ext cx="8229600" cy="2214578"/>
          </a:xfrm>
        </p:spPr>
        <p:txBody>
          <a:bodyPr>
            <a:normAutofit/>
          </a:bodyPr>
          <a:lstStyle/>
          <a:p>
            <a:pPr marL="0" indent="355600">
              <a:buNone/>
            </a:pPr>
            <a:r>
              <a:rPr lang="uk-UA" dirty="0" smtClean="0">
                <a:latin typeface="Monotype Corsiva" pitchFamily="66" charset="0"/>
              </a:rPr>
              <a:t>Погляди </a:t>
            </a:r>
            <a:r>
              <a:rPr lang="uk-UA" dirty="0">
                <a:latin typeface="Monotype Corsiva" pitchFamily="66" charset="0"/>
              </a:rPr>
              <a:t>Шевченка про Мазепу могли </a:t>
            </a:r>
            <a:r>
              <a:rPr lang="uk-UA" dirty="0" err="1" smtClean="0">
                <a:latin typeface="Monotype Corsiva" pitchFamily="66" charset="0"/>
              </a:rPr>
              <a:t>форму-ватися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>
                <a:latin typeface="Monotype Corsiva" pitchFamily="66" charset="0"/>
              </a:rPr>
              <a:t>під впливом  творів його попередників Байрона, Віктора Гюго, Кіндрата Рилєєва та Юліуша Словацького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4338" name="AutoShape 2" descr="http://www.poemofquotes.com/lordbyron/lord-byr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://www.poemofquotes.com/lordbyron/lord-byr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://www.yenra.com/quotations/lord-byr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 descr="C:\Documents and Settings\User\Рабочий стол\lord-by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4282" y="2285992"/>
            <a:ext cx="2357454" cy="2757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8" descr="C:\Documents and Settings\User\Рабочий стол\ph04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951311"/>
            <a:ext cx="2290767" cy="2763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6" name="Picture 10" descr="C:\Documents and Settings\User\Рабочий стол\1267776227_d0a0d18bd0bbd0b5d0b5d0b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0920" y="1714488"/>
            <a:ext cx="2307096" cy="2706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47" name="Picture 11" descr="C:\Documents and Settings\User\Рабочий стол\загруженное.jpg"/>
          <p:cNvPicPr>
            <a:picLocks noChangeAspect="1" noChangeArrowheads="1"/>
          </p:cNvPicPr>
          <p:nvPr/>
        </p:nvPicPr>
        <p:blipFill>
          <a:blip r:embed="rId5" cstate="print"/>
          <a:srcRect l="22388" t="21314" r="28038" b="31571"/>
          <a:stretch>
            <a:fillRect/>
          </a:stretch>
        </p:blipFill>
        <p:spPr bwMode="auto">
          <a:xfrm>
            <a:off x="6500826" y="3500438"/>
            <a:ext cx="2214578" cy="30003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14357"/>
            <a:ext cx="8072494" cy="85725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latin typeface="Monotype Corsiva" pitchFamily="66" charset="0"/>
              </a:rPr>
              <a:t>Т.Г.Шевченко</a:t>
            </a:r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«Смерть </a:t>
            </a:r>
            <a:r>
              <a:rPr lang="ru-RU" sz="3600" dirty="0" err="1" smtClean="0">
                <a:latin typeface="Monotype Corsiva" pitchFamily="66" charset="0"/>
              </a:rPr>
              <a:t>Івана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Мазепи</a:t>
            </a:r>
            <a:r>
              <a:rPr lang="ru-RU" sz="3600" dirty="0" smtClean="0">
                <a:latin typeface="Monotype Corsiva" pitchFamily="66" charset="0"/>
              </a:rPr>
              <a:t>»</a:t>
            </a:r>
          </a:p>
          <a:p>
            <a:pPr algn="ctr">
              <a:buNone/>
            </a:pPr>
            <a:r>
              <a:rPr lang="uk-UA" sz="3600" dirty="0" smtClean="0">
                <a:latin typeface="Monotype Corsiva" pitchFamily="66" charset="0"/>
              </a:rPr>
              <a:t>(робочі   ескізи)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16386" name="Picture 2" descr="Т.Г.Шевченко. Смерть Ивана Мазепы. По поэме К.Ф. Рылеева «Войнаровский». Эскиз. [1843, первая половина. С.-Петербург - Украина (?)]. Бумага, карандаш. 17,6 : 26,5 см."/>
          <p:cNvPicPr>
            <a:picLocks noChangeAspect="1" noChangeArrowheads="1"/>
          </p:cNvPicPr>
          <p:nvPr/>
        </p:nvPicPr>
        <p:blipFill>
          <a:blip r:embed="rId2" cstate="print"/>
          <a:srcRect t="10663" b="2512"/>
          <a:stretch>
            <a:fillRect/>
          </a:stretch>
        </p:blipFill>
        <p:spPr bwMode="auto">
          <a:xfrm>
            <a:off x="5143504" y="2071678"/>
            <a:ext cx="3071834" cy="4071966"/>
          </a:xfrm>
          <a:prstGeom prst="rect">
            <a:avLst/>
          </a:prstGeom>
          <a:noFill/>
        </p:spPr>
      </p:pic>
      <p:pic>
        <p:nvPicPr>
          <p:cNvPr id="16388" name="Picture 4" descr="http://www.t-shevchenko.name/files/THSh/paints/1961-07b/182.jpg"/>
          <p:cNvPicPr>
            <a:picLocks noChangeAspect="1" noChangeArrowheads="1"/>
          </p:cNvPicPr>
          <p:nvPr/>
        </p:nvPicPr>
        <p:blipFill>
          <a:blip r:embed="rId3" cstate="print"/>
          <a:srcRect l="30588" t="9893" r="34118" b="24649"/>
          <a:stretch>
            <a:fillRect/>
          </a:stretch>
        </p:blipFill>
        <p:spPr bwMode="auto">
          <a:xfrm>
            <a:off x="857224" y="2090728"/>
            <a:ext cx="3286148" cy="4052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upload.wikimedia.org/wikipedia/commons/thumb/e/eb/Bulawa.PNG/128px-Bulaw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95" y="2928934"/>
            <a:ext cx="1548123" cy="19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17573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Monotype Corsiva" pitchFamily="66" charset="0"/>
              </a:rPr>
              <a:t>«Пропала </a:t>
            </a:r>
            <a:r>
              <a:rPr lang="ru-RU" dirty="0" err="1">
                <a:latin typeface="Monotype Corsiva" pitchFamily="66" charset="0"/>
              </a:rPr>
              <a:t>Мазепина</a:t>
            </a:r>
            <a:r>
              <a:rPr lang="ru-RU" dirty="0">
                <a:latin typeface="Monotype Corsiva" pitchFamily="66" charset="0"/>
              </a:rPr>
              <a:t> слава, </a:t>
            </a:r>
            <a:r>
              <a:rPr lang="ru-RU" dirty="0" err="1">
                <a:latin typeface="Monotype Corsiva" pitchFamily="66" charset="0"/>
              </a:rPr>
              <a:t>навіки</a:t>
            </a:r>
            <a:r>
              <a:rPr lang="ru-RU" dirty="0">
                <a:latin typeface="Monotype Corsiva" pitchFamily="66" charset="0"/>
              </a:rPr>
              <a:t> пропала, а </a:t>
            </a:r>
            <a:r>
              <a:rPr lang="ru-RU" dirty="0" err="1">
                <a:latin typeface="Monotype Corsiva" pitchFamily="66" charset="0"/>
              </a:rPr>
              <a:t>Палієві</a:t>
            </a:r>
            <a:r>
              <a:rPr lang="ru-RU" dirty="0">
                <a:latin typeface="Monotype Corsiva" pitchFamily="66" charset="0"/>
              </a:rPr>
              <a:t> царство </a:t>
            </a:r>
            <a:r>
              <a:rPr lang="ru-RU" dirty="0" err="1">
                <a:latin typeface="Monotype Corsiva" pitchFamily="66" charset="0"/>
              </a:rPr>
              <a:t>небесне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довічная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слава». </a:t>
            </a:r>
            <a:r>
              <a:rPr lang="ru-RU" dirty="0" err="1">
                <a:latin typeface="Monotype Corsiva" pitchFamily="66" charset="0"/>
              </a:rPr>
              <a:t>П</a:t>
            </a:r>
            <a:r>
              <a:rPr lang="uk-UA" dirty="0" err="1" smtClean="0">
                <a:latin typeface="Monotype Corsiva" pitchFamily="66" charset="0"/>
              </a:rPr>
              <a:t>оема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“Іржавець”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5475289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Monotype Corsiva" pitchFamily="66" charset="0"/>
              </a:rPr>
              <a:t>Історична достовірність  взаємовідносин Івана Мазепи та Семена Палія у творах Т.Г. Шевченка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7410" name="Picture 2" descr="http://www.vobuhove.com/images/ivan_maze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2418594" cy="3705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timer.od.ua/uploads/2009/06/picturepicture7909_24506.jpg"/>
          <p:cNvPicPr>
            <a:picLocks noChangeAspect="1" noChangeArrowheads="1"/>
          </p:cNvPicPr>
          <p:nvPr/>
        </p:nvPicPr>
        <p:blipFill>
          <a:blip r:embed="rId4" cstate="print"/>
          <a:srcRect b="7578"/>
          <a:stretch>
            <a:fillRect/>
          </a:stretch>
        </p:blipFill>
        <p:spPr bwMode="auto">
          <a:xfrm>
            <a:off x="5572132" y="1571612"/>
            <a:ext cx="2286016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://ruskline.ru/images/2007/74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Documents and Settings\User\Рабочий стол\7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3371859" cy="44958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285728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2800" dirty="0" err="1">
                <a:latin typeface="Monotype Corsiva" pitchFamily="66" charset="0"/>
              </a:rPr>
              <a:t>Вознесенська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церква</a:t>
            </a:r>
            <a:r>
              <a:rPr lang="ru-RU" sz="2800" dirty="0">
                <a:latin typeface="Monotype Corsiva" pitchFamily="66" charset="0"/>
              </a:rPr>
              <a:t> в </a:t>
            </a:r>
            <a:r>
              <a:rPr lang="ru-RU" sz="2800" dirty="0" err="1" smtClean="0">
                <a:latin typeface="Monotype Corsiva" pitchFamily="66" charset="0"/>
              </a:rPr>
              <a:t>Переяславі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побудована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Іваном</a:t>
            </a:r>
            <a:r>
              <a:rPr lang="ru-RU" sz="2800" dirty="0" smtClean="0">
                <a:latin typeface="Monotype Corsiva" pitchFamily="66" charset="0"/>
              </a:rPr>
              <a:t> Мазепою, яку </a:t>
            </a:r>
            <a:r>
              <a:rPr lang="ru-RU" sz="2800" dirty="0" err="1" smtClean="0">
                <a:latin typeface="Monotype Corsiva" pitchFamily="66" charset="0"/>
              </a:rPr>
              <a:t>описує</a:t>
            </a:r>
            <a:r>
              <a:rPr lang="ru-RU" sz="2800" dirty="0" smtClean="0">
                <a:latin typeface="Monotype Corsiva" pitchFamily="66" charset="0"/>
              </a:rPr>
              <a:t> в </a:t>
            </a:r>
            <a:r>
              <a:rPr lang="ru-RU" sz="2800" dirty="0" err="1" smtClean="0">
                <a:latin typeface="Monotype Corsiva" pitchFamily="66" charset="0"/>
              </a:rPr>
              <a:t>Археологічних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нотатках</a:t>
            </a:r>
            <a:r>
              <a:rPr lang="ru-RU" sz="2800" dirty="0" smtClean="0">
                <a:latin typeface="Monotype Corsiva" pitchFamily="66" charset="0"/>
              </a:rPr>
              <a:t> та </a:t>
            </a:r>
            <a:r>
              <a:rPr lang="ru-RU" sz="2800" dirty="0" err="1" smtClean="0">
                <a:latin typeface="Monotype Corsiva" pitchFamily="66" charset="0"/>
              </a:rPr>
              <a:t>повісті</a:t>
            </a:r>
            <a:r>
              <a:rPr lang="ru-RU" sz="2800" dirty="0" smtClean="0">
                <a:latin typeface="Monotype Corsiva" pitchFamily="66" charset="0"/>
              </a:rPr>
              <a:t> «Близнюки»  Т.Г.Шевченко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8437" name="Picture 5" descr="http://mamajeva-sloboda.ua/images/uploadpic/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285860"/>
            <a:ext cx="3071834" cy="39290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7475" y="5286388"/>
            <a:ext cx="44919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200" dirty="0" smtClean="0">
                <a:latin typeface="Monotype Corsiva" pitchFamily="66" charset="0"/>
              </a:rPr>
              <a:t>Виказ особистих видатків Івана Мазепи</a:t>
            </a:r>
          </a:p>
          <a:p>
            <a:pPr algn="ctr"/>
            <a:r>
              <a:rPr lang="uk-UA" sz="2200" dirty="0">
                <a:latin typeface="Monotype Corsiva" pitchFamily="66" charset="0"/>
              </a:rPr>
              <a:t>н</a:t>
            </a:r>
            <a:r>
              <a:rPr lang="uk-UA" sz="2200" dirty="0" smtClean="0">
                <a:latin typeface="Monotype Corsiva" pitchFamily="66" charset="0"/>
              </a:rPr>
              <a:t>а пожертви</a:t>
            </a:r>
            <a:endParaRPr lang="ru-RU" sz="22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Monotype Corsiva" pitchFamily="66" charset="0"/>
              </a:rPr>
              <a:t>Будинок Івана Мазепи в Батурині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9458" name="Picture 2" descr="http://ukrainaincognita.com/sites/default/files/tsyt_bud_ma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7572428" cy="5094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229600" cy="4525963"/>
          </a:xfrm>
        </p:spPr>
        <p:txBody>
          <a:bodyPr>
            <a:noAutofit/>
          </a:bodyPr>
          <a:lstStyle/>
          <a:p>
            <a:pPr marL="1588" indent="354013">
              <a:buNone/>
            </a:pPr>
            <a:r>
              <a:rPr lang="ru-RU" sz="3800" dirty="0" smtClean="0">
                <a:latin typeface="Monotype Corsiva" pitchFamily="66" charset="0"/>
              </a:rPr>
              <a:t>Поема « Великий </a:t>
            </a:r>
            <a:r>
              <a:rPr lang="ru-RU" sz="3800" dirty="0" err="1" smtClean="0">
                <a:latin typeface="Monotype Corsiva" pitchFamily="66" charset="0"/>
              </a:rPr>
              <a:t>льох</a:t>
            </a:r>
            <a:r>
              <a:rPr lang="ru-RU" sz="3800" dirty="0" smtClean="0">
                <a:latin typeface="Monotype Corsiva" pitchFamily="66" charset="0"/>
              </a:rPr>
              <a:t>» у </a:t>
            </a:r>
            <a:r>
              <a:rPr lang="ru-RU" sz="3800" dirty="0" err="1" smtClean="0">
                <a:latin typeface="Monotype Corsiva" pitchFamily="66" charset="0"/>
              </a:rPr>
              <a:t>якій</a:t>
            </a:r>
            <a:r>
              <a:rPr lang="ru-RU" sz="3800" dirty="0" smtClean="0">
                <a:latin typeface="Monotype Corsiva" pitchFamily="66" charset="0"/>
              </a:rPr>
              <a:t> Тарас Шевченко  </a:t>
            </a:r>
            <a:r>
              <a:rPr lang="ru-RU" sz="3800" dirty="0" err="1" smtClean="0">
                <a:latin typeface="Monotype Corsiva" pitchFamily="66" charset="0"/>
              </a:rPr>
              <a:t>який</a:t>
            </a:r>
            <a:r>
              <a:rPr lang="ru-RU" sz="3800" dirty="0" smtClean="0">
                <a:latin typeface="Monotype Corsiva" pitchFamily="66" charset="0"/>
              </a:rPr>
              <a:t> у </a:t>
            </a:r>
            <a:r>
              <a:rPr lang="ru-RU" sz="3800" dirty="0" err="1" smtClean="0">
                <a:latin typeface="Monotype Corsiva" pitchFamily="66" charset="0"/>
              </a:rPr>
              <a:t>міфологічній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формі</a:t>
            </a:r>
            <a:r>
              <a:rPr lang="ru-RU" sz="3800" dirty="0" smtClean="0">
                <a:latin typeface="Monotype Corsiva" pitchFamily="66" charset="0"/>
              </a:rPr>
              <a:t> показав  </a:t>
            </a:r>
            <a:r>
              <a:rPr lang="ru-RU" sz="3800" dirty="0" err="1">
                <a:latin typeface="Monotype Corsiva" pitchFamily="66" charset="0"/>
              </a:rPr>
              <a:t>п</a:t>
            </a:r>
            <a:r>
              <a:rPr lang="ru-RU" sz="3800" dirty="0" err="1" smtClean="0">
                <a:latin typeface="Monotype Corsiva" pitchFamily="66" charset="0"/>
              </a:rPr>
              <a:t>оразку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>
                <a:latin typeface="Monotype Corsiva" pitchFamily="66" charset="0"/>
              </a:rPr>
              <a:t>Івана</a:t>
            </a:r>
            <a:r>
              <a:rPr lang="ru-RU" sz="3800" dirty="0">
                <a:latin typeface="Monotype Corsiva" pitchFamily="66" charset="0"/>
              </a:rPr>
              <a:t> </a:t>
            </a:r>
            <a:r>
              <a:rPr lang="ru-RU" sz="3800" dirty="0" err="1">
                <a:latin typeface="Monotype Corsiva" pitchFamily="66" charset="0"/>
              </a:rPr>
              <a:t>Мазепи</a:t>
            </a:r>
            <a:r>
              <a:rPr lang="ru-RU" sz="3800" dirty="0">
                <a:latin typeface="Monotype Corsiva" pitchFamily="66" charset="0"/>
              </a:rPr>
              <a:t>, </a:t>
            </a:r>
            <a:r>
              <a:rPr lang="ru-RU" sz="3800" dirty="0" err="1" smtClean="0">
                <a:latin typeface="Monotype Corsiva" pitchFamily="66" charset="0"/>
              </a:rPr>
              <a:t>брато-вбивство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>
                <a:latin typeface="Monotype Corsiva" pitchFamily="66" charset="0"/>
              </a:rPr>
              <a:t>під</a:t>
            </a:r>
            <a:r>
              <a:rPr lang="ru-RU" sz="3800" dirty="0">
                <a:latin typeface="Monotype Corsiva" pitchFamily="66" charset="0"/>
              </a:rPr>
              <a:t> Полтавою, де </a:t>
            </a:r>
            <a:r>
              <a:rPr lang="ru-RU" sz="3800" dirty="0" err="1">
                <a:latin typeface="Monotype Corsiva" pitchFamily="66" charset="0"/>
              </a:rPr>
              <a:t>козаки</a:t>
            </a:r>
            <a:r>
              <a:rPr lang="ru-RU" sz="3800" dirty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пролива-ли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>
                <a:latin typeface="Monotype Corsiva" pitchFamily="66" charset="0"/>
              </a:rPr>
              <a:t>кров </a:t>
            </a:r>
            <a:r>
              <a:rPr lang="ru-RU" sz="3800" dirty="0" err="1">
                <a:latin typeface="Monotype Corsiva" pitchFamily="66" charset="0"/>
              </a:rPr>
              <a:t>одне</a:t>
            </a:r>
            <a:r>
              <a:rPr lang="ru-RU" sz="3800" dirty="0">
                <a:latin typeface="Monotype Corsiva" pitchFamily="66" charset="0"/>
              </a:rPr>
              <a:t> одного, </a:t>
            </a:r>
            <a:r>
              <a:rPr lang="ru-RU" sz="3800" dirty="0" err="1">
                <a:latin typeface="Monotype Corsiva" pitchFamily="66" charset="0"/>
              </a:rPr>
              <a:t>нечувана</a:t>
            </a:r>
            <a:r>
              <a:rPr lang="ru-RU" sz="3800" dirty="0">
                <a:latin typeface="Monotype Corsiva" pitchFamily="66" charset="0"/>
              </a:rPr>
              <a:t> </a:t>
            </a:r>
            <a:r>
              <a:rPr lang="ru-RU" sz="3800" dirty="0" err="1">
                <a:latin typeface="Monotype Corsiva" pitchFamily="66" charset="0"/>
              </a:rPr>
              <a:t>своєю</a:t>
            </a:r>
            <a:r>
              <a:rPr lang="ru-RU" sz="3800" dirty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жорсто-кістю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>
                <a:latin typeface="Monotype Corsiva" pitchFamily="66" charset="0"/>
              </a:rPr>
              <a:t>масакра</a:t>
            </a:r>
            <a:r>
              <a:rPr lang="ru-RU" sz="3800" dirty="0">
                <a:latin typeface="Monotype Corsiva" pitchFamily="66" charset="0"/>
              </a:rPr>
              <a:t> в </a:t>
            </a:r>
            <a:r>
              <a:rPr lang="ru-RU" sz="3800" dirty="0" err="1">
                <a:latin typeface="Monotype Corsiva" pitchFamily="66" charset="0"/>
              </a:rPr>
              <a:t>Батурині</a:t>
            </a:r>
            <a:r>
              <a:rPr lang="ru-RU" sz="3800" dirty="0">
                <a:latin typeface="Monotype Corsiva" pitchFamily="66" charset="0"/>
              </a:rPr>
              <a:t>, </a:t>
            </a:r>
            <a:r>
              <a:rPr lang="ru-RU" sz="3800" dirty="0" err="1">
                <a:latin typeface="Monotype Corsiva" pitchFamily="66" charset="0"/>
              </a:rPr>
              <a:t>розправа</a:t>
            </a:r>
            <a:r>
              <a:rPr lang="ru-RU" sz="3800" dirty="0">
                <a:latin typeface="Monotype Corsiva" pitchFamily="66" charset="0"/>
              </a:rPr>
              <a:t> Петра </a:t>
            </a:r>
            <a:r>
              <a:rPr lang="ru-RU" sz="3800" dirty="0" err="1">
                <a:latin typeface="Monotype Corsiva" pitchFamily="66" charset="0"/>
              </a:rPr>
              <a:t>і</a:t>
            </a:r>
            <a:r>
              <a:rPr lang="ru-RU" sz="3800" dirty="0">
                <a:latin typeface="Monotype Corsiva" pitchFamily="66" charset="0"/>
              </a:rPr>
              <a:t> </a:t>
            </a:r>
            <a:r>
              <a:rPr lang="ru-RU" sz="3800" dirty="0" err="1">
                <a:latin typeface="Monotype Corsiva" pitchFamily="66" charset="0"/>
              </a:rPr>
              <a:t>з</a:t>
            </a:r>
            <a:r>
              <a:rPr lang="ru-RU" sz="3800" dirty="0">
                <a:latin typeface="Monotype Corsiva" pitchFamily="66" charset="0"/>
              </a:rPr>
              <a:t> народом, </a:t>
            </a:r>
            <a:r>
              <a:rPr lang="ru-RU" sz="3800" dirty="0" err="1">
                <a:latin typeface="Monotype Corsiva" pitchFamily="66" charset="0"/>
              </a:rPr>
              <a:t>який</a:t>
            </a:r>
            <a:r>
              <a:rPr lang="ru-RU" sz="3800" dirty="0">
                <a:latin typeface="Monotype Corsiva" pitchFamily="66" charset="0"/>
              </a:rPr>
              <a:t>, за словами М.Гоголя, "</a:t>
            </a:r>
            <a:r>
              <a:rPr lang="ru-RU" sz="3800" dirty="0" err="1">
                <a:latin typeface="Monotype Corsiva" pitchFamily="66" charset="0"/>
              </a:rPr>
              <a:t>хотів</a:t>
            </a:r>
            <a:r>
              <a:rPr lang="ru-RU" sz="3800" dirty="0">
                <a:latin typeface="Monotype Corsiva" pitchFamily="66" charset="0"/>
              </a:rPr>
              <a:t> </a:t>
            </a:r>
            <a:r>
              <a:rPr lang="ru-RU" sz="3800" dirty="0" err="1">
                <a:latin typeface="Monotype Corsiva" pitchFamily="66" charset="0"/>
              </a:rPr>
              <a:t>пожити</a:t>
            </a:r>
            <a:r>
              <a:rPr lang="ru-RU" sz="3800" dirty="0">
                <a:latin typeface="Monotype Corsiva" pitchFamily="66" charset="0"/>
              </a:rPr>
              <a:t> </a:t>
            </a:r>
            <a:r>
              <a:rPr lang="ru-RU" sz="3800" dirty="0" err="1">
                <a:latin typeface="Monotype Corsiva" pitchFamily="66" charset="0"/>
              </a:rPr>
              <a:t>своїм</a:t>
            </a:r>
            <a:r>
              <a:rPr lang="ru-RU" sz="3800" dirty="0">
                <a:latin typeface="Monotype Corsiva" pitchFamily="66" charset="0"/>
              </a:rPr>
              <a:t> </a:t>
            </a:r>
            <a:r>
              <a:rPr lang="ru-RU" sz="3800" dirty="0" err="1">
                <a:latin typeface="Monotype Corsiva" pitchFamily="66" charset="0"/>
              </a:rPr>
              <a:t>життям</a:t>
            </a:r>
            <a:r>
              <a:rPr lang="ru-RU" sz="3800" dirty="0">
                <a:latin typeface="Monotype Corsiva" pitchFamily="66" charset="0"/>
              </a:rPr>
              <a:t>" (</a:t>
            </a:r>
            <a:r>
              <a:rPr lang="ru-RU" sz="3800" dirty="0" err="1">
                <a:latin typeface="Monotype Corsiva" pitchFamily="66" charset="0"/>
              </a:rPr>
              <a:t>уривок</a:t>
            </a:r>
            <a:r>
              <a:rPr lang="ru-RU" sz="3800" dirty="0">
                <a:latin typeface="Monotype Corsiva" pitchFamily="66" charset="0"/>
              </a:rPr>
              <a:t> "</a:t>
            </a:r>
            <a:r>
              <a:rPr lang="ru-RU" sz="3800" dirty="0" err="1">
                <a:latin typeface="Monotype Corsiva" pitchFamily="66" charset="0"/>
              </a:rPr>
              <a:t>Розмисли</a:t>
            </a:r>
            <a:r>
              <a:rPr lang="ru-RU" sz="3800" dirty="0">
                <a:latin typeface="Monotype Corsiva" pitchFamily="66" charset="0"/>
              </a:rPr>
              <a:t> </a:t>
            </a:r>
            <a:r>
              <a:rPr lang="ru-RU" sz="3800" dirty="0" err="1">
                <a:latin typeface="Monotype Corsiva" pitchFamily="66" charset="0"/>
              </a:rPr>
              <a:t>Мазепи</a:t>
            </a:r>
            <a:r>
              <a:rPr lang="ru-RU" sz="3800" dirty="0">
                <a:latin typeface="Monotype Corsiva" pitchFamily="66" charset="0"/>
              </a:rPr>
              <a:t>")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hotos.wikimapia.org/p/00/00/84/34/37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00240"/>
            <a:ext cx="4381491" cy="3286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atin typeface="Monotype Corsiva" pitchFamily="66" charset="0"/>
              </a:rPr>
              <a:t>Вічним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Дамокловим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мечем </a:t>
            </a:r>
            <a:r>
              <a:rPr lang="ru-RU" dirty="0" err="1">
                <a:latin typeface="Monotype Corsiva" pitchFamily="66" charset="0"/>
              </a:rPr>
              <a:t>висять</a:t>
            </a:r>
            <a:r>
              <a:rPr lang="ru-RU" dirty="0">
                <a:latin typeface="Monotype Corsiva" pitchFamily="66" charset="0"/>
              </a:rPr>
              <a:t> над </a:t>
            </a:r>
            <a:r>
              <a:rPr lang="ru-RU" dirty="0" err="1">
                <a:latin typeface="Monotype Corsiva" pitchFamily="66" charset="0"/>
              </a:rPr>
              <a:t>Україною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слова  </a:t>
            </a:r>
            <a:r>
              <a:rPr lang="ru-RU" dirty="0" err="1">
                <a:latin typeface="Monotype Corsiva" pitchFamily="66" charset="0"/>
              </a:rPr>
              <a:t>Шевченка</a:t>
            </a:r>
            <a:r>
              <a:rPr lang="ru-RU" dirty="0">
                <a:latin typeface="Monotype Corsiva" pitchFamily="66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>
                <a:latin typeface="Monotype Corsiva" pitchFamily="66" charset="0"/>
              </a:rPr>
              <a:t>Всі</a:t>
            </a:r>
            <a:r>
              <a:rPr lang="ru-RU" dirty="0">
                <a:latin typeface="Monotype Corsiva" pitchFamily="66" charset="0"/>
              </a:rPr>
              <a:t> покою </a:t>
            </a:r>
            <a:r>
              <a:rPr lang="ru-RU" dirty="0" err="1">
                <a:latin typeface="Monotype Corsiva" pitchFamily="66" charset="0"/>
              </a:rPr>
              <a:t>щиро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прагнуть</a:t>
            </a:r>
            <a:r>
              <a:rPr lang="ru-RU" dirty="0">
                <a:latin typeface="Monotype Corsiva" pitchFamily="66" charset="0"/>
              </a:rPr>
              <a:t>,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А </a:t>
            </a:r>
            <a:r>
              <a:rPr lang="ru-RU" dirty="0">
                <a:latin typeface="Monotype Corsiva" pitchFamily="66" charset="0"/>
              </a:rPr>
              <a:t>не в один гуж </a:t>
            </a:r>
            <a:r>
              <a:rPr lang="ru-RU" dirty="0" err="1">
                <a:latin typeface="Monotype Corsiva" pitchFamily="66" charset="0"/>
              </a:rPr>
              <a:t>тягнуть</a:t>
            </a:r>
            <a:r>
              <a:rPr lang="ru-RU" dirty="0">
                <a:latin typeface="Monotype Corsiva" pitchFamily="66" charset="0"/>
              </a:rPr>
              <a:t>: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Той </a:t>
            </a:r>
            <a:r>
              <a:rPr lang="ru-RU" dirty="0">
                <a:latin typeface="Monotype Corsiva" pitchFamily="66" charset="0"/>
              </a:rPr>
              <a:t>направо, той </a:t>
            </a:r>
            <a:r>
              <a:rPr lang="ru-RU" dirty="0" err="1">
                <a:latin typeface="Monotype Corsiva" pitchFamily="66" charset="0"/>
              </a:rPr>
              <a:t>наліво</a:t>
            </a:r>
            <a:r>
              <a:rPr lang="ru-RU" dirty="0">
                <a:latin typeface="Monotype Corsiva" pitchFamily="66" charset="0"/>
              </a:rPr>
              <a:t>,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А </a:t>
            </a:r>
            <a:r>
              <a:rPr lang="ru-RU" dirty="0" err="1">
                <a:latin typeface="Monotype Corsiva" pitchFamily="66" charset="0"/>
              </a:rPr>
              <a:t>всі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браття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тото</a:t>
            </a:r>
            <a:r>
              <a:rPr lang="ru-RU" dirty="0">
                <a:latin typeface="Monotype Corsiva" pitchFamily="66" charset="0"/>
              </a:rPr>
              <a:t> диво.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Нема </a:t>
            </a:r>
            <a:r>
              <a:rPr lang="ru-RU" dirty="0">
                <a:latin typeface="Monotype Corsiva" pitchFamily="66" charset="0"/>
              </a:rPr>
              <a:t>ж </a:t>
            </a:r>
            <a:r>
              <a:rPr lang="ru-RU" dirty="0" err="1">
                <a:latin typeface="Monotype Corsiva" pitchFamily="66" charset="0"/>
              </a:rPr>
              <a:t>любови</a:t>
            </a:r>
            <a:r>
              <a:rPr lang="ru-RU" dirty="0">
                <a:latin typeface="Monotype Corsiva" pitchFamily="66" charset="0"/>
              </a:rPr>
              <a:t>, нема ж </a:t>
            </a:r>
            <a:r>
              <a:rPr lang="ru-RU" dirty="0" err="1">
                <a:latin typeface="Monotype Corsiva" pitchFamily="66" charset="0"/>
              </a:rPr>
              <a:t>згоди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Од </a:t>
            </a:r>
            <a:r>
              <a:rPr lang="ru-RU" dirty="0" err="1">
                <a:latin typeface="Monotype Corsiva" pitchFamily="66" charset="0"/>
              </a:rPr>
              <a:t>Жовтої</a:t>
            </a:r>
            <a:r>
              <a:rPr lang="ru-RU" dirty="0">
                <a:latin typeface="Monotype Corsiva" pitchFamily="66" charset="0"/>
              </a:rPr>
              <a:t> взявши Води.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err="1" smtClean="0">
                <a:latin typeface="Monotype Corsiva" pitchFamily="66" charset="0"/>
              </a:rPr>
              <a:t>През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незгоду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всі</a:t>
            </a:r>
            <a:r>
              <a:rPr lang="ru-RU" dirty="0">
                <a:latin typeface="Monotype Corsiva" pitchFamily="66" charset="0"/>
              </a:rPr>
              <a:t> пропали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err="1" smtClean="0">
                <a:latin typeface="Monotype Corsiva" pitchFamily="66" charset="0"/>
              </a:rPr>
              <a:t>Самі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себе </a:t>
            </a:r>
            <a:r>
              <a:rPr lang="ru-RU" dirty="0" err="1">
                <a:latin typeface="Monotype Corsiva" pitchFamily="66" charset="0"/>
              </a:rPr>
              <a:t>звоювали</a:t>
            </a:r>
            <a:r>
              <a:rPr lang="ru-RU" dirty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203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Історичний образ Івана Мазепи у творчості Т.Г.Шевченка</vt:lpstr>
      <vt:lpstr>             Мета дослідження – вивчити висвіт-лення  та історичну достовірність образу  гетьмана Івана Мазепи в художній та поетичній творчості Т.Г. Шевченка.    Дослідження проводилось шляхом вивчення та аналізу художніх та поетич-них творів Шевченка присвячених історич- ній особистості гетьмана та становлення їхньої історичної достовірності.   </vt:lpstr>
      <vt:lpstr>Слайд 3</vt:lpstr>
      <vt:lpstr>Слайд 4</vt:lpstr>
      <vt:lpstr>Слайд 5</vt:lpstr>
      <vt:lpstr>Слайд 6</vt:lpstr>
      <vt:lpstr>Будинок Івана Мазепи в Батурині</vt:lpstr>
      <vt:lpstr>Слайд 8</vt:lpstr>
      <vt:lpstr>Вічним Дамокловим мечем висять над Україною слова  Шевченка: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Історичний образ Івана Мазепи у творчості Т.Г.Шевченка</dc:title>
  <dc:creator>home pc jigoe</dc:creator>
  <cp:lastModifiedBy>home pc jigoe</cp:lastModifiedBy>
  <cp:revision>15</cp:revision>
  <dcterms:created xsi:type="dcterms:W3CDTF">2014-04-11T05:39:55Z</dcterms:created>
  <dcterms:modified xsi:type="dcterms:W3CDTF">2014-04-11T07:53:37Z</dcterms:modified>
</cp:coreProperties>
</file>