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5" r:id="rId9"/>
    <p:sldId id="264" r:id="rId10"/>
    <p:sldId id="266" r:id="rId11"/>
    <p:sldId id="267" r:id="rId12"/>
    <p:sldId id="268" r:id="rId13"/>
    <p:sldId id="269" r:id="rId14"/>
    <p:sldId id="270" r:id="rId15"/>
    <p:sldId id="271"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93060" autoAdjust="0"/>
  </p:normalViewPr>
  <p:slideViewPr>
    <p:cSldViewPr>
      <p:cViewPr varScale="1">
        <p:scale>
          <a:sx n="73" d="100"/>
          <a:sy n="73" d="100"/>
        </p:scale>
        <p:origin x="-111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7" name="Пряма сполучна ліні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uk-UA" smtClean="0"/>
              <a:t>Зразок заголовка</a:t>
            </a:r>
            <a:endParaRPr kumimoji="0" lang="en-US"/>
          </a:p>
        </p:txBody>
      </p:sp>
      <p:sp>
        <p:nvSpPr>
          <p:cNvPr id="9" name="Пі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uk-UA" smtClean="0"/>
              <a:t>Зразок підзаголовка</a:t>
            </a:r>
            <a:endParaRPr kumimoji="0" lang="en-US"/>
          </a:p>
        </p:txBody>
      </p:sp>
      <p:sp>
        <p:nvSpPr>
          <p:cNvPr id="16" name="Місце для дати 15"/>
          <p:cNvSpPr>
            <a:spLocks noGrp="1"/>
          </p:cNvSpPr>
          <p:nvPr>
            <p:ph type="dt" sz="half" idx="10"/>
          </p:nvPr>
        </p:nvSpPr>
        <p:spPr/>
        <p:txBody>
          <a:bodyPr/>
          <a:lstStyle/>
          <a:p>
            <a:fld id="{B4C71EC6-210F-42DE-9C53-41977AD35B3D}" type="datetimeFigureOut">
              <a:rPr lang="ru-RU" smtClean="0"/>
              <a:pPr/>
              <a:t>01.04.2014</a:t>
            </a:fld>
            <a:endParaRPr lang="ru-RU"/>
          </a:p>
        </p:txBody>
      </p:sp>
      <p:sp>
        <p:nvSpPr>
          <p:cNvPr id="2" name="Місце для нижнього колонтитула 1"/>
          <p:cNvSpPr>
            <a:spLocks noGrp="1"/>
          </p:cNvSpPr>
          <p:nvPr>
            <p:ph type="ftr" sz="quarter" idx="11"/>
          </p:nvPr>
        </p:nvSpPr>
        <p:spPr/>
        <p:txBody>
          <a:bodyPr/>
          <a:lstStyle/>
          <a:p>
            <a:endParaRPr lang="ru-RU"/>
          </a:p>
        </p:txBody>
      </p:sp>
      <p:sp>
        <p:nvSpPr>
          <p:cNvPr id="15" name="Місце для номера слайда 14"/>
          <p:cNvSpPr>
            <a:spLocks noGrp="1"/>
          </p:cNvSpPr>
          <p:nvPr>
            <p:ph type="sldNum" sz="quarter" idx="12"/>
          </p:nvPr>
        </p:nvSpPr>
        <p:spPr>
          <a:xfrm>
            <a:off x="8229600" y="6473952"/>
            <a:ext cx="758952" cy="246888"/>
          </a:xfrm>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p:txBody>
          <a:bodyPr vert="eaVer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fld id="{B4C71EC6-210F-42DE-9C53-41977AD35B3D}" type="datetimeFigureOut">
              <a:rPr lang="ru-RU" smtClean="0"/>
              <a:pPr/>
              <a:t>01.04.2014</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858000" y="549276"/>
            <a:ext cx="1828800" cy="5851525"/>
          </a:xfrm>
        </p:spPr>
        <p:txBody>
          <a:bodyPr vert="eaVert"/>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a:xfrm>
            <a:off x="457200" y="549276"/>
            <a:ext cx="6248400" cy="5851525"/>
          </a:xfrm>
        </p:spPr>
        <p:txBody>
          <a:bodyPr vert="eaVer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fld id="{B4C71EC6-210F-42DE-9C53-41977AD35B3D}" type="datetimeFigureOut">
              <a:rPr lang="ru-RU" smtClean="0"/>
              <a:pPr/>
              <a:t>01.04.2014</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uk-UA" smtClean="0"/>
              <a:t>Зразок заголовка</a:t>
            </a:r>
            <a:endParaRPr kumimoji="0" lang="en-US"/>
          </a:p>
        </p:txBody>
      </p:sp>
      <p:sp>
        <p:nvSpPr>
          <p:cNvPr id="27" name="Місце для вмісту 26"/>
          <p:cNvSpPr>
            <a:spLocks noGrp="1"/>
          </p:cNvSpPr>
          <p:nvPr>
            <p:ph idx="1"/>
          </p:nvPr>
        </p:nvSpPr>
        <p:spPr/>
        <p:txBody>
          <a:body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25" name="Місце для дати 24"/>
          <p:cNvSpPr>
            <a:spLocks noGrp="1"/>
          </p:cNvSpPr>
          <p:nvPr>
            <p:ph type="dt" sz="half" idx="10"/>
          </p:nvPr>
        </p:nvSpPr>
        <p:spPr/>
        <p:txBody>
          <a:bodyPr/>
          <a:lstStyle/>
          <a:p>
            <a:fld id="{B4C71EC6-210F-42DE-9C53-41977AD35B3D}" type="datetimeFigureOut">
              <a:rPr lang="ru-RU" smtClean="0"/>
              <a:pPr/>
              <a:t>01.04.2014</a:t>
            </a:fld>
            <a:endParaRPr lang="ru-RU"/>
          </a:p>
        </p:txBody>
      </p:sp>
      <p:sp>
        <p:nvSpPr>
          <p:cNvPr id="19" name="Місце для нижнього колонтитула 18"/>
          <p:cNvSpPr>
            <a:spLocks noGrp="1"/>
          </p:cNvSpPr>
          <p:nvPr>
            <p:ph type="ftr" sz="quarter" idx="11"/>
          </p:nvPr>
        </p:nvSpPr>
        <p:spPr>
          <a:xfrm>
            <a:off x="3581400" y="76200"/>
            <a:ext cx="2895600" cy="288925"/>
          </a:xfrm>
        </p:spPr>
        <p:txBody>
          <a:bodyPr/>
          <a:lstStyle/>
          <a:p>
            <a:endParaRPr lang="ru-RU"/>
          </a:p>
        </p:txBody>
      </p:sp>
      <p:sp>
        <p:nvSpPr>
          <p:cNvPr id="16" name="Місце для номера слайда 15"/>
          <p:cNvSpPr>
            <a:spLocks noGrp="1"/>
          </p:cNvSpPr>
          <p:nvPr>
            <p:ph type="sldNum" sz="quarter" idx="12"/>
          </p:nvPr>
        </p:nvSpPr>
        <p:spPr>
          <a:xfrm>
            <a:off x="8229600" y="6473952"/>
            <a:ext cx="758952" cy="246888"/>
          </a:xfrm>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озділу">
    <p:bg>
      <p:bgRef idx="1003">
        <a:schemeClr val="bg2"/>
      </p:bgRef>
    </p:bg>
    <p:spTree>
      <p:nvGrpSpPr>
        <p:cNvPr id="1" name=""/>
        <p:cNvGrpSpPr/>
        <p:nvPr/>
      </p:nvGrpSpPr>
      <p:grpSpPr>
        <a:xfrm>
          <a:off x="0" y="0"/>
          <a:ext cx="0" cy="0"/>
          <a:chOff x="0" y="0"/>
          <a:chExt cx="0" cy="0"/>
        </a:xfrm>
      </p:grpSpPr>
      <p:sp>
        <p:nvSpPr>
          <p:cNvPr id="7" name="Пряма сполучна ліні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Місце для тексту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uk-UA" smtClean="0"/>
              <a:t>Зразок тексту</a:t>
            </a:r>
          </a:p>
        </p:txBody>
      </p:sp>
      <p:sp>
        <p:nvSpPr>
          <p:cNvPr id="19" name="Місце для дати 18"/>
          <p:cNvSpPr>
            <a:spLocks noGrp="1"/>
          </p:cNvSpPr>
          <p:nvPr>
            <p:ph type="dt" sz="half" idx="10"/>
          </p:nvPr>
        </p:nvSpPr>
        <p:spPr/>
        <p:txBody>
          <a:bodyPr/>
          <a:lstStyle/>
          <a:p>
            <a:fld id="{B4C71EC6-210F-42DE-9C53-41977AD35B3D}" type="datetimeFigureOut">
              <a:rPr lang="ru-RU" smtClean="0"/>
              <a:pPr/>
              <a:t>01.04.2014</a:t>
            </a:fld>
            <a:endParaRPr lang="ru-RU"/>
          </a:p>
        </p:txBody>
      </p:sp>
      <p:sp>
        <p:nvSpPr>
          <p:cNvPr id="11" name="Місце для нижнього колонтитула 10"/>
          <p:cNvSpPr>
            <a:spLocks noGrp="1"/>
          </p:cNvSpPr>
          <p:nvPr>
            <p:ph type="ftr" sz="quarter" idx="11"/>
          </p:nvPr>
        </p:nvSpPr>
        <p:spPr/>
        <p:txBody>
          <a:bodyPr/>
          <a:lstStyle/>
          <a:p>
            <a:endParaRPr lang="ru-RU"/>
          </a:p>
        </p:txBody>
      </p:sp>
      <p:sp>
        <p:nvSpPr>
          <p:cNvPr id="16" name="Місце для номера слайда 15"/>
          <p:cNvSpPr>
            <a:spLocks noGrp="1"/>
          </p:cNvSpPr>
          <p:nvPr>
            <p:ph type="sldNum" sz="quarter" idx="12"/>
          </p:nvPr>
        </p:nvSpPr>
        <p:spPr/>
        <p:txBody>
          <a:bodyPr/>
          <a:lstStyle/>
          <a:p>
            <a:fld id="{B19B0651-EE4F-4900-A07F-96A6BFA9D0F0}"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uk-UA" smtClean="0"/>
              <a:t>Зразок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uk-UA" smtClean="0"/>
              <a:t>Зразок заголовка</a:t>
            </a:r>
            <a:endParaRPr kumimoji="0" lang="en-US"/>
          </a:p>
        </p:txBody>
      </p:sp>
      <p:sp>
        <p:nvSpPr>
          <p:cNvPr id="14" name="Місце для вмісту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13" name="Місце для вмісту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21" name="Місце для дати 20"/>
          <p:cNvSpPr>
            <a:spLocks noGrp="1"/>
          </p:cNvSpPr>
          <p:nvPr>
            <p:ph type="dt" sz="half" idx="10"/>
          </p:nvPr>
        </p:nvSpPr>
        <p:spPr/>
        <p:txBody>
          <a:bodyPr/>
          <a:lstStyle/>
          <a:p>
            <a:fld id="{B4C71EC6-210F-42DE-9C53-41977AD35B3D}" type="datetimeFigureOut">
              <a:rPr lang="ru-RU" smtClean="0"/>
              <a:pPr/>
              <a:t>01.04.2014</a:t>
            </a:fld>
            <a:endParaRPr lang="ru-RU"/>
          </a:p>
        </p:txBody>
      </p:sp>
      <p:sp>
        <p:nvSpPr>
          <p:cNvPr id="10" name="Місце для нижнього колонтитула 9"/>
          <p:cNvSpPr>
            <a:spLocks noGrp="1"/>
          </p:cNvSpPr>
          <p:nvPr>
            <p:ph type="ftr" sz="quarter" idx="11"/>
          </p:nvPr>
        </p:nvSpPr>
        <p:spPr/>
        <p:txBody>
          <a:bodyPr/>
          <a:lstStyle/>
          <a:p>
            <a:endParaRPr lang="ru-RU"/>
          </a:p>
        </p:txBody>
      </p:sp>
      <p:sp>
        <p:nvSpPr>
          <p:cNvPr id="31" name="Місце для номера слайда 30"/>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Порівняння">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uk-UA" smtClean="0"/>
              <a:t>Зразок заголовка</a:t>
            </a:r>
            <a:endParaRPr kumimoji="0" lang="en-US"/>
          </a:p>
        </p:txBody>
      </p:sp>
      <p:sp>
        <p:nvSpPr>
          <p:cNvPr id="13" name="Місце для тексту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uk-UA" smtClean="0"/>
              <a:t>Зразок тексту</a:t>
            </a:r>
          </a:p>
        </p:txBody>
      </p:sp>
      <p:sp>
        <p:nvSpPr>
          <p:cNvPr id="25" name="Місце для тексту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uk-UA" smtClean="0"/>
              <a:t>Зразок тексту</a:t>
            </a:r>
          </a:p>
        </p:txBody>
      </p:sp>
      <p:sp>
        <p:nvSpPr>
          <p:cNvPr id="4" name="Місце для вмісту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28" name="Місце для вмісту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10" name="Місце для дати 9"/>
          <p:cNvSpPr>
            <a:spLocks noGrp="1"/>
          </p:cNvSpPr>
          <p:nvPr>
            <p:ph type="dt" sz="half" idx="10"/>
          </p:nvPr>
        </p:nvSpPr>
        <p:spPr/>
        <p:txBody>
          <a:bodyPr/>
          <a:lstStyle/>
          <a:p>
            <a:fld id="{B4C71EC6-210F-42DE-9C53-41977AD35B3D}" type="datetimeFigureOut">
              <a:rPr lang="ru-RU" smtClean="0"/>
              <a:pPr/>
              <a:t>01.04.2014</a:t>
            </a:fld>
            <a:endParaRPr lang="ru-RU"/>
          </a:p>
        </p:txBody>
      </p:sp>
      <p:sp>
        <p:nvSpPr>
          <p:cNvPr id="6" name="Місце для нижнього колонтитула 5"/>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a:xfrm>
            <a:off x="8229600" y="6477000"/>
            <a:ext cx="762000" cy="246888"/>
          </a:xfrm>
        </p:spPr>
        <p:txBody>
          <a:bodyPr/>
          <a:lstStyle/>
          <a:p>
            <a:fld id="{B19B0651-EE4F-4900-A07F-96A6BFA9D0F0}" type="slidenum">
              <a:rPr lang="ru-RU" smtClean="0"/>
              <a:pPr/>
              <a:t>‹№›</a:t>
            </a:fld>
            <a:endParaRPr lang="ru-RU"/>
          </a:p>
        </p:txBody>
      </p:sp>
      <p:sp>
        <p:nvSpPr>
          <p:cNvPr id="11" name="Пряма сполучна ліні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uk-UA" smtClean="0"/>
              <a:t>Зразок заголовка</a:t>
            </a:r>
            <a:endParaRPr kumimoji="0" lang="en-US"/>
          </a:p>
        </p:txBody>
      </p:sp>
      <p:sp>
        <p:nvSpPr>
          <p:cNvPr id="12" name="Місце для дати 11"/>
          <p:cNvSpPr>
            <a:spLocks noGrp="1"/>
          </p:cNvSpPr>
          <p:nvPr>
            <p:ph type="dt" sz="half" idx="10"/>
          </p:nvPr>
        </p:nvSpPr>
        <p:spPr/>
        <p:txBody>
          <a:bodyPr/>
          <a:lstStyle/>
          <a:p>
            <a:fld id="{B4C71EC6-210F-42DE-9C53-41977AD35B3D}" type="datetimeFigureOut">
              <a:rPr lang="ru-RU" smtClean="0"/>
              <a:pPr/>
              <a:t>01.04.2014</a:t>
            </a:fld>
            <a:endParaRPr lang="ru-RU"/>
          </a:p>
        </p:txBody>
      </p:sp>
      <p:sp>
        <p:nvSpPr>
          <p:cNvPr id="21" name="Місце для нижнього колонтитула 20"/>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3" name="Місце для дати 2"/>
          <p:cNvSpPr>
            <a:spLocks noGrp="1"/>
          </p:cNvSpPr>
          <p:nvPr>
            <p:ph type="dt" sz="half" idx="10"/>
          </p:nvPr>
        </p:nvSpPr>
        <p:spPr/>
        <p:txBody>
          <a:bodyPr/>
          <a:lstStyle/>
          <a:p>
            <a:fld id="{B4C71EC6-210F-42DE-9C53-41977AD35B3D}" type="datetimeFigureOut">
              <a:rPr lang="ru-RU" smtClean="0"/>
              <a:pPr/>
              <a:t>01.04.2014</a:t>
            </a:fld>
            <a:endParaRPr lang="ru-RU"/>
          </a:p>
        </p:txBody>
      </p:sp>
      <p:sp>
        <p:nvSpPr>
          <p:cNvPr id="24" name="Місце для нижнього колонтитула 23"/>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spTree>
      <p:nvGrpSpPr>
        <p:cNvPr id="1" name=""/>
        <p:cNvGrpSpPr/>
        <p:nvPr/>
      </p:nvGrpSpPr>
      <p:grpSpPr>
        <a:xfrm>
          <a:off x="0" y="0"/>
          <a:ext cx="0" cy="0"/>
          <a:chOff x="0" y="0"/>
          <a:chExt cx="0" cy="0"/>
        </a:xfrm>
      </p:grpSpPr>
      <p:sp>
        <p:nvSpPr>
          <p:cNvPr id="8" name="Пряма сполучна ліні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uk-UA" smtClean="0"/>
              <a:t>Зразок заголовка</a:t>
            </a:r>
            <a:endParaRPr kumimoji="0" lang="en-US"/>
          </a:p>
        </p:txBody>
      </p:sp>
      <p:sp>
        <p:nvSpPr>
          <p:cNvPr id="26" name="Місце для тексту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uk-UA" smtClean="0"/>
              <a:t>Зразок тексту</a:t>
            </a:r>
          </a:p>
        </p:txBody>
      </p:sp>
      <p:sp>
        <p:nvSpPr>
          <p:cNvPr id="14" name="Місце для вмісту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25" name="Місце для дати 24"/>
          <p:cNvSpPr>
            <a:spLocks noGrp="1"/>
          </p:cNvSpPr>
          <p:nvPr>
            <p:ph type="dt" sz="half" idx="10"/>
          </p:nvPr>
        </p:nvSpPr>
        <p:spPr/>
        <p:txBody>
          <a:bodyPr/>
          <a:lstStyle/>
          <a:p>
            <a:fld id="{B4C71EC6-210F-42DE-9C53-41977AD35B3D}" type="datetimeFigureOut">
              <a:rPr lang="ru-RU" smtClean="0"/>
              <a:pPr/>
              <a:t>01.04.2014</a:t>
            </a:fld>
            <a:endParaRPr lang="ru-RU"/>
          </a:p>
        </p:txBody>
      </p:sp>
      <p:sp>
        <p:nvSpPr>
          <p:cNvPr id="29" name="Місце для нижнього колонтитула 28"/>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sp>
        <p:nvSpPr>
          <p:cNvPr id="13" name="Місце для зображення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uk-UA" smtClean="0"/>
              <a:t>Клацніть піктограму, щоб додати зображення</a:t>
            </a:r>
            <a:endParaRPr kumimoji="0" lang="en-US" dirty="0"/>
          </a:p>
        </p:txBody>
      </p:sp>
      <p:sp>
        <p:nvSpPr>
          <p:cNvPr id="7" name="Місце для дати 6"/>
          <p:cNvSpPr>
            <a:spLocks noGrp="1"/>
          </p:cNvSpPr>
          <p:nvPr>
            <p:ph type="dt" sz="half" idx="10"/>
          </p:nvPr>
        </p:nvSpPr>
        <p:spPr/>
        <p:txBody>
          <a:bodyPr/>
          <a:lstStyle/>
          <a:p>
            <a:fld id="{B4C71EC6-210F-42DE-9C53-41977AD35B3D}" type="datetimeFigureOut">
              <a:rPr lang="ru-RU" smtClean="0"/>
              <a:pPr/>
              <a:t>01.04.2014</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31" name="Місце для номера слайда 30"/>
          <p:cNvSpPr>
            <a:spLocks noGrp="1"/>
          </p:cNvSpPr>
          <p:nvPr>
            <p:ph type="sldNum" sz="quarter" idx="12"/>
          </p:nvPr>
        </p:nvSpPr>
        <p:spPr/>
        <p:txBody>
          <a:bodyPr/>
          <a:lstStyle/>
          <a:p>
            <a:fld id="{B19B0651-EE4F-4900-A07F-96A6BFA9D0F0}"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uk-UA" smtClean="0"/>
              <a:t>Зразок заголовка</a:t>
            </a:r>
            <a:endParaRPr kumimoji="0" lang="en-US"/>
          </a:p>
        </p:txBody>
      </p:sp>
      <p:sp>
        <p:nvSpPr>
          <p:cNvPr id="26" name="Місце для тексту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uk-UA" smtClean="0"/>
              <a:t>Зразок тексту</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 сполучна ліні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Місце для тексту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uk-UA" smtClean="0"/>
              <a:t>Зразок тексту</a:t>
            </a:r>
          </a:p>
          <a:p>
            <a:pPr lvl="1" eaLnBrk="1" latinLnBrk="0" hangingPunct="1"/>
            <a:r>
              <a:rPr kumimoji="0" lang="uk-UA" smtClean="0"/>
              <a:t>Другий рівень</a:t>
            </a:r>
          </a:p>
          <a:p>
            <a:pPr lvl="2" eaLnBrk="1" latinLnBrk="0" hangingPunct="1"/>
            <a:r>
              <a:rPr kumimoji="0" lang="uk-UA" smtClean="0"/>
              <a:t>Третій рівень</a:t>
            </a:r>
          </a:p>
          <a:p>
            <a:pPr lvl="3" eaLnBrk="1" latinLnBrk="0" hangingPunct="1"/>
            <a:r>
              <a:rPr kumimoji="0" lang="uk-UA" smtClean="0"/>
              <a:t>Четвертий рівень</a:t>
            </a:r>
          </a:p>
          <a:p>
            <a:pPr lvl="4" eaLnBrk="1" latinLnBrk="0" hangingPunct="1"/>
            <a:r>
              <a:rPr kumimoji="0" lang="uk-UA" smtClean="0"/>
              <a:t>П'ятий рівень</a:t>
            </a:r>
            <a:endParaRPr kumimoji="0" lang="en-US"/>
          </a:p>
        </p:txBody>
      </p:sp>
      <p:sp>
        <p:nvSpPr>
          <p:cNvPr id="11" name="Місце для дати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4C71EC6-210F-42DE-9C53-41977AD35B3D}" type="datetimeFigureOut">
              <a:rPr lang="ru-RU" smtClean="0"/>
              <a:pPr/>
              <a:t>01.04.2014</a:t>
            </a:fld>
            <a:endParaRPr lang="ru-RU"/>
          </a:p>
        </p:txBody>
      </p:sp>
      <p:sp>
        <p:nvSpPr>
          <p:cNvPr id="28" name="Місце для нижнього колонтитула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Місце для номера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9B0651-EE4F-4900-A07F-96A6BFA9D0F0}" type="slidenum">
              <a:rPr lang="ru-RU" smtClean="0"/>
              <a:pPr/>
              <a:t>‹№›</a:t>
            </a:fld>
            <a:endParaRPr lang="ru-RU"/>
          </a:p>
        </p:txBody>
      </p:sp>
      <p:sp>
        <p:nvSpPr>
          <p:cNvPr id="10" name="Місце для заголовка 9"/>
          <p:cNvSpPr>
            <a:spLocks noGrp="1"/>
          </p:cNvSpPr>
          <p:nvPr>
            <p:ph type="title"/>
          </p:nvPr>
        </p:nvSpPr>
        <p:spPr>
          <a:xfrm>
            <a:off x="304800" y="457200"/>
            <a:ext cx="8686800" cy="838200"/>
          </a:xfrm>
          <a:prstGeom prst="rect">
            <a:avLst/>
          </a:prstGeom>
        </p:spPr>
        <p:txBody>
          <a:bodyPr vert="horz" anchor="ctr">
            <a:normAutofit/>
          </a:bodyPr>
          <a:lstStyle/>
          <a:p>
            <a:r>
              <a:rPr kumimoji="0" lang="uk-UA" smtClean="0"/>
              <a:t>Зразок заголовка</a:t>
            </a:r>
            <a:endParaRPr kumimoji="0" lang="en-US"/>
          </a:p>
        </p:txBody>
      </p:sp>
      <p:sp>
        <p:nvSpPr>
          <p:cNvPr id="9" name="Пряма сполучна ліні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 сполучна ліні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3068960"/>
            <a:ext cx="7772400" cy="2088232"/>
          </a:xfrm>
        </p:spPr>
        <p:txBody>
          <a:bodyPr>
            <a:normAutofit/>
          </a:bodyPr>
          <a:lstStyle/>
          <a:p>
            <a:r>
              <a:rPr lang="uk-UA" dirty="0" smtClean="0"/>
              <a:t>Історичне підґрунтя творчості</a:t>
            </a:r>
            <a:br>
              <a:rPr lang="uk-UA" dirty="0" smtClean="0"/>
            </a:br>
            <a:r>
              <a:rPr lang="uk-UA" dirty="0" smtClean="0"/>
              <a:t> Т. Г. Шевченка </a:t>
            </a:r>
            <a:r>
              <a:rPr lang="en-US" dirty="0" smtClean="0"/>
              <a:t> </a:t>
            </a:r>
            <a:r>
              <a:rPr lang="ru-RU" dirty="0" smtClean="0"/>
              <a:t>на приклад</a:t>
            </a:r>
            <a:r>
              <a:rPr lang="uk-UA" dirty="0" smtClean="0"/>
              <a:t>і поеми «Тарасова ніч»</a:t>
            </a:r>
            <a:endParaRPr lang="ru-RU" dirty="0"/>
          </a:p>
        </p:txBody>
      </p:sp>
      <p:sp>
        <p:nvSpPr>
          <p:cNvPr id="3" name="Подзаголовок 2"/>
          <p:cNvSpPr>
            <a:spLocks noGrp="1"/>
          </p:cNvSpPr>
          <p:nvPr>
            <p:ph type="subTitle" idx="1"/>
          </p:nvPr>
        </p:nvSpPr>
        <p:spPr>
          <a:xfrm>
            <a:off x="2735948" y="260648"/>
            <a:ext cx="6400800" cy="1752600"/>
          </a:xfrm>
        </p:spPr>
        <p:txBody>
          <a:bodyPr>
            <a:normAutofit fontScale="70000" lnSpcReduction="20000"/>
          </a:bodyPr>
          <a:lstStyle/>
          <a:p>
            <a:pPr algn="r"/>
            <a:r>
              <a:rPr lang="uk-UA" b="1" i="1" dirty="0" smtClean="0">
                <a:solidFill>
                  <a:srgbClr val="FF0000"/>
                </a:solidFill>
                <a:cs typeface="Aharoni" pitchFamily="2" charset="-79"/>
              </a:rPr>
              <a:t>Виконала учениця 10 класу</a:t>
            </a:r>
          </a:p>
          <a:p>
            <a:pPr algn="r"/>
            <a:r>
              <a:rPr lang="uk-UA" b="1" i="1" dirty="0" err="1" smtClean="0">
                <a:solidFill>
                  <a:srgbClr val="FF0000"/>
                </a:solidFill>
                <a:cs typeface="Aharoni" pitchFamily="2" charset="-79"/>
              </a:rPr>
              <a:t>Чемеровецького</a:t>
            </a:r>
            <a:r>
              <a:rPr lang="uk-UA" b="1" i="1" dirty="0" smtClean="0">
                <a:solidFill>
                  <a:srgbClr val="FF0000"/>
                </a:solidFill>
                <a:cs typeface="Aharoni" pitchFamily="2" charset="-79"/>
              </a:rPr>
              <a:t> НВК№</a:t>
            </a:r>
            <a:r>
              <a:rPr lang="en-US" b="1" i="1" dirty="0" smtClean="0">
                <a:solidFill>
                  <a:srgbClr val="FF0000"/>
                </a:solidFill>
                <a:cs typeface="Aharoni" pitchFamily="2" charset="-79"/>
              </a:rPr>
              <a:t>1</a:t>
            </a:r>
            <a:r>
              <a:rPr lang="uk-UA" b="1" i="1" dirty="0" smtClean="0">
                <a:solidFill>
                  <a:srgbClr val="FF0000"/>
                </a:solidFill>
                <a:cs typeface="Aharoni" pitchFamily="2" charset="-79"/>
              </a:rPr>
              <a:t>,</a:t>
            </a:r>
          </a:p>
          <a:p>
            <a:pPr algn="r"/>
            <a:r>
              <a:rPr lang="uk-UA" b="1" i="1" dirty="0" smtClean="0">
                <a:solidFill>
                  <a:srgbClr val="FF0000"/>
                </a:solidFill>
                <a:cs typeface="Aharoni" pitchFamily="2" charset="-79"/>
              </a:rPr>
              <a:t>ЗОШ І-ІІІ </a:t>
            </a:r>
            <a:r>
              <a:rPr lang="uk-UA" b="1" i="1" dirty="0" err="1" smtClean="0">
                <a:solidFill>
                  <a:srgbClr val="FF0000"/>
                </a:solidFill>
                <a:cs typeface="Aharoni" pitchFamily="2" charset="-79"/>
              </a:rPr>
              <a:t>ст</a:t>
            </a:r>
            <a:r>
              <a:rPr lang="uk-UA" b="1" i="1" dirty="0" smtClean="0">
                <a:solidFill>
                  <a:srgbClr val="FF0000"/>
                </a:solidFill>
                <a:cs typeface="Aharoni" pitchFamily="2" charset="-79"/>
              </a:rPr>
              <a:t>, ліцей та МНВК </a:t>
            </a:r>
          </a:p>
          <a:p>
            <a:pPr algn="r"/>
            <a:r>
              <a:rPr lang="uk-UA" b="1" i="1" dirty="0" err="1" smtClean="0">
                <a:solidFill>
                  <a:srgbClr val="FF0000"/>
                </a:solidFill>
                <a:cs typeface="Aharoni" pitchFamily="2" charset="-79"/>
              </a:rPr>
              <a:t>Собань</a:t>
            </a:r>
            <a:r>
              <a:rPr lang="uk-UA" b="1" i="1" dirty="0" smtClean="0">
                <a:solidFill>
                  <a:srgbClr val="FF0000"/>
                </a:solidFill>
                <a:cs typeface="Aharoni" pitchFamily="2" charset="-79"/>
              </a:rPr>
              <a:t> Олеся Олександрівна</a:t>
            </a:r>
          </a:p>
          <a:p>
            <a:pPr algn="r"/>
            <a:r>
              <a:rPr lang="uk-UA" b="1" i="1" dirty="0" smtClean="0">
                <a:solidFill>
                  <a:srgbClr val="FF0000"/>
                </a:solidFill>
                <a:cs typeface="Aharoni" pitchFamily="2" charset="-79"/>
              </a:rPr>
              <a:t>Науковий керівник: </a:t>
            </a:r>
          </a:p>
          <a:p>
            <a:pPr algn="r"/>
            <a:r>
              <a:rPr lang="uk-UA" b="1" i="1" dirty="0" err="1" smtClean="0">
                <a:solidFill>
                  <a:srgbClr val="FF0000"/>
                </a:solidFill>
                <a:cs typeface="Aharoni" pitchFamily="2" charset="-79"/>
              </a:rPr>
              <a:t>Кузняк</a:t>
            </a:r>
            <a:r>
              <a:rPr lang="uk-UA" b="1" i="1" dirty="0">
                <a:solidFill>
                  <a:srgbClr val="FF0000"/>
                </a:solidFill>
                <a:cs typeface="Aharoni" pitchFamily="2" charset="-79"/>
              </a:rPr>
              <a:t> </a:t>
            </a:r>
            <a:r>
              <a:rPr lang="uk-UA" b="1" i="1" dirty="0" smtClean="0">
                <a:solidFill>
                  <a:srgbClr val="FF0000"/>
                </a:solidFill>
                <a:cs typeface="Aharoni" pitchFamily="2" charset="-79"/>
              </a:rPr>
              <a:t>В. </a:t>
            </a:r>
            <a:r>
              <a:rPr lang="uk-UA" b="1" i="1" smtClean="0">
                <a:solidFill>
                  <a:srgbClr val="FF0000"/>
                </a:solidFill>
                <a:cs typeface="Aharoni" pitchFamily="2" charset="-79"/>
              </a:rPr>
              <a:t>О. </a:t>
            </a:r>
            <a:endParaRPr lang="ru-RU" dirty="0"/>
          </a:p>
        </p:txBody>
      </p:sp>
    </p:spTree>
    <p:extLst>
      <p:ext uri="{BB962C8B-B14F-4D97-AF65-F5344CB8AC3E}">
        <p14:creationId xmlns:p14="http://schemas.microsoft.com/office/powerpoint/2010/main" val="2485739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0"/>
            <a:ext cx="8229600" cy="1143000"/>
          </a:xfrm>
        </p:spPr>
        <p:txBody>
          <a:bodyPr>
            <a:normAutofit/>
          </a:bodyPr>
          <a:lstStyle/>
          <a:p>
            <a:pPr algn="ctr"/>
            <a:r>
              <a:rPr lang="uk-UA" sz="3600" dirty="0" smtClean="0"/>
              <a:t>В поемі так описано ці події:</a:t>
            </a:r>
            <a:endParaRPr lang="ru-RU" sz="3600" dirty="0"/>
          </a:p>
        </p:txBody>
      </p:sp>
      <p:sp>
        <p:nvSpPr>
          <p:cNvPr id="3" name="Объект 2"/>
          <p:cNvSpPr>
            <a:spLocks noGrp="1"/>
          </p:cNvSpPr>
          <p:nvPr>
            <p:ph idx="1"/>
          </p:nvPr>
        </p:nvSpPr>
        <p:spPr>
          <a:xfrm>
            <a:off x="467544" y="1197750"/>
            <a:ext cx="8229600" cy="5661248"/>
          </a:xfrm>
        </p:spPr>
        <p:txBody>
          <a:bodyPr>
            <a:normAutofit fontScale="62500" lnSpcReduction="20000"/>
          </a:bodyPr>
          <a:lstStyle/>
          <a:p>
            <a:pPr marL="0" indent="0" algn="ctr">
              <a:buNone/>
            </a:pPr>
            <a:r>
              <a:rPr lang="ru-RU" i="1" dirty="0"/>
              <a:t>Нехай, </a:t>
            </a:r>
            <a:r>
              <a:rPr lang="ru-RU" i="1" dirty="0" err="1"/>
              <a:t>кляті</a:t>
            </a:r>
            <a:r>
              <a:rPr lang="ru-RU" i="1" dirty="0"/>
              <a:t>, </a:t>
            </a:r>
            <a:r>
              <a:rPr lang="ru-RU" i="1" dirty="0" err="1"/>
              <a:t>бенкетують</a:t>
            </a:r>
            <a:r>
              <a:rPr lang="ru-RU" i="1" dirty="0"/>
              <a:t>,</a:t>
            </a:r>
          </a:p>
          <a:p>
            <a:pPr marL="0" indent="0" algn="ctr">
              <a:buNone/>
            </a:pPr>
            <a:r>
              <a:rPr lang="ru-RU" i="1" dirty="0" err="1"/>
              <a:t>Поки</a:t>
            </a:r>
            <a:r>
              <a:rPr lang="ru-RU" i="1" dirty="0"/>
              <a:t> </a:t>
            </a:r>
            <a:r>
              <a:rPr lang="ru-RU" i="1" dirty="0" err="1"/>
              <a:t>сонце</a:t>
            </a:r>
            <a:r>
              <a:rPr lang="ru-RU" i="1" dirty="0"/>
              <a:t> </a:t>
            </a:r>
            <a:r>
              <a:rPr lang="ru-RU" i="1" dirty="0" err="1"/>
              <a:t>зайде</a:t>
            </a:r>
            <a:r>
              <a:rPr lang="ru-RU" i="1" dirty="0"/>
              <a:t>,</a:t>
            </a:r>
          </a:p>
          <a:p>
            <a:pPr marL="0" indent="0" algn="ctr">
              <a:buNone/>
            </a:pPr>
            <a:r>
              <a:rPr lang="ru-RU" i="1" dirty="0"/>
              <a:t>А </a:t>
            </a:r>
            <a:r>
              <a:rPr lang="ru-RU" i="1" dirty="0" err="1"/>
              <a:t>ніч-мати</a:t>
            </a:r>
            <a:r>
              <a:rPr lang="ru-RU" i="1" dirty="0"/>
              <a:t> </a:t>
            </a:r>
            <a:r>
              <a:rPr lang="ru-RU" i="1" dirty="0" err="1"/>
              <a:t>дасть</a:t>
            </a:r>
            <a:r>
              <a:rPr lang="ru-RU" i="1" dirty="0"/>
              <a:t> </a:t>
            </a:r>
            <a:r>
              <a:rPr lang="ru-RU" i="1" dirty="0" err="1"/>
              <a:t>пораду</a:t>
            </a:r>
            <a:r>
              <a:rPr lang="ru-RU" i="1" dirty="0"/>
              <a:t> —</a:t>
            </a:r>
          </a:p>
          <a:p>
            <a:pPr marL="0" indent="0" algn="ctr">
              <a:buNone/>
            </a:pPr>
            <a:r>
              <a:rPr lang="ru-RU" i="1" dirty="0"/>
              <a:t>Козак ляха </a:t>
            </a:r>
            <a:r>
              <a:rPr lang="ru-RU" i="1" dirty="0" err="1" smtClean="0"/>
              <a:t>знайде</a:t>
            </a:r>
            <a:r>
              <a:rPr lang="ru-RU" i="1" dirty="0" smtClean="0"/>
              <a:t>.</a:t>
            </a:r>
            <a:endParaRPr lang="ru-RU" i="1" dirty="0"/>
          </a:p>
          <a:p>
            <a:pPr marL="0" indent="0" algn="ctr">
              <a:buNone/>
            </a:pPr>
            <a:endParaRPr lang="ru-RU" i="1" dirty="0"/>
          </a:p>
          <a:p>
            <a:pPr marL="0" indent="0" algn="ctr">
              <a:buNone/>
            </a:pPr>
            <a:r>
              <a:rPr lang="ru-RU" i="1" dirty="0" err="1"/>
              <a:t>Лягло</a:t>
            </a:r>
            <a:r>
              <a:rPr lang="ru-RU" i="1" dirty="0"/>
              <a:t> </a:t>
            </a:r>
            <a:r>
              <a:rPr lang="ru-RU" i="1" dirty="0" err="1"/>
              <a:t>сонце</a:t>
            </a:r>
            <a:r>
              <a:rPr lang="ru-RU" i="1" dirty="0"/>
              <a:t> за горою,</a:t>
            </a:r>
          </a:p>
          <a:p>
            <a:pPr marL="0" indent="0" algn="ctr">
              <a:buNone/>
            </a:pPr>
            <a:r>
              <a:rPr lang="ru-RU" i="1" dirty="0" err="1"/>
              <a:t>Зірки</a:t>
            </a:r>
            <a:r>
              <a:rPr lang="ru-RU" i="1" dirty="0"/>
              <a:t> </a:t>
            </a:r>
            <a:r>
              <a:rPr lang="ru-RU" i="1" dirty="0" err="1"/>
              <a:t>засіяли</a:t>
            </a:r>
            <a:r>
              <a:rPr lang="ru-RU" i="1" dirty="0"/>
              <a:t>,</a:t>
            </a:r>
          </a:p>
          <a:p>
            <a:pPr marL="0" indent="0" algn="ctr">
              <a:buNone/>
            </a:pPr>
            <a:r>
              <a:rPr lang="ru-RU" i="1" dirty="0"/>
              <a:t>А </a:t>
            </a:r>
            <a:r>
              <a:rPr lang="ru-RU" i="1" dirty="0" err="1"/>
              <a:t>козаки</a:t>
            </a:r>
            <a:r>
              <a:rPr lang="ru-RU" i="1" dirty="0"/>
              <a:t>, як та </a:t>
            </a:r>
            <a:r>
              <a:rPr lang="ru-RU" i="1" dirty="0" err="1"/>
              <a:t>хмара</a:t>
            </a:r>
            <a:r>
              <a:rPr lang="ru-RU" i="1" dirty="0"/>
              <a:t>,</a:t>
            </a:r>
          </a:p>
          <a:p>
            <a:pPr marL="0" indent="0" algn="ctr">
              <a:buNone/>
            </a:pPr>
            <a:r>
              <a:rPr lang="ru-RU" i="1" dirty="0" err="1"/>
              <a:t>Ляхів</a:t>
            </a:r>
            <a:r>
              <a:rPr lang="ru-RU" i="1" dirty="0"/>
              <a:t> обступали.</a:t>
            </a:r>
          </a:p>
          <a:p>
            <a:pPr marL="0" indent="0" algn="ctr">
              <a:buNone/>
            </a:pPr>
            <a:r>
              <a:rPr lang="ru-RU" i="1" dirty="0"/>
              <a:t>Як став </a:t>
            </a:r>
            <a:r>
              <a:rPr lang="ru-RU" i="1" dirty="0" err="1"/>
              <a:t>місяць</a:t>
            </a:r>
            <a:r>
              <a:rPr lang="ru-RU" i="1" dirty="0"/>
              <a:t> </a:t>
            </a:r>
            <a:r>
              <a:rPr lang="ru-RU" i="1" dirty="0" err="1"/>
              <a:t>серед</a:t>
            </a:r>
            <a:r>
              <a:rPr lang="ru-RU" i="1" dirty="0"/>
              <a:t> неба,</a:t>
            </a:r>
          </a:p>
          <a:p>
            <a:pPr marL="0" indent="0" algn="ctr">
              <a:buNone/>
            </a:pPr>
            <a:r>
              <a:rPr lang="ru-RU" i="1" dirty="0" err="1"/>
              <a:t>Ревнула</a:t>
            </a:r>
            <a:r>
              <a:rPr lang="ru-RU" i="1" dirty="0"/>
              <a:t> </a:t>
            </a:r>
            <a:r>
              <a:rPr lang="ru-RU" i="1" dirty="0" err="1"/>
              <a:t>гармата</a:t>
            </a:r>
            <a:r>
              <a:rPr lang="ru-RU" i="1" dirty="0"/>
              <a:t>,</a:t>
            </a:r>
          </a:p>
          <a:p>
            <a:pPr marL="0" indent="0" algn="ctr">
              <a:buNone/>
            </a:pPr>
            <a:r>
              <a:rPr lang="ru-RU" i="1" dirty="0" err="1"/>
              <a:t>Прокинулись</a:t>
            </a:r>
            <a:r>
              <a:rPr lang="ru-RU" i="1" dirty="0"/>
              <a:t> </a:t>
            </a:r>
            <a:r>
              <a:rPr lang="ru-RU" i="1" dirty="0" err="1"/>
              <a:t>ляшки</a:t>
            </a:r>
            <a:r>
              <a:rPr lang="ru-RU" i="1" dirty="0"/>
              <a:t>-панки —</a:t>
            </a:r>
          </a:p>
          <a:p>
            <a:pPr marL="0" indent="0" algn="ctr">
              <a:buNone/>
            </a:pPr>
            <a:r>
              <a:rPr lang="ru-RU" i="1" dirty="0" err="1"/>
              <a:t>Нікуди</a:t>
            </a:r>
            <a:r>
              <a:rPr lang="ru-RU" i="1" dirty="0"/>
              <a:t> </a:t>
            </a:r>
            <a:r>
              <a:rPr lang="ru-RU" i="1" dirty="0" err="1"/>
              <a:t>втікати</a:t>
            </a:r>
            <a:r>
              <a:rPr lang="ru-RU" i="1" dirty="0"/>
              <a:t>!</a:t>
            </a:r>
          </a:p>
          <a:p>
            <a:pPr marL="0" indent="0" algn="ctr">
              <a:buNone/>
            </a:pPr>
            <a:r>
              <a:rPr lang="ru-RU" i="1" dirty="0" err="1"/>
              <a:t>Прокинулись</a:t>
            </a:r>
            <a:r>
              <a:rPr lang="ru-RU" i="1" dirty="0"/>
              <a:t> </a:t>
            </a:r>
            <a:r>
              <a:rPr lang="ru-RU" i="1" dirty="0" err="1"/>
              <a:t>ляшки</a:t>
            </a:r>
            <a:r>
              <a:rPr lang="ru-RU" i="1" dirty="0"/>
              <a:t>-панки</a:t>
            </a:r>
          </a:p>
          <a:p>
            <a:pPr marL="0" indent="0" algn="ctr">
              <a:buNone/>
            </a:pPr>
            <a:r>
              <a:rPr lang="ru-RU" i="1" dirty="0"/>
              <a:t>Та й не повставали.</a:t>
            </a:r>
          </a:p>
          <a:p>
            <a:pPr marL="0" indent="0" algn="ctr">
              <a:buNone/>
            </a:pPr>
            <a:r>
              <a:rPr lang="ru-RU" i="1" dirty="0" err="1"/>
              <a:t>Зійшло</a:t>
            </a:r>
            <a:r>
              <a:rPr lang="ru-RU" i="1" dirty="0"/>
              <a:t> </a:t>
            </a:r>
            <a:r>
              <a:rPr lang="ru-RU" i="1" dirty="0" err="1"/>
              <a:t>сонце</a:t>
            </a:r>
            <a:r>
              <a:rPr lang="ru-RU" i="1" dirty="0"/>
              <a:t> — </a:t>
            </a:r>
            <a:r>
              <a:rPr lang="ru-RU" i="1" dirty="0" err="1"/>
              <a:t>ляшки</a:t>
            </a:r>
            <a:r>
              <a:rPr lang="ru-RU" i="1" dirty="0"/>
              <a:t>-панки</a:t>
            </a:r>
          </a:p>
          <a:p>
            <a:pPr marL="0" indent="0" algn="ctr">
              <a:buNone/>
            </a:pPr>
            <a:r>
              <a:rPr lang="ru-RU" i="1" dirty="0" err="1"/>
              <a:t>Покотом</a:t>
            </a:r>
            <a:r>
              <a:rPr lang="ru-RU" i="1" dirty="0"/>
              <a:t> лежали</a:t>
            </a:r>
            <a:r>
              <a:rPr lang="ru-RU" i="1" dirty="0" smtClean="0"/>
              <a:t>.</a:t>
            </a:r>
            <a:r>
              <a:rPr lang="ru-RU" dirty="0"/>
              <a:t/>
            </a:r>
            <a:br>
              <a:rPr lang="ru-RU" dirty="0"/>
            </a:br>
            <a:endParaRPr lang="ru-RU" i="1" dirty="0"/>
          </a:p>
        </p:txBody>
      </p:sp>
    </p:spTree>
    <p:extLst>
      <p:ext uri="{BB962C8B-B14F-4D97-AF65-F5344CB8AC3E}">
        <p14:creationId xmlns:p14="http://schemas.microsoft.com/office/powerpoint/2010/main" val="350350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0"/>
            <a:ext cx="8229600" cy="6858000"/>
          </a:xfrm>
        </p:spPr>
        <p:txBody>
          <a:bodyPr>
            <a:normAutofit fontScale="62500" lnSpcReduction="20000"/>
          </a:bodyPr>
          <a:lstStyle/>
          <a:p>
            <a:pPr marL="0" indent="0" algn="ctr">
              <a:buNone/>
            </a:pPr>
            <a:r>
              <a:rPr lang="uk-UA" sz="3800" u="sng" dirty="0" smtClean="0">
                <a:latin typeface="Times New Roman" pitchFamily="18" charset="0"/>
                <a:cs typeface="Times New Roman" pitchFamily="18" charset="0"/>
              </a:rPr>
              <a:t>Крім польської поразки під Переяславом, яку називають «Тарасова ніч», у поемі є згадки і про інші історичні події того періоду:</a:t>
            </a:r>
          </a:p>
          <a:p>
            <a:pPr marL="0" indent="0" algn="ctr">
              <a:buNone/>
            </a:pPr>
            <a:endParaRPr lang="uk-UA" sz="3800" u="sng" dirty="0" smtClean="0">
              <a:latin typeface="Times New Roman" pitchFamily="18" charset="0"/>
              <a:cs typeface="Times New Roman" pitchFamily="18" charset="0"/>
            </a:endParaRPr>
          </a:p>
          <a:p>
            <a:pPr>
              <a:buFont typeface="Wingdings" pitchFamily="2" charset="2"/>
              <a:buChar char="Ø"/>
            </a:pPr>
            <a:r>
              <a:rPr lang="uk-UA" dirty="0" smtClean="0">
                <a:latin typeface="Times New Roman" pitchFamily="18" charset="0"/>
                <a:cs typeface="Times New Roman" pitchFamily="18" charset="0"/>
              </a:rPr>
              <a:t>Козацька війна 1594 року під керівництвом Северина Наливайка:</a:t>
            </a:r>
          </a:p>
          <a:p>
            <a:pPr marL="0" indent="0" algn="ctr">
              <a:buNone/>
            </a:pPr>
            <a:r>
              <a:rPr lang="ru-RU" i="1" dirty="0" err="1">
                <a:latin typeface="Times New Roman" pitchFamily="18" charset="0"/>
                <a:cs typeface="Times New Roman" pitchFamily="18" charset="0"/>
              </a:rPr>
              <a:t>Обізвався</a:t>
            </a:r>
            <a:r>
              <a:rPr lang="ru-RU" i="1" dirty="0">
                <a:latin typeface="Times New Roman" pitchFamily="18" charset="0"/>
                <a:cs typeface="Times New Roman" pitchFamily="18" charset="0"/>
              </a:rPr>
              <a:t> Наливайко —</a:t>
            </a:r>
          </a:p>
          <a:p>
            <a:pPr marL="0" indent="0" algn="ctr">
              <a:buNone/>
            </a:pPr>
            <a:r>
              <a:rPr lang="ru-RU" i="1" dirty="0">
                <a:latin typeface="Times New Roman" pitchFamily="18" charset="0"/>
                <a:cs typeface="Times New Roman" pitchFamily="18" charset="0"/>
              </a:rPr>
              <a:t>Не стало </a:t>
            </a:r>
            <a:r>
              <a:rPr lang="ru-RU" i="1" dirty="0" err="1">
                <a:latin typeface="Times New Roman" pitchFamily="18" charset="0"/>
                <a:cs typeface="Times New Roman" pitchFamily="18" charset="0"/>
              </a:rPr>
              <a:t>К</a:t>
            </a:r>
            <a:r>
              <a:rPr lang="ru-RU" i="1" dirty="0" err="1" smtClean="0">
                <a:latin typeface="Times New Roman" pitchFamily="18" charset="0"/>
                <a:cs typeface="Times New Roman" pitchFamily="18" charset="0"/>
              </a:rPr>
              <a:t>равчини</a:t>
            </a:r>
            <a:r>
              <a:rPr lang="ru-RU" i="1" dirty="0">
                <a:latin typeface="Times New Roman" pitchFamily="18" charset="0"/>
                <a:cs typeface="Times New Roman" pitchFamily="18" charset="0"/>
              </a:rPr>
              <a:t>!</a:t>
            </a:r>
          </a:p>
          <a:p>
            <a:pPr>
              <a:buFont typeface="Wingdings" pitchFamily="2" charset="2"/>
              <a:buChar char="Ø"/>
            </a:pPr>
            <a:r>
              <a:rPr lang="uk-UA" b="1"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Шевченко дає опис становище селянства та козацтва, про що підтверджують тогочасні джерела :</a:t>
            </a:r>
          </a:p>
          <a:p>
            <a:pPr marL="0" indent="0" algn="ctr">
              <a:buNone/>
            </a:pPr>
            <a:r>
              <a:rPr lang="ru-RU" i="1" dirty="0" err="1">
                <a:latin typeface="Times New Roman" pitchFamily="18" charset="0"/>
                <a:cs typeface="Times New Roman" pitchFamily="18" charset="0"/>
              </a:rPr>
              <a:t>Козачество</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гине</a:t>
            </a:r>
            <a:r>
              <a:rPr lang="ru-RU" i="1" dirty="0">
                <a:latin typeface="Times New Roman" pitchFamily="18" charset="0"/>
                <a:cs typeface="Times New Roman" pitchFamily="18" charset="0"/>
              </a:rPr>
              <a:t>,</a:t>
            </a:r>
          </a:p>
          <a:p>
            <a:pPr marL="0" indent="0" algn="ctr">
              <a:buNone/>
            </a:pPr>
            <a:r>
              <a:rPr lang="ru-RU" i="1" dirty="0">
                <a:latin typeface="Times New Roman" pitchFamily="18" charset="0"/>
                <a:cs typeface="Times New Roman" pitchFamily="18" charset="0"/>
              </a:rPr>
              <a:t>Гине слава, </a:t>
            </a:r>
            <a:r>
              <a:rPr lang="ru-RU" i="1" dirty="0" err="1">
                <a:latin typeface="Times New Roman" pitchFamily="18" charset="0"/>
                <a:cs typeface="Times New Roman" pitchFamily="18" charset="0"/>
              </a:rPr>
              <a:t>батьківщина</a:t>
            </a:r>
            <a:r>
              <a:rPr lang="ru-RU" i="1" dirty="0">
                <a:latin typeface="Times New Roman" pitchFamily="18" charset="0"/>
                <a:cs typeface="Times New Roman" pitchFamily="18" charset="0"/>
              </a:rPr>
              <a:t>,</a:t>
            </a:r>
          </a:p>
          <a:p>
            <a:pPr marL="0" indent="0" algn="ctr">
              <a:buNone/>
            </a:pPr>
            <a:r>
              <a:rPr lang="ru-RU" i="1" dirty="0" err="1">
                <a:latin typeface="Times New Roman" pitchFamily="18" charset="0"/>
                <a:cs typeface="Times New Roman" pitchFamily="18" charset="0"/>
              </a:rPr>
              <a:t>Немає</a:t>
            </a:r>
            <a:r>
              <a:rPr lang="ru-RU" i="1" dirty="0">
                <a:latin typeface="Times New Roman" pitchFamily="18" charset="0"/>
                <a:cs typeface="Times New Roman" pitchFamily="18" charset="0"/>
              </a:rPr>
              <a:t> де </a:t>
            </a:r>
            <a:r>
              <a:rPr lang="ru-RU" i="1" dirty="0" err="1">
                <a:latin typeface="Times New Roman" pitchFamily="18" charset="0"/>
                <a:cs typeface="Times New Roman" pitchFamily="18" charset="0"/>
              </a:rPr>
              <a:t>дітись</a:t>
            </a:r>
            <a:r>
              <a:rPr lang="ru-RU" i="1" dirty="0">
                <a:latin typeface="Times New Roman" pitchFamily="18" charset="0"/>
                <a:cs typeface="Times New Roman" pitchFamily="18" charset="0"/>
              </a:rPr>
              <a:t>.</a:t>
            </a:r>
          </a:p>
          <a:p>
            <a:pPr marL="0" indent="0" algn="ctr">
              <a:buNone/>
            </a:pPr>
            <a:r>
              <a:rPr lang="ru-RU" i="1" dirty="0" err="1">
                <a:latin typeface="Times New Roman" pitchFamily="18" charset="0"/>
                <a:cs typeface="Times New Roman" pitchFamily="18" charset="0"/>
              </a:rPr>
              <a:t>Виростають</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нехрещені</a:t>
            </a:r>
            <a:endParaRPr lang="ru-RU" i="1" dirty="0">
              <a:latin typeface="Times New Roman" pitchFamily="18" charset="0"/>
              <a:cs typeface="Times New Roman" pitchFamily="18" charset="0"/>
            </a:endParaRPr>
          </a:p>
          <a:p>
            <a:pPr marL="0" indent="0" algn="ctr">
              <a:buNone/>
            </a:pPr>
            <a:r>
              <a:rPr lang="ru-RU" i="1" dirty="0" err="1">
                <a:latin typeface="Times New Roman" pitchFamily="18" charset="0"/>
                <a:cs typeface="Times New Roman" pitchFamily="18" charset="0"/>
              </a:rPr>
              <a:t>Козацькії</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діти</a:t>
            </a:r>
            <a:r>
              <a:rPr lang="ru-RU" i="1" dirty="0">
                <a:latin typeface="Times New Roman" pitchFamily="18" charset="0"/>
                <a:cs typeface="Times New Roman" pitchFamily="18" charset="0"/>
              </a:rPr>
              <a:t>,</a:t>
            </a:r>
          </a:p>
          <a:p>
            <a:pPr marL="0" indent="0" algn="ctr">
              <a:buNone/>
            </a:pPr>
            <a:r>
              <a:rPr lang="ru-RU" i="1" dirty="0" err="1">
                <a:latin typeface="Times New Roman" pitchFamily="18" charset="0"/>
                <a:cs typeface="Times New Roman" pitchFamily="18" charset="0"/>
              </a:rPr>
              <a:t>Кохаються</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невінчані</a:t>
            </a:r>
            <a:r>
              <a:rPr lang="ru-RU" i="1" dirty="0">
                <a:latin typeface="Times New Roman" pitchFamily="18" charset="0"/>
                <a:cs typeface="Times New Roman" pitchFamily="18" charset="0"/>
              </a:rPr>
              <a:t>,</a:t>
            </a:r>
          </a:p>
          <a:p>
            <a:pPr marL="0" indent="0" algn="ctr">
              <a:buNone/>
            </a:pPr>
            <a:r>
              <a:rPr lang="ru-RU" i="1" dirty="0">
                <a:latin typeface="Times New Roman" pitchFamily="18" charset="0"/>
                <a:cs typeface="Times New Roman" pitchFamily="18" charset="0"/>
              </a:rPr>
              <a:t>Без попа </a:t>
            </a:r>
            <a:r>
              <a:rPr lang="ru-RU" i="1" dirty="0" err="1">
                <a:latin typeface="Times New Roman" pitchFamily="18" charset="0"/>
                <a:cs typeface="Times New Roman" pitchFamily="18" charset="0"/>
              </a:rPr>
              <a:t>ховають</a:t>
            </a:r>
            <a:r>
              <a:rPr lang="ru-RU" i="1" dirty="0">
                <a:latin typeface="Times New Roman" pitchFamily="18" charset="0"/>
                <a:cs typeface="Times New Roman" pitchFamily="18" charset="0"/>
              </a:rPr>
              <a:t>,</a:t>
            </a:r>
          </a:p>
          <a:p>
            <a:pPr marL="0" indent="0" algn="ctr">
              <a:buNone/>
            </a:pPr>
            <a:r>
              <a:rPr lang="ru-RU" i="1" dirty="0">
                <a:latin typeface="Times New Roman" pitchFamily="18" charset="0"/>
                <a:cs typeface="Times New Roman" pitchFamily="18" charset="0"/>
              </a:rPr>
              <a:t>Запродана жидам </a:t>
            </a:r>
            <a:r>
              <a:rPr lang="ru-RU" i="1" dirty="0" err="1">
                <a:latin typeface="Times New Roman" pitchFamily="18" charset="0"/>
                <a:cs typeface="Times New Roman" pitchFamily="18" charset="0"/>
              </a:rPr>
              <a:t>віра</a:t>
            </a:r>
            <a:r>
              <a:rPr lang="ru-RU" i="1" dirty="0">
                <a:latin typeface="Times New Roman" pitchFamily="18" charset="0"/>
                <a:cs typeface="Times New Roman" pitchFamily="18" charset="0"/>
              </a:rPr>
              <a:t>,</a:t>
            </a:r>
          </a:p>
          <a:p>
            <a:pPr marL="0" indent="0" algn="ctr">
              <a:buNone/>
            </a:pPr>
            <a:r>
              <a:rPr lang="ru-RU" i="1" dirty="0">
                <a:latin typeface="Times New Roman" pitchFamily="18" charset="0"/>
                <a:cs typeface="Times New Roman" pitchFamily="18" charset="0"/>
              </a:rPr>
              <a:t>В </a:t>
            </a:r>
            <a:r>
              <a:rPr lang="ru-RU" i="1" dirty="0" err="1">
                <a:latin typeface="Times New Roman" pitchFamily="18" charset="0"/>
                <a:cs typeface="Times New Roman" pitchFamily="18" charset="0"/>
              </a:rPr>
              <a:t>церкву</a:t>
            </a:r>
            <a:r>
              <a:rPr lang="ru-RU" i="1" dirty="0">
                <a:latin typeface="Times New Roman" pitchFamily="18" charset="0"/>
                <a:cs typeface="Times New Roman" pitchFamily="18" charset="0"/>
              </a:rPr>
              <a:t> не </a:t>
            </a:r>
            <a:r>
              <a:rPr lang="ru-RU" i="1" dirty="0" err="1">
                <a:latin typeface="Times New Roman" pitchFamily="18" charset="0"/>
                <a:cs typeface="Times New Roman" pitchFamily="18" charset="0"/>
              </a:rPr>
              <a:t>пускають</a:t>
            </a:r>
            <a:r>
              <a:rPr lang="ru-RU" i="1" dirty="0">
                <a:latin typeface="Times New Roman" pitchFamily="18" charset="0"/>
                <a:cs typeface="Times New Roman" pitchFamily="18" charset="0"/>
              </a:rPr>
              <a:t>!</a:t>
            </a:r>
          </a:p>
          <a:p>
            <a:pPr marL="0" indent="0" algn="ctr">
              <a:buNone/>
            </a:pPr>
            <a:r>
              <a:rPr lang="ru-RU" i="1" dirty="0">
                <a:latin typeface="Times New Roman" pitchFamily="18" charset="0"/>
                <a:cs typeface="Times New Roman" pitchFamily="18" charset="0"/>
              </a:rPr>
              <a:t>Як та </a:t>
            </a:r>
            <a:r>
              <a:rPr lang="ru-RU" i="1" dirty="0" err="1">
                <a:latin typeface="Times New Roman" pitchFamily="18" charset="0"/>
                <a:cs typeface="Times New Roman" pitchFamily="18" charset="0"/>
              </a:rPr>
              <a:t>галич</a:t>
            </a:r>
            <a:r>
              <a:rPr lang="ru-RU" i="1" dirty="0">
                <a:latin typeface="Times New Roman" pitchFamily="18" charset="0"/>
                <a:cs typeface="Times New Roman" pitchFamily="18" charset="0"/>
              </a:rPr>
              <a:t> поле </a:t>
            </a:r>
            <a:r>
              <a:rPr lang="ru-RU" i="1" dirty="0" err="1">
                <a:latin typeface="Times New Roman" pitchFamily="18" charset="0"/>
                <a:cs typeface="Times New Roman" pitchFamily="18" charset="0"/>
              </a:rPr>
              <a:t>криє</a:t>
            </a:r>
            <a:r>
              <a:rPr lang="ru-RU" i="1" dirty="0">
                <a:latin typeface="Times New Roman" pitchFamily="18" charset="0"/>
                <a:cs typeface="Times New Roman" pitchFamily="18" charset="0"/>
              </a:rPr>
              <a:t>,</a:t>
            </a:r>
          </a:p>
          <a:p>
            <a:pPr marL="0" indent="0" algn="ctr">
              <a:buNone/>
            </a:pPr>
            <a:r>
              <a:rPr lang="ru-RU" i="1" dirty="0">
                <a:latin typeface="Times New Roman" pitchFamily="18" charset="0"/>
                <a:cs typeface="Times New Roman" pitchFamily="18" charset="0"/>
              </a:rPr>
              <a:t>Ляхи, </a:t>
            </a:r>
            <a:r>
              <a:rPr lang="ru-RU" i="1" dirty="0" err="1">
                <a:latin typeface="Times New Roman" pitchFamily="18" charset="0"/>
                <a:cs typeface="Times New Roman" pitchFamily="18" charset="0"/>
              </a:rPr>
              <a:t>уніяти</a:t>
            </a:r>
            <a:endParaRPr lang="ru-RU" i="1" dirty="0">
              <a:latin typeface="Times New Roman" pitchFamily="18" charset="0"/>
              <a:cs typeface="Times New Roman" pitchFamily="18" charset="0"/>
            </a:endParaRPr>
          </a:p>
          <a:p>
            <a:pPr marL="0" indent="0" algn="ctr">
              <a:buNone/>
            </a:pPr>
            <a:r>
              <a:rPr lang="ru-RU" i="1" dirty="0" err="1">
                <a:latin typeface="Times New Roman" pitchFamily="18" charset="0"/>
                <a:cs typeface="Times New Roman" pitchFamily="18" charset="0"/>
              </a:rPr>
              <a:t>Налітають</a:t>
            </a:r>
            <a:r>
              <a:rPr lang="ru-RU" i="1" dirty="0">
                <a:latin typeface="Times New Roman" pitchFamily="18" charset="0"/>
                <a:cs typeface="Times New Roman" pitchFamily="18" charset="0"/>
              </a:rPr>
              <a:t> — нема кому</a:t>
            </a:r>
          </a:p>
          <a:p>
            <a:pPr marL="0" indent="0" algn="ctr">
              <a:buNone/>
            </a:pPr>
            <a:r>
              <a:rPr lang="ru-RU" i="1" dirty="0" err="1">
                <a:latin typeface="Times New Roman" pitchFamily="18" charset="0"/>
                <a:cs typeface="Times New Roman" pitchFamily="18" charset="0"/>
              </a:rPr>
              <a:t>Порадоньки</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дати</a:t>
            </a:r>
            <a:r>
              <a:rPr lang="ru-RU" i="1" dirty="0" smtClean="0">
                <a:latin typeface="Times New Roman" pitchFamily="18" charset="0"/>
                <a:cs typeface="Times New Roman" pitchFamily="18" charset="0"/>
              </a:rPr>
              <a:t>.</a:t>
            </a:r>
            <a:endParaRPr lang="ru-RU" i="1" dirty="0">
              <a:latin typeface="Times New Roman" pitchFamily="18" charset="0"/>
              <a:cs typeface="Times New Roman" pitchFamily="18" charset="0"/>
            </a:endParaRPr>
          </a:p>
        </p:txBody>
      </p:sp>
    </p:spTree>
    <p:extLst>
      <p:ext uri="{BB962C8B-B14F-4D97-AF65-F5344CB8AC3E}">
        <p14:creationId xmlns:p14="http://schemas.microsoft.com/office/powerpoint/2010/main" val="3019192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6120680"/>
          </a:xfrm>
        </p:spPr>
        <p:txBody>
          <a:bodyPr>
            <a:normAutofit fontScale="85000" lnSpcReduction="20000"/>
          </a:bodyPr>
          <a:lstStyle/>
          <a:p>
            <a:pPr marL="0" indent="0" algn="just">
              <a:buNone/>
            </a:pPr>
            <a:r>
              <a:rPr lang="uk-UA" dirty="0" smtClean="0">
                <a:latin typeface="Times New Roman" pitchFamily="18" charset="0"/>
                <a:ea typeface="Batang" pitchFamily="18" charset="-127"/>
                <a:cs typeface="Times New Roman" pitchFamily="18" charset="0"/>
              </a:rPr>
              <a:t>Отже, поема Т. Г. Шевченка «Тарасова ніч» хоча і є художнім твором, проте вона містить чіткі історичні відомості відносно козацького повстання 1630 під проводом Тараса Федоровича (</a:t>
            </a:r>
            <a:r>
              <a:rPr lang="uk-UA" dirty="0" err="1" smtClean="0">
                <a:latin typeface="Times New Roman" pitchFamily="18" charset="0"/>
                <a:ea typeface="Batang" pitchFamily="18" charset="-127"/>
                <a:cs typeface="Times New Roman" pitchFamily="18" charset="0"/>
              </a:rPr>
              <a:t>Трясила</a:t>
            </a:r>
            <a:r>
              <a:rPr lang="uk-UA" dirty="0" smtClean="0">
                <a:latin typeface="Times New Roman" pitchFamily="18" charset="0"/>
                <a:ea typeface="Batang" pitchFamily="18" charset="-127"/>
                <a:cs typeface="Times New Roman" pitchFamily="18" charset="0"/>
              </a:rPr>
              <a:t>). </a:t>
            </a:r>
            <a:r>
              <a:rPr lang="uk-UA" dirty="0">
                <a:latin typeface="Times New Roman" pitchFamily="18" charset="0"/>
                <a:ea typeface="Batang" pitchFamily="18" charset="-127"/>
                <a:cs typeface="Times New Roman" pitchFamily="18" charset="0"/>
              </a:rPr>
              <a:t>П</a:t>
            </a:r>
            <a:r>
              <a:rPr lang="uk-UA" dirty="0" smtClean="0">
                <a:latin typeface="Times New Roman" pitchFamily="18" charset="0"/>
                <a:ea typeface="Batang" pitchFamily="18" charset="-127"/>
                <a:cs typeface="Times New Roman" pitchFamily="18" charset="0"/>
              </a:rPr>
              <a:t>одії висвітлює співець-кобзар, але його слова проникають в душу та змушують замислитися слухачів. Вони розчулюють до сліз: </a:t>
            </a:r>
          </a:p>
          <a:p>
            <a:pPr marL="0" indent="0" algn="ctr">
              <a:buNone/>
            </a:pPr>
            <a:r>
              <a:rPr lang="ru-RU" i="1" dirty="0" err="1" smtClean="0"/>
              <a:t>Умовк</a:t>
            </a:r>
            <a:r>
              <a:rPr lang="ru-RU" i="1" dirty="0" smtClean="0"/>
              <a:t> </a:t>
            </a:r>
            <a:r>
              <a:rPr lang="ru-RU" i="1" dirty="0" err="1"/>
              <a:t>кобзар</a:t>
            </a:r>
            <a:r>
              <a:rPr lang="ru-RU" i="1" dirty="0"/>
              <a:t>, </a:t>
            </a:r>
            <a:r>
              <a:rPr lang="ru-RU" i="1" dirty="0" err="1"/>
              <a:t>сумуючи</a:t>
            </a:r>
            <a:r>
              <a:rPr lang="ru-RU" i="1" dirty="0"/>
              <a:t>:</a:t>
            </a:r>
          </a:p>
          <a:p>
            <a:pPr marL="0" indent="0" algn="ctr">
              <a:buNone/>
            </a:pPr>
            <a:r>
              <a:rPr lang="ru-RU" i="1" dirty="0" err="1"/>
              <a:t>Щось</a:t>
            </a:r>
            <a:r>
              <a:rPr lang="ru-RU" i="1" dirty="0"/>
              <a:t> руки не </a:t>
            </a:r>
            <a:r>
              <a:rPr lang="ru-RU" i="1" dirty="0" err="1"/>
              <a:t>грають</a:t>
            </a:r>
            <a:r>
              <a:rPr lang="ru-RU" i="1" dirty="0"/>
              <a:t>.</a:t>
            </a:r>
          </a:p>
          <a:p>
            <a:pPr marL="0" indent="0" algn="ctr">
              <a:buNone/>
            </a:pPr>
            <a:r>
              <a:rPr lang="ru-RU" i="1" dirty="0"/>
              <a:t>Кругом </a:t>
            </a:r>
            <a:r>
              <a:rPr lang="ru-RU" i="1" dirty="0" err="1"/>
              <a:t>хлопці</a:t>
            </a:r>
            <a:r>
              <a:rPr lang="ru-RU" i="1" dirty="0"/>
              <a:t> та </a:t>
            </a:r>
            <a:r>
              <a:rPr lang="ru-RU" i="1" dirty="0" err="1"/>
              <a:t>дівчата</a:t>
            </a:r>
            <a:endParaRPr lang="ru-RU" i="1" dirty="0"/>
          </a:p>
          <a:p>
            <a:pPr marL="0" indent="0" algn="ctr">
              <a:buNone/>
            </a:pPr>
            <a:r>
              <a:rPr lang="ru-RU" i="1" dirty="0" err="1"/>
              <a:t>Слізоньки</a:t>
            </a:r>
            <a:r>
              <a:rPr lang="ru-RU" i="1" dirty="0"/>
              <a:t> </a:t>
            </a:r>
            <a:r>
              <a:rPr lang="ru-RU" i="1" dirty="0" err="1"/>
              <a:t>втирають</a:t>
            </a:r>
            <a:r>
              <a:rPr lang="ru-RU" i="1" dirty="0" smtClean="0"/>
              <a:t>.</a:t>
            </a:r>
          </a:p>
          <a:p>
            <a:pPr marL="0" indent="0">
              <a:buNone/>
            </a:pPr>
            <a:r>
              <a:rPr lang="uk-UA" i="1" dirty="0" smtClean="0"/>
              <a:t>Я захоплююся сміливістю та відвагою козаків, які віддавали свої життя заради волі країни, заради життя своїх нащадків у щасливій, квітучій державі. Тарас Федорович був мудрим та харизматичним керівником, він очолив військо та привів його до перемоги.</a:t>
            </a:r>
            <a:endParaRPr lang="ru-RU" i="1" dirty="0"/>
          </a:p>
          <a:p>
            <a:pPr marL="0" indent="0">
              <a:buNone/>
            </a:pPr>
            <a:endParaRPr lang="ru-RU" dirty="0"/>
          </a:p>
        </p:txBody>
      </p:sp>
    </p:spTree>
    <p:extLst>
      <p:ext uri="{BB962C8B-B14F-4D97-AF65-F5344CB8AC3E}">
        <p14:creationId xmlns:p14="http://schemas.microsoft.com/office/powerpoint/2010/main" val="3342103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normAutofit fontScale="92500" lnSpcReduction="10000"/>
          </a:bodyPr>
          <a:lstStyle/>
          <a:p>
            <a:pPr marL="0" indent="0" algn="ctr">
              <a:buNone/>
            </a:pPr>
            <a:r>
              <a:rPr lang="uk-UA" dirty="0" smtClean="0"/>
              <a:t>Слід відзначити, що кобзар не дотримується хронологічної послідовності під час викладення подій. Так, перед повстанням </a:t>
            </a:r>
            <a:r>
              <a:rPr lang="uk-UA" dirty="0" err="1" smtClean="0"/>
              <a:t>Трясила</a:t>
            </a:r>
            <a:r>
              <a:rPr lang="uk-UA" dirty="0" smtClean="0"/>
              <a:t> він згадує про Павлюка </a:t>
            </a:r>
            <a:r>
              <a:rPr lang="uk-UA" i="1" dirty="0" smtClean="0"/>
              <a:t>(..</a:t>
            </a:r>
            <a:r>
              <a:rPr lang="ru-RU" i="1" dirty="0" err="1" smtClean="0"/>
              <a:t>Обізвавсь</a:t>
            </a:r>
            <a:r>
              <a:rPr lang="ru-RU" i="1" dirty="0" smtClean="0"/>
              <a:t> </a:t>
            </a:r>
            <a:r>
              <a:rPr lang="ru-RU" i="1" dirty="0" err="1"/>
              <a:t>козак</a:t>
            </a:r>
            <a:r>
              <a:rPr lang="ru-RU" i="1" dirty="0"/>
              <a:t> </a:t>
            </a:r>
            <a:r>
              <a:rPr lang="ru-RU" i="1" dirty="0" err="1" smtClean="0"/>
              <a:t>Павлюга</a:t>
            </a:r>
            <a:r>
              <a:rPr lang="ru-RU" dirty="0" smtClean="0"/>
              <a:t>…), </a:t>
            </a:r>
            <a:r>
              <a:rPr lang="ru-RU" dirty="0" err="1" smtClean="0"/>
              <a:t>тоді</a:t>
            </a:r>
            <a:r>
              <a:rPr lang="ru-RU" dirty="0" smtClean="0"/>
              <a:t> як </a:t>
            </a:r>
            <a:r>
              <a:rPr lang="ru-RU" dirty="0" err="1" smtClean="0"/>
              <a:t>рух</a:t>
            </a:r>
            <a:r>
              <a:rPr lang="ru-RU" dirty="0" smtClean="0"/>
              <a:t> </a:t>
            </a:r>
            <a:r>
              <a:rPr lang="ru-RU" dirty="0" err="1" smtClean="0"/>
              <a:t>козаків</a:t>
            </a:r>
            <a:r>
              <a:rPr lang="ru-RU" dirty="0" smtClean="0"/>
              <a:t> </a:t>
            </a:r>
            <a:r>
              <a:rPr lang="ru-RU" dirty="0" err="1" smtClean="0"/>
              <a:t>під</a:t>
            </a:r>
            <a:r>
              <a:rPr lang="ru-RU" dirty="0" smtClean="0"/>
              <a:t> </a:t>
            </a:r>
            <a:r>
              <a:rPr lang="ru-RU" dirty="0" err="1" smtClean="0"/>
              <a:t>його</a:t>
            </a:r>
            <a:r>
              <a:rPr lang="ru-RU" dirty="0" smtClean="0"/>
              <a:t> проводом </a:t>
            </a:r>
            <a:r>
              <a:rPr lang="ru-RU" dirty="0" err="1" smtClean="0"/>
              <a:t>відбувався</a:t>
            </a:r>
            <a:r>
              <a:rPr lang="ru-RU" dirty="0" smtClean="0"/>
              <a:t> у 1637 </a:t>
            </a:r>
            <a:r>
              <a:rPr lang="ru-RU" dirty="0" err="1" smtClean="0"/>
              <a:t>році</a:t>
            </a:r>
            <a:r>
              <a:rPr lang="ru-RU" dirty="0" smtClean="0"/>
              <a:t>.</a:t>
            </a:r>
          </a:p>
          <a:p>
            <a:pPr marL="0" indent="0">
              <a:buNone/>
            </a:pPr>
            <a:endParaRPr lang="ru-RU" dirty="0"/>
          </a:p>
          <a:p>
            <a:pPr marL="0" indent="0" algn="ctr">
              <a:buNone/>
            </a:pPr>
            <a:r>
              <a:rPr lang="ru-RU" dirty="0" err="1" smtClean="0"/>
              <a:t>Прирівнювати</a:t>
            </a:r>
            <a:r>
              <a:rPr lang="ru-RU" dirty="0" smtClean="0"/>
              <a:t> </a:t>
            </a:r>
            <a:r>
              <a:rPr lang="ru-RU" dirty="0" err="1" smtClean="0"/>
              <a:t>дану</a:t>
            </a:r>
            <a:r>
              <a:rPr lang="ru-RU" dirty="0" smtClean="0"/>
              <a:t> поему до </a:t>
            </a:r>
            <a:r>
              <a:rPr lang="ru-RU" dirty="0" err="1" smtClean="0"/>
              <a:t>справжнього</a:t>
            </a:r>
            <a:r>
              <a:rPr lang="ru-RU" dirty="0" smtClean="0"/>
              <a:t> та </a:t>
            </a:r>
            <a:r>
              <a:rPr lang="ru-RU" dirty="0" err="1" smtClean="0"/>
              <a:t>достовірного</a:t>
            </a:r>
            <a:r>
              <a:rPr lang="ru-RU" dirty="0" smtClean="0"/>
              <a:t> </a:t>
            </a:r>
            <a:r>
              <a:rPr lang="ru-RU" dirty="0" err="1" smtClean="0"/>
              <a:t>історичного</a:t>
            </a:r>
            <a:r>
              <a:rPr lang="ru-RU" dirty="0" smtClean="0"/>
              <a:t>  </a:t>
            </a:r>
            <a:r>
              <a:rPr lang="ru-RU" dirty="0" err="1" smtClean="0"/>
              <a:t>джерела</a:t>
            </a:r>
            <a:r>
              <a:rPr lang="ru-RU" dirty="0" smtClean="0"/>
              <a:t> -   </a:t>
            </a:r>
            <a:r>
              <a:rPr lang="ru-RU" dirty="0" err="1" smtClean="0"/>
              <a:t>неможливо</a:t>
            </a:r>
            <a:r>
              <a:rPr lang="ru-RU" dirty="0" smtClean="0"/>
              <a:t>, </a:t>
            </a:r>
            <a:r>
              <a:rPr lang="ru-RU" dirty="0" err="1" smtClean="0"/>
              <a:t>зате</a:t>
            </a:r>
            <a:r>
              <a:rPr lang="ru-RU" dirty="0" smtClean="0"/>
              <a:t> </a:t>
            </a:r>
            <a:r>
              <a:rPr lang="ru-RU" dirty="0" err="1" smtClean="0"/>
              <a:t>використовувати</a:t>
            </a:r>
            <a:r>
              <a:rPr lang="ru-RU" dirty="0" smtClean="0"/>
              <a:t> </a:t>
            </a:r>
            <a:r>
              <a:rPr lang="ru-RU" dirty="0" err="1" smtClean="0"/>
              <a:t>її</a:t>
            </a:r>
            <a:r>
              <a:rPr lang="ru-RU" dirty="0" smtClean="0"/>
              <a:t> як </a:t>
            </a:r>
            <a:r>
              <a:rPr lang="ru-RU" dirty="0" err="1" smtClean="0"/>
              <a:t>допоміжний</a:t>
            </a:r>
            <a:r>
              <a:rPr lang="ru-RU" dirty="0" smtClean="0"/>
              <a:t> </a:t>
            </a:r>
            <a:r>
              <a:rPr lang="ru-RU" dirty="0" err="1" smtClean="0"/>
              <a:t>матеріал</a:t>
            </a:r>
            <a:r>
              <a:rPr lang="ru-RU" dirty="0" smtClean="0"/>
              <a:t> для </a:t>
            </a:r>
            <a:r>
              <a:rPr lang="ru-RU" dirty="0" err="1" smtClean="0"/>
              <a:t>ілюстрації</a:t>
            </a:r>
            <a:r>
              <a:rPr lang="ru-RU" dirty="0" smtClean="0"/>
              <a:t> становища </a:t>
            </a:r>
            <a:r>
              <a:rPr lang="ru-RU" dirty="0" err="1" smtClean="0"/>
              <a:t>суспільства</a:t>
            </a:r>
            <a:r>
              <a:rPr lang="ru-RU" dirty="0" smtClean="0"/>
              <a:t> в 30-х роках </a:t>
            </a:r>
            <a:r>
              <a:rPr lang="en-US" dirty="0" smtClean="0"/>
              <a:t>XVII</a:t>
            </a:r>
            <a:r>
              <a:rPr lang="uk-UA" dirty="0" smtClean="0"/>
              <a:t> століття </a:t>
            </a:r>
            <a:r>
              <a:rPr lang="ru-RU" dirty="0" smtClean="0"/>
              <a:t>на уроках </a:t>
            </a:r>
            <a:r>
              <a:rPr lang="ru-RU" dirty="0" err="1" smtClean="0"/>
              <a:t>історії</a:t>
            </a:r>
            <a:r>
              <a:rPr lang="ru-RU" dirty="0" smtClean="0"/>
              <a:t> - </a:t>
            </a:r>
            <a:r>
              <a:rPr lang="ru-RU" dirty="0" err="1" smtClean="0"/>
              <a:t>можна</a:t>
            </a:r>
            <a:r>
              <a:rPr lang="ru-RU" dirty="0" smtClean="0"/>
              <a:t>.</a:t>
            </a:r>
            <a:endParaRPr lang="ru-RU" dirty="0"/>
          </a:p>
        </p:txBody>
      </p:sp>
    </p:spTree>
    <p:extLst>
      <p:ext uri="{BB962C8B-B14F-4D97-AF65-F5344CB8AC3E}">
        <p14:creationId xmlns:p14="http://schemas.microsoft.com/office/powerpoint/2010/main" val="310754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Тарас Григорович часто торкався історичної тематики, цим самим він прагнув:</a:t>
            </a:r>
            <a:endParaRPr lang="ru-RU" dirty="0"/>
          </a:p>
        </p:txBody>
      </p:sp>
      <p:sp>
        <p:nvSpPr>
          <p:cNvPr id="3" name="Объект 2"/>
          <p:cNvSpPr>
            <a:spLocks noGrp="1"/>
          </p:cNvSpPr>
          <p:nvPr>
            <p:ph idx="1"/>
          </p:nvPr>
        </p:nvSpPr>
        <p:spPr>
          <a:xfrm>
            <a:off x="457200" y="2204864"/>
            <a:ext cx="8229600" cy="3921299"/>
          </a:xfrm>
        </p:spPr>
        <p:txBody>
          <a:bodyPr>
            <a:normAutofit lnSpcReduction="10000"/>
          </a:bodyPr>
          <a:lstStyle/>
          <a:p>
            <a:r>
              <a:rPr lang="uk-UA" dirty="0" smtClean="0"/>
              <a:t>нагадати про героїчні здобутки наших предків;</a:t>
            </a:r>
          </a:p>
          <a:p>
            <a:r>
              <a:rPr lang="uk-UA" dirty="0" smtClean="0"/>
              <a:t>зберегти пам'ять про свою історію;</a:t>
            </a:r>
          </a:p>
          <a:p>
            <a:r>
              <a:rPr lang="uk-UA" dirty="0" smtClean="0"/>
              <a:t>показати відвагу козацтва та  зв’язок з ним різних поколінь  українців, а відповідно і наявність хоробрості та сили в нашій крові;</a:t>
            </a:r>
          </a:p>
          <a:p>
            <a:r>
              <a:rPr lang="uk-UA" dirty="0" smtClean="0"/>
              <a:t> надихати народ на нову боротьбу за національне визволення </a:t>
            </a:r>
            <a:endParaRPr lang="ru-RU" dirty="0"/>
          </a:p>
        </p:txBody>
      </p:sp>
    </p:spTree>
    <p:extLst>
      <p:ext uri="{BB962C8B-B14F-4D97-AF65-F5344CB8AC3E}">
        <p14:creationId xmlns:p14="http://schemas.microsoft.com/office/powerpoint/2010/main" val="3469716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683568" y="5445224"/>
            <a:ext cx="8229600" cy="1143000"/>
          </a:xfrm>
        </p:spPr>
        <p:txBody>
          <a:bodyPr/>
          <a:lstStyle/>
          <a:p>
            <a:pPr algn="r"/>
            <a:r>
              <a:rPr lang="uk-UA" dirty="0" smtClean="0"/>
              <a:t>Т. Г. Шевченко</a:t>
            </a:r>
            <a:endParaRPr lang="ru-RU" dirty="0"/>
          </a:p>
        </p:txBody>
      </p:sp>
      <p:sp>
        <p:nvSpPr>
          <p:cNvPr id="3" name="Объект 2"/>
          <p:cNvSpPr>
            <a:spLocks noGrp="1"/>
          </p:cNvSpPr>
          <p:nvPr>
            <p:ph idx="1"/>
          </p:nvPr>
        </p:nvSpPr>
        <p:spPr>
          <a:xfrm>
            <a:off x="467544" y="1916832"/>
            <a:ext cx="8229600" cy="2304256"/>
          </a:xfrm>
        </p:spPr>
        <p:txBody>
          <a:bodyPr/>
          <a:lstStyle/>
          <a:p>
            <a:pPr marL="0" indent="0" algn="ctr">
              <a:buNone/>
            </a:pPr>
            <a:r>
              <a:rPr lang="ru-RU" b="1" i="1" dirty="0">
                <a:solidFill>
                  <a:srgbClr val="FFFF00"/>
                </a:solidFill>
              </a:rPr>
              <a:t>Наша дума, наша </a:t>
            </a:r>
            <a:r>
              <a:rPr lang="ru-RU" b="1" i="1" dirty="0" err="1">
                <a:solidFill>
                  <a:srgbClr val="FFFF00"/>
                </a:solidFill>
              </a:rPr>
              <a:t>пісня</a:t>
            </a:r>
            <a:r>
              <a:rPr lang="ru-RU" b="1" i="1" dirty="0">
                <a:solidFill>
                  <a:srgbClr val="FFFF00"/>
                </a:solidFill>
              </a:rPr>
              <a:t/>
            </a:r>
            <a:br>
              <a:rPr lang="ru-RU" b="1" i="1" dirty="0">
                <a:solidFill>
                  <a:srgbClr val="FFFF00"/>
                </a:solidFill>
              </a:rPr>
            </a:br>
            <a:r>
              <a:rPr lang="ru-RU" b="1" i="1" dirty="0">
                <a:solidFill>
                  <a:srgbClr val="FFFF00"/>
                </a:solidFill>
              </a:rPr>
              <a:t>Не </a:t>
            </a:r>
            <a:r>
              <a:rPr lang="ru-RU" b="1" i="1" dirty="0" err="1">
                <a:solidFill>
                  <a:srgbClr val="FFFF00"/>
                </a:solidFill>
              </a:rPr>
              <a:t>вмре</a:t>
            </a:r>
            <a:r>
              <a:rPr lang="ru-RU" b="1" i="1" dirty="0">
                <a:solidFill>
                  <a:srgbClr val="FFFF00"/>
                </a:solidFill>
              </a:rPr>
              <a:t>, не </a:t>
            </a:r>
            <a:r>
              <a:rPr lang="ru-RU" b="1" i="1" dirty="0" err="1">
                <a:solidFill>
                  <a:srgbClr val="FFFF00"/>
                </a:solidFill>
              </a:rPr>
              <a:t>загине</a:t>
            </a:r>
            <a:r>
              <a:rPr lang="ru-RU" b="1" i="1" dirty="0">
                <a:solidFill>
                  <a:srgbClr val="FFFF00"/>
                </a:solidFill>
              </a:rPr>
              <a:t>...</a:t>
            </a:r>
            <a:br>
              <a:rPr lang="ru-RU" b="1" i="1" dirty="0">
                <a:solidFill>
                  <a:srgbClr val="FFFF00"/>
                </a:solidFill>
              </a:rPr>
            </a:br>
            <a:r>
              <a:rPr lang="ru-RU" b="1" i="1" dirty="0">
                <a:solidFill>
                  <a:srgbClr val="FFFF00"/>
                </a:solidFill>
              </a:rPr>
              <a:t>Ось де, люде, наша Слава,</a:t>
            </a:r>
            <a:br>
              <a:rPr lang="ru-RU" b="1" i="1" dirty="0">
                <a:solidFill>
                  <a:srgbClr val="FFFF00"/>
                </a:solidFill>
              </a:rPr>
            </a:br>
            <a:r>
              <a:rPr lang="ru-RU" b="1" i="1" dirty="0">
                <a:solidFill>
                  <a:srgbClr val="FFFF00"/>
                </a:solidFill>
              </a:rPr>
              <a:t>Слава </a:t>
            </a:r>
            <a:r>
              <a:rPr lang="ru-RU" b="1" i="1" dirty="0" err="1">
                <a:solidFill>
                  <a:srgbClr val="FFFF00"/>
                </a:solidFill>
              </a:rPr>
              <a:t>України</a:t>
            </a:r>
            <a:r>
              <a:rPr lang="ru-RU" b="1" i="1" dirty="0">
                <a:solidFill>
                  <a:srgbClr val="FFFF00"/>
                </a:solidFill>
              </a:rPr>
              <a:t>!!!</a:t>
            </a:r>
          </a:p>
        </p:txBody>
      </p:sp>
    </p:spTree>
    <p:extLst>
      <p:ext uri="{BB962C8B-B14F-4D97-AF65-F5344CB8AC3E}">
        <p14:creationId xmlns:p14="http://schemas.microsoft.com/office/powerpoint/2010/main" val="4033986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BEBA8EAE-BF5A-486C-A8C5-ECC9F3942E4B}">
                <a14:imgProps xmlns:a14="http://schemas.microsoft.com/office/drawing/2010/main">
                  <a14:imgLayer r:embed="rId3">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7099" y="0"/>
            <a:ext cx="9144000" cy="6858000"/>
          </a:xfrm>
          <a:prstGeom prst="rect">
            <a:avLst/>
          </a:prstGeom>
          <a:ln>
            <a:noFill/>
          </a:ln>
          <a:effectLst>
            <a:softEdge rad="112500"/>
          </a:effectLst>
        </p:spPr>
      </p:pic>
      <p:pic>
        <p:nvPicPr>
          <p:cNvPr id="4" name="Рисунок 3"/>
          <p:cNvPicPr>
            <a:picLocks noChangeAspect="1"/>
          </p:cNvPicPr>
          <p:nvPr/>
        </p:nvPicPr>
        <p:blipFill>
          <a:blip r:embed="rId2" cstate="print">
            <a:extLst>
              <a:ext uri="{BEBA8EAE-BF5A-486C-A8C5-ECC9F3942E4B}">
                <a14:imgProps xmlns:a14="http://schemas.microsoft.com/office/drawing/2010/main">
                  <a14:imgLayer r:embed="rId3">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46940" y="182782"/>
            <a:ext cx="8736970" cy="6552728"/>
          </a:xfrm>
          <a:prstGeom prst="rect">
            <a:avLst/>
          </a:prstGeom>
          <a:ln>
            <a:noFill/>
          </a:ln>
          <a:effectLst>
            <a:softEdge rad="112500"/>
          </a:effectLst>
        </p:spPr>
      </p:pic>
    </p:spTree>
    <p:extLst>
      <p:ext uri="{BB962C8B-B14F-4D97-AF65-F5344CB8AC3E}">
        <p14:creationId xmlns:p14="http://schemas.microsoft.com/office/powerpoint/2010/main" val="977012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Тарас Григорович Шевченко </a:t>
            </a:r>
            <a:br>
              <a:rPr lang="uk-UA" dirty="0" smtClean="0"/>
            </a:br>
            <a:r>
              <a:rPr lang="uk-UA" dirty="0" smtClean="0"/>
              <a:t>(1814-1861 рр.)</a:t>
            </a:r>
            <a:endParaRPr lang="ru-RU" dirty="0"/>
          </a:p>
        </p:txBody>
      </p:sp>
      <p:sp>
        <p:nvSpPr>
          <p:cNvPr id="3" name="Объект 2"/>
          <p:cNvSpPr>
            <a:spLocks noGrp="1"/>
          </p:cNvSpPr>
          <p:nvPr>
            <p:ph idx="1"/>
          </p:nvPr>
        </p:nvSpPr>
        <p:spPr>
          <a:xfrm>
            <a:off x="457200" y="1600201"/>
            <a:ext cx="8229600" cy="4493096"/>
          </a:xfrm>
        </p:spPr>
        <p:txBody>
          <a:bodyPr>
            <a:normAutofit lnSpcReduction="10000"/>
          </a:bodyPr>
          <a:lstStyle/>
          <a:p>
            <a:pPr marL="0" indent="0" algn="ctr">
              <a:buNone/>
            </a:pPr>
            <a:r>
              <a:rPr lang="uk-UA" dirty="0"/>
              <a:t>у</a:t>
            </a:r>
            <a:r>
              <a:rPr lang="uk-UA" dirty="0" smtClean="0"/>
              <a:t>країнський поет, прозаїк, художник. Відома історична постать та суперечлива особистість, але заперечити його талан та патріотичність не в силах нікому. Адже він любив свій народ, оспівував його  мудрість, працьовитість, щире серце та боровся за його волю. Поет пишався славним минулим свого народу, вірив, що його волелюбний та незалежний характер не буде зламаний кріпосницькою системою.</a:t>
            </a:r>
            <a:endParaRPr lang="ru-RU" dirty="0"/>
          </a:p>
        </p:txBody>
      </p:sp>
    </p:spTree>
    <p:extLst>
      <p:ext uri="{BB962C8B-B14F-4D97-AF65-F5344CB8AC3E}">
        <p14:creationId xmlns:p14="http://schemas.microsoft.com/office/powerpoint/2010/main" val="155698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b="4739"/>
          <a:stretch/>
        </p:blipFill>
        <p:spPr>
          <a:xfrm>
            <a:off x="159425" y="3617734"/>
            <a:ext cx="2224772" cy="3284984"/>
          </a:xfrm>
          <a:prstGeom prst="rect">
            <a:avLst/>
          </a:prstGeom>
        </p:spPr>
      </p:pic>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l="500" r="-500" b="16754"/>
          <a:stretch/>
        </p:blipFill>
        <p:spPr>
          <a:xfrm>
            <a:off x="4795517" y="3936411"/>
            <a:ext cx="4081690" cy="2804988"/>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8214" y="0"/>
            <a:ext cx="2745786" cy="3911197"/>
          </a:xfrm>
          <a:prstGeom prst="rect">
            <a:avLst/>
          </a:prstGeom>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418"/>
            <a:ext cx="2543622" cy="3933962"/>
          </a:xfrm>
          <a:prstGeom prst="rect">
            <a:avLst/>
          </a:prstGeom>
        </p:spPr>
      </p:pic>
      <p:sp>
        <p:nvSpPr>
          <p:cNvPr id="2" name="Заголовок 1"/>
          <p:cNvSpPr>
            <a:spLocks noGrp="1"/>
          </p:cNvSpPr>
          <p:nvPr>
            <p:ph type="title"/>
          </p:nvPr>
        </p:nvSpPr>
        <p:spPr>
          <a:xfrm>
            <a:off x="1691680" y="1268760"/>
            <a:ext cx="5338936" cy="3586410"/>
          </a:xfrm>
        </p:spPr>
        <p:txBody>
          <a:bodyPr>
            <a:normAutofit/>
          </a:bodyPr>
          <a:lstStyle/>
          <a:p>
            <a:pPr algn="ctr"/>
            <a:r>
              <a:rPr lang="uk-UA" dirty="0" smtClean="0"/>
              <a:t>Однією з головних  тем творчості Шевченка усіх періодів була героїчна історія України</a:t>
            </a:r>
            <a:endParaRPr lang="ru-RU" dirty="0"/>
          </a:p>
        </p:txBody>
      </p:sp>
    </p:spTree>
    <p:extLst>
      <p:ext uri="{BB962C8B-B14F-4D97-AF65-F5344CB8AC3E}">
        <p14:creationId xmlns:p14="http://schemas.microsoft.com/office/powerpoint/2010/main" val="3120382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6605" y="116632"/>
            <a:ext cx="8229600" cy="3528392"/>
          </a:xfrm>
        </p:spPr>
        <p:txBody>
          <a:bodyPr>
            <a:normAutofit fontScale="92500"/>
          </a:bodyPr>
          <a:lstStyle/>
          <a:p>
            <a:pPr marL="0" indent="0">
              <a:buNone/>
            </a:pPr>
            <a:r>
              <a:rPr lang="ru-RU" dirty="0"/>
              <a:t>У </a:t>
            </a:r>
            <a:r>
              <a:rPr lang="ru-RU" dirty="0" err="1"/>
              <a:t>минулому</a:t>
            </a:r>
            <a:r>
              <a:rPr lang="ru-RU" dirty="0"/>
              <a:t> </a:t>
            </a:r>
            <a:r>
              <a:rPr lang="ru-RU" dirty="0" err="1"/>
              <a:t>України</a:t>
            </a:r>
            <a:r>
              <a:rPr lang="ru-RU" dirty="0"/>
              <a:t> </a:t>
            </a:r>
            <a:r>
              <a:rPr lang="ru-RU" dirty="0" err="1"/>
              <a:t>Шевченка</a:t>
            </a:r>
            <a:r>
              <a:rPr lang="ru-RU" dirty="0"/>
              <a:t> </a:t>
            </a:r>
            <a:r>
              <a:rPr lang="ru-RU" dirty="0" err="1"/>
              <a:t>передусім</a:t>
            </a:r>
            <a:r>
              <a:rPr lang="ru-RU" dirty="0"/>
              <a:t> </a:t>
            </a:r>
            <a:r>
              <a:rPr lang="ru-RU" dirty="0" err="1"/>
              <a:t>приваблювала</a:t>
            </a:r>
            <a:r>
              <a:rPr lang="ru-RU" dirty="0"/>
              <a:t> </a:t>
            </a:r>
            <a:r>
              <a:rPr lang="ru-RU" dirty="0" err="1"/>
              <a:t>героїчна</a:t>
            </a:r>
            <a:r>
              <a:rPr lang="ru-RU" dirty="0"/>
              <a:t> </a:t>
            </a:r>
            <a:r>
              <a:rPr lang="ru-RU" dirty="0" err="1"/>
              <a:t>боротьба</a:t>
            </a:r>
            <a:r>
              <a:rPr lang="ru-RU" dirty="0"/>
              <a:t> </a:t>
            </a:r>
            <a:r>
              <a:rPr lang="ru-RU" dirty="0" err="1"/>
              <a:t>українського</a:t>
            </a:r>
            <a:r>
              <a:rPr lang="ru-RU" dirty="0"/>
              <a:t> народу </a:t>
            </a:r>
            <a:r>
              <a:rPr lang="ru-RU" dirty="0" err="1"/>
              <a:t>проти</a:t>
            </a:r>
            <a:r>
              <a:rPr lang="ru-RU" dirty="0"/>
              <a:t> </a:t>
            </a:r>
            <a:r>
              <a:rPr lang="ru-RU" dirty="0" err="1"/>
              <a:t>польськогої</a:t>
            </a:r>
            <a:r>
              <a:rPr lang="ru-RU" dirty="0"/>
              <a:t> </a:t>
            </a:r>
            <a:r>
              <a:rPr lang="ru-RU" dirty="0" err="1"/>
              <a:t>шляхти,турецьких</a:t>
            </a:r>
            <a:r>
              <a:rPr lang="ru-RU" dirty="0"/>
              <a:t> і </a:t>
            </a:r>
            <a:r>
              <a:rPr lang="ru-RU" dirty="0" err="1"/>
              <a:t>московських</a:t>
            </a:r>
            <a:r>
              <a:rPr lang="ru-RU" dirty="0"/>
              <a:t> </a:t>
            </a:r>
            <a:r>
              <a:rPr lang="ru-RU" dirty="0" err="1" smtClean="0"/>
              <a:t>поневолювачів</a:t>
            </a:r>
            <a:r>
              <a:rPr lang="ru-RU" dirty="0" smtClean="0"/>
              <a:t>. В </a:t>
            </a:r>
            <a:r>
              <a:rPr lang="ru-RU" dirty="0" err="1"/>
              <a:t>історичних</a:t>
            </a:r>
            <a:r>
              <a:rPr lang="ru-RU" dirty="0"/>
              <a:t> </a:t>
            </a:r>
            <a:r>
              <a:rPr lang="ru-RU" dirty="0" err="1"/>
              <a:t>творах</a:t>
            </a:r>
            <a:r>
              <a:rPr lang="ru-RU" dirty="0"/>
              <a:t> </a:t>
            </a:r>
            <a:r>
              <a:rPr lang="ru-RU" dirty="0" err="1"/>
              <a:t>Шевченка</a:t>
            </a:r>
            <a:r>
              <a:rPr lang="ru-RU" dirty="0"/>
              <a:t> </a:t>
            </a:r>
            <a:r>
              <a:rPr lang="ru-RU" dirty="0" err="1"/>
              <a:t>оспівуються</a:t>
            </a:r>
            <a:r>
              <a:rPr lang="ru-RU" dirty="0"/>
              <a:t> </a:t>
            </a:r>
            <a:r>
              <a:rPr lang="ru-RU" dirty="0" err="1"/>
              <a:t>образи</a:t>
            </a:r>
            <a:r>
              <a:rPr lang="ru-RU" dirty="0"/>
              <a:t> </a:t>
            </a:r>
            <a:r>
              <a:rPr lang="ru-RU" dirty="0" err="1"/>
              <a:t>хоробрих</a:t>
            </a:r>
            <a:r>
              <a:rPr lang="ru-RU" dirty="0"/>
              <a:t> </a:t>
            </a:r>
            <a:r>
              <a:rPr lang="ru-RU" dirty="0" err="1"/>
              <a:t>народних</a:t>
            </a:r>
            <a:r>
              <a:rPr lang="ru-RU" dirty="0"/>
              <a:t> </a:t>
            </a:r>
            <a:r>
              <a:rPr lang="ru-RU" dirty="0" err="1"/>
              <a:t>месників</a:t>
            </a:r>
            <a:r>
              <a:rPr lang="ru-RU" dirty="0"/>
              <a:t>: Симона </a:t>
            </a:r>
            <a:r>
              <a:rPr lang="ru-RU" dirty="0" err="1"/>
              <a:t>Палія</a:t>
            </a:r>
            <a:r>
              <a:rPr lang="ru-RU" dirty="0"/>
              <a:t>, </a:t>
            </a:r>
            <a:r>
              <a:rPr lang="ru-RU" dirty="0" err="1"/>
              <a:t>Северина</a:t>
            </a:r>
            <a:r>
              <a:rPr lang="ru-RU" dirty="0"/>
              <a:t> </a:t>
            </a:r>
            <a:r>
              <a:rPr lang="ru-RU" dirty="0" err="1"/>
              <a:t>Наливайка</a:t>
            </a:r>
            <a:r>
              <a:rPr lang="ru-RU" dirty="0"/>
              <a:t>, </a:t>
            </a:r>
            <a:r>
              <a:rPr lang="ru-RU" dirty="0" err="1" smtClean="0"/>
              <a:t>Микити</a:t>
            </a:r>
            <a:r>
              <a:rPr lang="ru-RU" dirty="0" smtClean="0"/>
              <a:t> </a:t>
            </a:r>
            <a:r>
              <a:rPr lang="ru-RU" dirty="0"/>
              <a:t>Швачки</a:t>
            </a:r>
          </a:p>
          <a:p>
            <a:pPr marL="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3429000"/>
            <a:ext cx="6096000" cy="3345954"/>
          </a:xfrm>
          <a:prstGeom prst="rect">
            <a:avLst/>
          </a:prstGeom>
        </p:spPr>
      </p:pic>
    </p:spTree>
    <p:extLst>
      <p:ext uri="{BB962C8B-B14F-4D97-AF65-F5344CB8AC3E}">
        <p14:creationId xmlns:p14="http://schemas.microsoft.com/office/powerpoint/2010/main" val="2527157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4461" y="404664"/>
            <a:ext cx="8610600" cy="882650"/>
          </a:xfrm>
        </p:spPr>
        <p:txBody>
          <a:bodyPr>
            <a:noAutofit/>
          </a:bodyPr>
          <a:lstStyle/>
          <a:p>
            <a:pPr algn="ctr"/>
            <a:r>
              <a:rPr lang="uk-UA" sz="3200" dirty="0" smtClean="0"/>
              <a:t>До найбільш відомих творів Кобзаря, які містять конкретні події минулого та історичні постаті тих часів, належать:</a:t>
            </a:r>
            <a:endParaRPr lang="ru-RU" sz="3200" dirty="0"/>
          </a:p>
        </p:txBody>
      </p:sp>
      <p:sp>
        <p:nvSpPr>
          <p:cNvPr id="9" name="Овал 8"/>
          <p:cNvSpPr/>
          <p:nvPr/>
        </p:nvSpPr>
        <p:spPr>
          <a:xfrm>
            <a:off x="0" y="1941062"/>
            <a:ext cx="2376264"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smtClean="0"/>
              <a:t>Іржавець</a:t>
            </a:r>
            <a:endParaRPr lang="uk-UA" dirty="0" smtClean="0"/>
          </a:p>
        </p:txBody>
      </p:sp>
      <p:sp>
        <p:nvSpPr>
          <p:cNvPr id="10" name="Овал 9"/>
          <p:cNvSpPr/>
          <p:nvPr/>
        </p:nvSpPr>
        <p:spPr>
          <a:xfrm>
            <a:off x="5076056" y="5575773"/>
            <a:ext cx="2376264"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a:t>
            </a:r>
            <a:r>
              <a:rPr lang="ru-RU" dirty="0" err="1"/>
              <a:t>Чернець</a:t>
            </a:r>
            <a:r>
              <a:rPr lang="ru-RU" dirty="0"/>
              <a:t>»</a:t>
            </a:r>
          </a:p>
        </p:txBody>
      </p:sp>
      <p:sp>
        <p:nvSpPr>
          <p:cNvPr id="11" name="Овал 10"/>
          <p:cNvSpPr/>
          <p:nvPr/>
        </p:nvSpPr>
        <p:spPr>
          <a:xfrm>
            <a:off x="6444208" y="4581128"/>
            <a:ext cx="2376264"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«Заступила </a:t>
            </a:r>
            <a:r>
              <a:rPr lang="ru-RU" dirty="0" err="1"/>
              <a:t>чорна</a:t>
            </a:r>
            <a:r>
              <a:rPr lang="ru-RU" dirty="0"/>
              <a:t> </a:t>
            </a:r>
            <a:r>
              <a:rPr lang="ru-RU" dirty="0" err="1"/>
              <a:t>хмара</a:t>
            </a:r>
            <a:r>
              <a:rPr lang="ru-RU" dirty="0"/>
              <a:t>»</a:t>
            </a:r>
          </a:p>
        </p:txBody>
      </p:sp>
      <p:sp>
        <p:nvSpPr>
          <p:cNvPr id="12" name="Овал 11"/>
          <p:cNvSpPr/>
          <p:nvPr/>
        </p:nvSpPr>
        <p:spPr>
          <a:xfrm>
            <a:off x="6735510" y="3149352"/>
            <a:ext cx="2376264"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r>
              <a:rPr lang="ru-RU" dirty="0" err="1" smtClean="0"/>
              <a:t>Розрита</a:t>
            </a:r>
            <a:r>
              <a:rPr lang="ru-RU" dirty="0" smtClean="0"/>
              <a:t> могила»</a:t>
            </a:r>
            <a:endParaRPr lang="ru-RU" dirty="0"/>
          </a:p>
        </p:txBody>
      </p:sp>
      <p:sp>
        <p:nvSpPr>
          <p:cNvPr id="13" name="Овал 12"/>
          <p:cNvSpPr/>
          <p:nvPr/>
        </p:nvSpPr>
        <p:spPr>
          <a:xfrm>
            <a:off x="6735510" y="1941984"/>
            <a:ext cx="2376264"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«Сотник»</a:t>
            </a:r>
          </a:p>
        </p:txBody>
      </p:sp>
      <p:sp>
        <p:nvSpPr>
          <p:cNvPr id="15" name="Овал 14"/>
          <p:cNvSpPr/>
          <p:nvPr/>
        </p:nvSpPr>
        <p:spPr>
          <a:xfrm>
            <a:off x="3131840" y="2124852"/>
            <a:ext cx="2376264"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«Гайдамаки»</a:t>
            </a:r>
          </a:p>
        </p:txBody>
      </p:sp>
      <p:sp>
        <p:nvSpPr>
          <p:cNvPr id="16" name="Овал 15"/>
          <p:cNvSpPr/>
          <p:nvPr/>
        </p:nvSpPr>
        <p:spPr>
          <a:xfrm>
            <a:off x="251520" y="3301752"/>
            <a:ext cx="2376264"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«Гамалія»</a:t>
            </a:r>
          </a:p>
        </p:txBody>
      </p:sp>
      <p:sp>
        <p:nvSpPr>
          <p:cNvPr id="17" name="Овал 16"/>
          <p:cNvSpPr/>
          <p:nvPr/>
        </p:nvSpPr>
        <p:spPr>
          <a:xfrm>
            <a:off x="1097449" y="4563469"/>
            <a:ext cx="2376264"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«Тарасова ніч»</a:t>
            </a:r>
          </a:p>
        </p:txBody>
      </p:sp>
      <p:sp>
        <p:nvSpPr>
          <p:cNvPr id="18" name="Овал 17"/>
          <p:cNvSpPr/>
          <p:nvPr/>
        </p:nvSpPr>
        <p:spPr>
          <a:xfrm>
            <a:off x="2411760" y="5589240"/>
            <a:ext cx="2376264"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«Іван Підкова»</a:t>
            </a:r>
          </a:p>
        </p:txBody>
      </p:sp>
      <p:sp>
        <p:nvSpPr>
          <p:cNvPr id="20" name="Овал 19"/>
          <p:cNvSpPr/>
          <p:nvPr/>
        </p:nvSpPr>
        <p:spPr>
          <a:xfrm>
            <a:off x="3887924" y="3653408"/>
            <a:ext cx="2376264"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a:t>
            </a:r>
            <a:r>
              <a:rPr lang="ru-RU" dirty="0" err="1" smtClean="0"/>
              <a:t>Чигрине</a:t>
            </a:r>
            <a:r>
              <a:rPr lang="ru-RU" dirty="0"/>
              <a:t>, </a:t>
            </a:r>
            <a:r>
              <a:rPr lang="ru-RU" dirty="0" err="1" smtClean="0"/>
              <a:t>Чигрине</a:t>
            </a:r>
            <a:r>
              <a:rPr lang="ru-RU" dirty="0" smtClean="0"/>
              <a:t>»</a:t>
            </a:r>
            <a:endParaRPr lang="uk-UA" dirty="0" smtClean="0"/>
          </a:p>
        </p:txBody>
      </p:sp>
    </p:spTree>
    <p:extLst>
      <p:ext uri="{BB962C8B-B14F-4D97-AF65-F5344CB8AC3E}">
        <p14:creationId xmlns:p14="http://schemas.microsoft.com/office/powerpoint/2010/main" val="2627469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71400"/>
            <a:ext cx="8229600" cy="910208"/>
          </a:xfrm>
        </p:spPr>
        <p:txBody>
          <a:bodyPr/>
          <a:lstStyle/>
          <a:p>
            <a:r>
              <a:rPr lang="uk-UA" dirty="0" smtClean="0"/>
              <a:t>Поема «Тарасова ніч»</a:t>
            </a:r>
            <a:endParaRPr lang="ru-RU" dirty="0"/>
          </a:p>
        </p:txBody>
      </p:sp>
      <p:sp>
        <p:nvSpPr>
          <p:cNvPr id="3" name="Объект 2"/>
          <p:cNvSpPr>
            <a:spLocks noGrp="1"/>
          </p:cNvSpPr>
          <p:nvPr>
            <p:ph idx="1"/>
          </p:nvPr>
        </p:nvSpPr>
        <p:spPr>
          <a:xfrm>
            <a:off x="251520" y="764704"/>
            <a:ext cx="8568952" cy="5976664"/>
          </a:xfrm>
        </p:spPr>
        <p:txBody>
          <a:bodyPr>
            <a:normAutofit fontScale="70000" lnSpcReduction="20000"/>
          </a:bodyPr>
          <a:lstStyle/>
          <a:p>
            <a:pPr marL="0" indent="0" algn="just">
              <a:buNone/>
            </a:pPr>
            <a:r>
              <a:rPr lang="uk-UA" dirty="0" smtClean="0"/>
              <a:t>В ній відображені події козацьких постань проти військ польського гетьмана С. </a:t>
            </a:r>
            <a:r>
              <a:rPr lang="ru-RU" dirty="0" err="1"/>
              <a:t>Конецпольського</a:t>
            </a:r>
            <a:r>
              <a:rPr lang="uk-UA" dirty="0" smtClean="0"/>
              <a:t> в Україні в 1630 році під Переяславом. </a:t>
            </a:r>
            <a:r>
              <a:rPr lang="ru-RU" dirty="0" smtClean="0"/>
              <a:t>На </a:t>
            </a:r>
            <a:r>
              <a:rPr lang="ru-RU" dirty="0" err="1"/>
              <a:t>чолі</a:t>
            </a:r>
            <a:r>
              <a:rPr lang="ru-RU" dirty="0"/>
              <a:t> </a:t>
            </a:r>
            <a:r>
              <a:rPr lang="ru-RU" dirty="0" err="1" smtClean="0"/>
              <a:t>українських</a:t>
            </a:r>
            <a:r>
              <a:rPr lang="ru-RU" dirty="0" smtClean="0"/>
              <a:t> </a:t>
            </a:r>
            <a:r>
              <a:rPr lang="ru-RU" dirty="0" err="1" smtClean="0"/>
              <a:t>військ</a:t>
            </a:r>
            <a:r>
              <a:rPr lang="ru-RU" dirty="0" smtClean="0"/>
              <a:t> </a:t>
            </a:r>
            <a:r>
              <a:rPr lang="ru-RU" dirty="0"/>
              <a:t>стояв Тарас </a:t>
            </a:r>
            <a:r>
              <a:rPr lang="ru-RU" dirty="0" err="1" smtClean="0"/>
              <a:t>Трясило</a:t>
            </a:r>
            <a:r>
              <a:rPr lang="ru-RU" dirty="0" smtClean="0"/>
              <a:t> (Федорович).</a:t>
            </a:r>
          </a:p>
          <a:p>
            <a:pPr marL="0" indent="0" algn="just">
              <a:buNone/>
            </a:pPr>
            <a:endParaRPr lang="ru-RU" dirty="0" smtClean="0"/>
          </a:p>
          <a:p>
            <a:pPr marL="0" indent="0" algn="just">
              <a:buNone/>
            </a:pPr>
            <a:r>
              <a:rPr lang="ru-RU" dirty="0" smtClean="0"/>
              <a:t>У </a:t>
            </a:r>
            <a:r>
              <a:rPr lang="ru-RU" dirty="0" err="1"/>
              <a:t>березні</a:t>
            </a:r>
            <a:r>
              <a:rPr lang="ru-RU" dirty="0"/>
              <a:t> 1630 року Федорович </a:t>
            </a:r>
            <a:r>
              <a:rPr lang="ru-RU" dirty="0" err="1" smtClean="0"/>
              <a:t>очолив</a:t>
            </a:r>
            <a:r>
              <a:rPr lang="ru-RU" dirty="0" smtClean="0"/>
              <a:t> </a:t>
            </a:r>
            <a:r>
              <a:rPr lang="ru-RU" dirty="0" err="1" smtClean="0"/>
              <a:t>селянсько-козацьке</a:t>
            </a:r>
            <a:r>
              <a:rPr lang="ru-RU" dirty="0" smtClean="0"/>
              <a:t> </a:t>
            </a:r>
            <a:r>
              <a:rPr lang="ru-RU" dirty="0" err="1"/>
              <a:t>повстання</a:t>
            </a:r>
            <a:r>
              <a:rPr lang="ru-RU" dirty="0"/>
              <a:t> </a:t>
            </a:r>
            <a:r>
              <a:rPr lang="ru-RU" dirty="0" err="1"/>
              <a:t>проти</a:t>
            </a:r>
            <a:r>
              <a:rPr lang="ru-RU" dirty="0"/>
              <a:t> </a:t>
            </a:r>
            <a:r>
              <a:rPr lang="ru-RU" dirty="0" err="1"/>
              <a:t>Польщі</a:t>
            </a:r>
            <a:r>
              <a:rPr lang="ru-RU" dirty="0"/>
              <a:t> і </a:t>
            </a:r>
            <a:r>
              <a:rPr lang="ru-RU" dirty="0" err="1"/>
              <a:t>звернувся</a:t>
            </a:r>
            <a:r>
              <a:rPr lang="ru-RU" dirty="0"/>
              <a:t> з </a:t>
            </a:r>
            <a:r>
              <a:rPr lang="ru-RU" dirty="0" err="1"/>
              <a:t>універсалом</a:t>
            </a:r>
            <a:r>
              <a:rPr lang="ru-RU" dirty="0"/>
              <a:t> до </a:t>
            </a:r>
            <a:r>
              <a:rPr lang="ru-RU" dirty="0" err="1"/>
              <a:t>населення</a:t>
            </a:r>
            <a:r>
              <a:rPr lang="ru-RU" dirty="0"/>
              <a:t> </a:t>
            </a:r>
            <a:r>
              <a:rPr lang="ru-RU" dirty="0" err="1"/>
              <a:t>України</a:t>
            </a:r>
            <a:r>
              <a:rPr lang="ru-RU" dirty="0"/>
              <a:t>:</a:t>
            </a:r>
            <a:br>
              <a:rPr lang="ru-RU" dirty="0"/>
            </a:br>
            <a:r>
              <a:rPr lang="ru-RU" dirty="0"/>
              <a:t>«До </a:t>
            </a:r>
            <a:r>
              <a:rPr lang="ru-RU" dirty="0" err="1"/>
              <a:t>всіх</a:t>
            </a:r>
            <a:r>
              <a:rPr lang="ru-RU" dirty="0"/>
              <a:t>, </a:t>
            </a:r>
            <a:r>
              <a:rPr lang="ru-RU" dirty="0" err="1"/>
              <a:t>хто</a:t>
            </a:r>
            <a:r>
              <a:rPr lang="ru-RU" dirty="0"/>
              <a:t> </a:t>
            </a:r>
            <a:r>
              <a:rPr lang="ru-RU" dirty="0" err="1"/>
              <a:t>був</a:t>
            </a:r>
            <a:r>
              <a:rPr lang="ru-RU" dirty="0"/>
              <a:t> колись </a:t>
            </a:r>
            <a:r>
              <a:rPr lang="ru-RU" dirty="0" err="1"/>
              <a:t>козаком</a:t>
            </a:r>
            <a:r>
              <a:rPr lang="ru-RU" dirty="0"/>
              <a:t> </a:t>
            </a:r>
            <a:r>
              <a:rPr lang="ru-RU" dirty="0" err="1"/>
              <a:t>чи</a:t>
            </a:r>
            <a:r>
              <a:rPr lang="ru-RU" dirty="0"/>
              <a:t> </a:t>
            </a:r>
            <a:r>
              <a:rPr lang="ru-RU" dirty="0" err="1"/>
              <a:t>хоче</a:t>
            </a:r>
            <a:r>
              <a:rPr lang="ru-RU" dirty="0"/>
              <a:t> ним </a:t>
            </a:r>
            <a:r>
              <a:rPr lang="ru-RU" dirty="0" smtClean="0"/>
              <a:t>стати, </a:t>
            </a:r>
            <a:r>
              <a:rPr lang="ru-RU" dirty="0"/>
              <a:t>– до </a:t>
            </a:r>
            <a:r>
              <a:rPr lang="ru-RU" dirty="0" err="1"/>
              <a:t>Війська</a:t>
            </a:r>
            <a:r>
              <a:rPr lang="ru-RU" dirty="0"/>
              <a:t> </a:t>
            </a:r>
            <a:r>
              <a:rPr lang="ru-RU" dirty="0" err="1"/>
              <a:t>прибувати</a:t>
            </a:r>
            <a:r>
              <a:rPr lang="ru-RU" dirty="0"/>
              <a:t>, </a:t>
            </a:r>
            <a:r>
              <a:rPr lang="ru-RU" dirty="0" err="1"/>
              <a:t>віру</a:t>
            </a:r>
            <a:r>
              <a:rPr lang="ru-RU" dirty="0"/>
              <a:t> </a:t>
            </a:r>
            <a:r>
              <a:rPr lang="ru-RU" dirty="0" err="1"/>
              <a:t>благочестиву</a:t>
            </a:r>
            <a:r>
              <a:rPr lang="ru-RU" dirty="0"/>
              <a:t> </a:t>
            </a:r>
            <a:r>
              <a:rPr lang="ru-RU" dirty="0" err="1"/>
              <a:t>від</a:t>
            </a:r>
            <a:r>
              <a:rPr lang="ru-RU" dirty="0"/>
              <a:t> </a:t>
            </a:r>
            <a:r>
              <a:rPr lang="ru-RU" dirty="0" err="1"/>
              <a:t>замислів</a:t>
            </a:r>
            <a:r>
              <a:rPr lang="ru-RU" dirty="0"/>
              <a:t> </a:t>
            </a:r>
            <a:r>
              <a:rPr lang="ru-RU" dirty="0" err="1"/>
              <a:t>лядських</a:t>
            </a:r>
            <a:r>
              <a:rPr lang="ru-RU" dirty="0"/>
              <a:t> </a:t>
            </a:r>
            <a:r>
              <a:rPr lang="ru-RU" dirty="0" err="1"/>
              <a:t>боронити</a:t>
            </a:r>
            <a:r>
              <a:rPr lang="ru-RU" dirty="0"/>
              <a:t>, вольностей </a:t>
            </a:r>
            <a:r>
              <a:rPr lang="ru-RU" dirty="0" err="1"/>
              <a:t>козацьких</a:t>
            </a:r>
            <a:r>
              <a:rPr lang="ru-RU" dirty="0"/>
              <a:t> </a:t>
            </a:r>
            <a:r>
              <a:rPr lang="ru-RU" dirty="0" err="1"/>
              <a:t>здобувати</a:t>
            </a:r>
            <a:r>
              <a:rPr lang="ru-RU" dirty="0" smtClean="0"/>
              <a:t>».</a:t>
            </a:r>
          </a:p>
          <a:p>
            <a:pPr marL="0" indent="0" algn="ctr">
              <a:buNone/>
            </a:pPr>
            <a:r>
              <a:rPr lang="ru-RU" i="1" dirty="0" err="1"/>
              <a:t>Обізвавсь</a:t>
            </a:r>
            <a:r>
              <a:rPr lang="ru-RU" i="1" dirty="0"/>
              <a:t> Тарас </a:t>
            </a:r>
            <a:r>
              <a:rPr lang="ru-RU" i="1" dirty="0" err="1"/>
              <a:t>Трясило</a:t>
            </a:r>
            <a:endParaRPr lang="ru-RU" i="1" dirty="0"/>
          </a:p>
          <a:p>
            <a:pPr marL="0" indent="0" algn="ctr">
              <a:buNone/>
            </a:pPr>
            <a:r>
              <a:rPr lang="ru-RU" i="1" dirty="0" err="1"/>
              <a:t>Віру</a:t>
            </a:r>
            <a:r>
              <a:rPr lang="ru-RU" i="1" dirty="0"/>
              <a:t> </a:t>
            </a:r>
            <a:r>
              <a:rPr lang="ru-RU" i="1" dirty="0" err="1"/>
              <a:t>рятовати</a:t>
            </a:r>
            <a:r>
              <a:rPr lang="ru-RU" i="1" dirty="0"/>
              <a:t>,</a:t>
            </a:r>
          </a:p>
          <a:p>
            <a:pPr marL="0" indent="0" algn="ctr">
              <a:buNone/>
            </a:pPr>
            <a:r>
              <a:rPr lang="ru-RU" i="1" dirty="0" err="1"/>
              <a:t>Обізвався</a:t>
            </a:r>
            <a:r>
              <a:rPr lang="ru-RU" i="1" dirty="0"/>
              <a:t>, орел </a:t>
            </a:r>
            <a:r>
              <a:rPr lang="ru-RU" i="1" dirty="0" err="1"/>
              <a:t>сизий</a:t>
            </a:r>
            <a:r>
              <a:rPr lang="ru-RU" i="1" dirty="0"/>
              <a:t>,</a:t>
            </a:r>
          </a:p>
          <a:p>
            <a:pPr marL="0" indent="0" algn="ctr">
              <a:buNone/>
            </a:pPr>
            <a:r>
              <a:rPr lang="ru-RU" i="1" dirty="0"/>
              <a:t>Та й дав ляхам знати!</a:t>
            </a:r>
          </a:p>
          <a:p>
            <a:pPr marL="0" indent="0" algn="ctr">
              <a:buNone/>
            </a:pPr>
            <a:r>
              <a:rPr lang="ru-RU" i="1" dirty="0" err="1"/>
              <a:t>Обізвався</a:t>
            </a:r>
            <a:r>
              <a:rPr lang="ru-RU" i="1" dirty="0"/>
              <a:t> пан </a:t>
            </a:r>
            <a:r>
              <a:rPr lang="ru-RU" i="1" dirty="0" err="1"/>
              <a:t>Трясило</a:t>
            </a:r>
            <a:r>
              <a:rPr lang="ru-RU" i="1" dirty="0"/>
              <a:t>:</a:t>
            </a:r>
          </a:p>
          <a:p>
            <a:pPr marL="0" indent="0" algn="ctr">
              <a:buNone/>
            </a:pPr>
            <a:r>
              <a:rPr lang="ru-RU" i="1" dirty="0"/>
              <a:t>«А </a:t>
            </a:r>
            <a:r>
              <a:rPr lang="ru-RU" i="1" dirty="0" err="1"/>
              <a:t>годі</a:t>
            </a:r>
            <a:r>
              <a:rPr lang="ru-RU" i="1" dirty="0"/>
              <a:t> журиться!</a:t>
            </a:r>
          </a:p>
          <a:p>
            <a:pPr marL="0" indent="0" algn="ctr">
              <a:buNone/>
            </a:pPr>
            <a:r>
              <a:rPr lang="ru-RU" dirty="0"/>
              <a:t>А </a:t>
            </a:r>
            <a:r>
              <a:rPr lang="ru-RU" dirty="0" err="1"/>
              <a:t>ходім</a:t>
            </a:r>
            <a:r>
              <a:rPr lang="ru-RU" dirty="0"/>
              <a:t> </a:t>
            </a:r>
            <a:r>
              <a:rPr lang="ru-RU" dirty="0" err="1"/>
              <a:t>лиш</a:t>
            </a:r>
            <a:r>
              <a:rPr lang="ru-RU" dirty="0"/>
              <a:t>, пани-</a:t>
            </a:r>
            <a:r>
              <a:rPr lang="ru-RU" dirty="0" err="1"/>
              <a:t>брати</a:t>
            </a:r>
            <a:r>
              <a:rPr lang="ru-RU" dirty="0"/>
              <a:t>,</a:t>
            </a:r>
          </a:p>
          <a:p>
            <a:pPr marL="0" indent="0" algn="ctr">
              <a:buNone/>
            </a:pPr>
            <a:r>
              <a:rPr lang="ru-RU" dirty="0"/>
              <a:t>З поляками биться</a:t>
            </a:r>
            <a:r>
              <a:rPr lang="ru-RU" dirty="0" smtClean="0"/>
              <a:t>!»</a:t>
            </a:r>
            <a:endParaRPr lang="ru-RU" dirty="0"/>
          </a:p>
        </p:txBody>
      </p:sp>
      <p:pic>
        <p:nvPicPr>
          <p:cNvPr id="4" name="Рисунок 3"/>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6516216" y="3573016"/>
            <a:ext cx="2143125" cy="2857500"/>
          </a:xfrm>
          <a:prstGeom prst="rect">
            <a:avLst/>
          </a:prstGeom>
          <a:ln>
            <a:noFill/>
          </a:ln>
          <a:effectLst>
            <a:softEdge rad="112500"/>
          </a:effectLst>
        </p:spPr>
      </p:pic>
    </p:spTree>
    <p:extLst>
      <p:ext uri="{BB962C8B-B14F-4D97-AF65-F5344CB8AC3E}">
        <p14:creationId xmlns:p14="http://schemas.microsoft.com/office/powerpoint/2010/main" val="54168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548680"/>
            <a:ext cx="8229600" cy="5616624"/>
          </a:xfrm>
        </p:spPr>
        <p:txBody>
          <a:bodyPr>
            <a:normAutofit/>
          </a:bodyPr>
          <a:lstStyle/>
          <a:p>
            <a:pPr marL="0" indent="0">
              <a:buNone/>
            </a:pPr>
            <a:r>
              <a:rPr lang="uk-UA" dirty="0" smtClean="0"/>
              <a:t>Натомість польський гетьман, не витрачаючи часу:</a:t>
            </a:r>
          </a:p>
          <a:p>
            <a:pPr marL="0" indent="0" algn="r">
              <a:buNone/>
            </a:pPr>
            <a:r>
              <a:rPr lang="ru-RU" i="1" dirty="0"/>
              <a:t>А </a:t>
            </a:r>
            <a:r>
              <a:rPr lang="ru-RU" i="1" dirty="0" err="1"/>
              <a:t>поганий</a:t>
            </a:r>
            <a:r>
              <a:rPr lang="ru-RU" i="1" dirty="0"/>
              <a:t> </a:t>
            </a:r>
            <a:r>
              <a:rPr lang="ru-RU" i="1" dirty="0" err="1"/>
              <a:t>Конецпольський</a:t>
            </a:r>
            <a:endParaRPr lang="ru-RU" i="1" dirty="0"/>
          </a:p>
          <a:p>
            <a:pPr marL="0" indent="0" algn="r">
              <a:buNone/>
            </a:pPr>
            <a:r>
              <a:rPr lang="ru-RU" i="1" dirty="0" err="1"/>
              <a:t>Дуже</a:t>
            </a:r>
            <a:r>
              <a:rPr lang="ru-RU" i="1" dirty="0"/>
              <a:t> </a:t>
            </a:r>
            <a:r>
              <a:rPr lang="ru-RU" i="1" dirty="0" err="1"/>
              <a:t>звеселився</a:t>
            </a:r>
            <a:r>
              <a:rPr lang="ru-RU" i="1" dirty="0"/>
              <a:t>.</a:t>
            </a:r>
          </a:p>
          <a:p>
            <a:pPr marL="0" indent="0" algn="r">
              <a:buNone/>
            </a:pPr>
            <a:r>
              <a:rPr lang="ru-RU" i="1" dirty="0" err="1"/>
              <a:t>Зібрав</a:t>
            </a:r>
            <a:r>
              <a:rPr lang="ru-RU" i="1" dirty="0"/>
              <a:t> шляхту всю докупи</a:t>
            </a:r>
          </a:p>
          <a:p>
            <a:pPr marL="0" indent="0" algn="r">
              <a:buNone/>
            </a:pPr>
            <a:r>
              <a:rPr lang="ru-RU" i="1" dirty="0"/>
              <a:t>Та й ну </a:t>
            </a:r>
            <a:r>
              <a:rPr lang="ru-RU" i="1" dirty="0" err="1"/>
              <a:t>частовати</a:t>
            </a:r>
            <a:r>
              <a:rPr lang="ru-RU" i="1" dirty="0" smtClean="0"/>
              <a:t>.</a:t>
            </a:r>
          </a:p>
          <a:p>
            <a:pPr marL="0" indent="0">
              <a:buNone/>
            </a:pPr>
            <a:r>
              <a:rPr lang="uk-UA" dirty="0" err="1" smtClean="0"/>
              <a:t>Конецпольський</a:t>
            </a:r>
            <a:r>
              <a:rPr lang="uk-UA" dirty="0" smtClean="0"/>
              <a:t> універсалами закликав магнатів і шляхту збирати великі загони і приєднуватися до його війська, щоб «гасити цей вогонь холопською кров'ю»</a:t>
            </a:r>
            <a:r>
              <a:rPr lang="ru-RU" dirty="0" smtClean="0"/>
              <a:t>.</a:t>
            </a:r>
            <a:endParaRPr lang="ru-RU" dirty="0"/>
          </a:p>
        </p:txBody>
      </p:sp>
      <p:pic>
        <p:nvPicPr>
          <p:cNvPr id="4" name="Рисунок 3"/>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71600" y="1594521"/>
            <a:ext cx="1800200" cy="2490346"/>
          </a:xfrm>
          <a:prstGeom prst="rect">
            <a:avLst/>
          </a:prstGeom>
        </p:spPr>
      </p:pic>
    </p:spTree>
    <p:extLst>
      <p:ext uri="{BB962C8B-B14F-4D97-AF65-F5344CB8AC3E}">
        <p14:creationId xmlns:p14="http://schemas.microsoft.com/office/powerpoint/2010/main" val="3640091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480720"/>
          </a:xfrm>
        </p:spPr>
        <p:txBody>
          <a:bodyPr>
            <a:normAutofit fontScale="92500" lnSpcReduction="20000"/>
          </a:bodyPr>
          <a:lstStyle/>
          <a:p>
            <a:pPr marL="0" indent="0" algn="just">
              <a:buNone/>
            </a:pPr>
            <a:r>
              <a:rPr lang="ru-RU" dirty="0" smtClean="0">
                <a:latin typeface="Times New Roman" pitchFamily="18" charset="0"/>
                <a:cs typeface="Times New Roman" pitchFamily="18" charset="0"/>
              </a:rPr>
              <a:t>10 </a:t>
            </a:r>
            <a:r>
              <a:rPr lang="ru-RU" dirty="0" err="1">
                <a:latin typeface="Times New Roman" pitchFamily="18" charset="0"/>
                <a:cs typeface="Times New Roman" pitchFamily="18" charset="0"/>
              </a:rPr>
              <a:t>тисяч</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запорожців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під</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командуванням</a:t>
            </a:r>
            <a:r>
              <a:rPr lang="ru-RU" dirty="0">
                <a:latin typeface="Times New Roman" pitchFamily="18" charset="0"/>
                <a:cs typeface="Times New Roman" pitchFamily="18" charset="0"/>
              </a:rPr>
              <a:t> Федоровича </a:t>
            </a:r>
            <a:r>
              <a:rPr lang="ru-RU" dirty="0" err="1">
                <a:latin typeface="Times New Roman" pitchFamily="18" charset="0"/>
                <a:cs typeface="Times New Roman" pitchFamily="18" charset="0"/>
              </a:rPr>
              <a:t>вирушили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Січі</a:t>
            </a:r>
            <a:r>
              <a:rPr lang="ru-RU" dirty="0">
                <a:latin typeface="Times New Roman" pitchFamily="18" charset="0"/>
                <a:cs typeface="Times New Roman" pitchFamily="18" charset="0"/>
              </a:rPr>
              <a:t> і </a:t>
            </a:r>
            <a:r>
              <a:rPr lang="ru-RU" dirty="0" err="1">
                <a:solidFill>
                  <a:srgbClr val="FF0000"/>
                </a:solidFill>
                <a:latin typeface="Times New Roman" pitchFamily="18" charset="0"/>
                <a:cs typeface="Times New Roman" pitchFamily="18" charset="0"/>
              </a:rPr>
              <a:t>оволоділи</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Черкасами</a:t>
            </a:r>
            <a:r>
              <a:rPr lang="ru-RU" dirty="0">
                <a:latin typeface="Times New Roman" pitchFamily="18" charset="0"/>
                <a:cs typeface="Times New Roman" pitchFamily="18" charset="0"/>
              </a:rPr>
              <a:t>.</a:t>
            </a:r>
          </a:p>
          <a:p>
            <a:pPr marL="0" indent="0" algn="just">
              <a:buNone/>
            </a:pPr>
            <a:r>
              <a:rPr lang="ru-RU" dirty="0">
                <a:latin typeface="Times New Roman" pitchFamily="18" charset="0"/>
                <a:cs typeface="Times New Roman" pitchFamily="18" charset="0"/>
              </a:rPr>
              <a:t>4 </a:t>
            </a:r>
            <a:r>
              <a:rPr lang="ru-RU" dirty="0" err="1">
                <a:latin typeface="Times New Roman" pitchFamily="18" charset="0"/>
                <a:cs typeface="Times New Roman" pitchFamily="18" charset="0"/>
              </a:rPr>
              <a:t>квітня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військо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Трясила</a:t>
            </a:r>
            <a:r>
              <a:rPr lang="ru-RU" dirty="0">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захопило</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Корсунь</a:t>
            </a:r>
            <a:r>
              <a:rPr lang="ru-RU" dirty="0">
                <a:latin typeface="Times New Roman" pitchFamily="18" charset="0"/>
                <a:cs typeface="Times New Roman" pitchFamily="18" charset="0"/>
              </a:rPr>
              <a:t>.</a:t>
            </a:r>
          </a:p>
          <a:p>
            <a:pPr marL="0" indent="0" algn="just">
              <a:buNone/>
            </a:pPr>
            <a:r>
              <a:rPr lang="ru-RU" dirty="0">
                <a:latin typeface="Times New Roman" pitchFamily="18" charset="0"/>
                <a:cs typeface="Times New Roman" pitchFamily="18" charset="0"/>
              </a:rPr>
              <a:t>У </a:t>
            </a:r>
            <a:r>
              <a:rPr lang="ru-RU" dirty="0" err="1">
                <a:latin typeface="Times New Roman" pitchFamily="18" charset="0"/>
                <a:cs typeface="Times New Roman" pitchFamily="18" charset="0"/>
              </a:rPr>
              <a:t>травні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повстанці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переправилися</a:t>
            </a:r>
            <a:r>
              <a:rPr lang="ru-RU" dirty="0">
                <a:latin typeface="Times New Roman" pitchFamily="18" charset="0"/>
                <a:cs typeface="Times New Roman" pitchFamily="18" charset="0"/>
              </a:rPr>
              <a:t> через </a:t>
            </a:r>
            <a:r>
              <a:rPr lang="ru-RU" dirty="0" err="1">
                <a:latin typeface="Times New Roman" pitchFamily="18" charset="0"/>
                <a:cs typeface="Times New Roman" pitchFamily="18" charset="0"/>
              </a:rPr>
              <a:t>Дніпро</a:t>
            </a:r>
            <a:r>
              <a:rPr lang="ru-RU" dirty="0">
                <a:latin typeface="Times New Roman" pitchFamily="18" charset="0"/>
                <a:cs typeface="Times New Roman" pitchFamily="18" charset="0"/>
              </a:rPr>
              <a:t> і </a:t>
            </a:r>
            <a:r>
              <a:rPr lang="ru-RU" dirty="0" err="1">
                <a:solidFill>
                  <a:srgbClr val="FF0000"/>
                </a:solidFill>
                <a:latin typeface="Times New Roman" pitchFamily="18" charset="0"/>
                <a:cs typeface="Times New Roman" pitchFamily="18" charset="0"/>
              </a:rPr>
              <a:t>вибили</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польську</a:t>
            </a:r>
            <a:r>
              <a:rPr lang="ru-RU" dirty="0">
                <a:solidFill>
                  <a:srgbClr val="FF0000"/>
                </a:solidFill>
                <a:latin typeface="Times New Roman" pitchFamily="18" charset="0"/>
                <a:cs typeface="Times New Roman" pitchFamily="18" charset="0"/>
              </a:rPr>
              <a:t> залогу з Переяслава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Упродовж</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трьох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тижнів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дванадцятитисячне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польське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військо</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чолі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Станіславом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Конєцпольським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безуспішно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штурмувало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місто</a:t>
            </a:r>
            <a:r>
              <a:rPr lang="ru-RU" dirty="0">
                <a:latin typeface="Times New Roman" pitchFamily="18" charset="0"/>
                <a:cs typeface="Times New Roman" pitchFamily="18" charset="0"/>
              </a:rPr>
              <a:t>.</a:t>
            </a:r>
          </a:p>
          <a:p>
            <a:pPr marL="0" indent="0" algn="just">
              <a:buNone/>
            </a:pPr>
            <a:r>
              <a:rPr lang="ru-RU" dirty="0">
                <a:latin typeface="Times New Roman" pitchFamily="18" charset="0"/>
                <a:cs typeface="Times New Roman" pitchFamily="18" charset="0"/>
              </a:rPr>
              <a:t>У </a:t>
            </a:r>
            <a:r>
              <a:rPr lang="ru-RU" dirty="0" err="1">
                <a:latin typeface="Times New Roman" pitchFamily="18" charset="0"/>
                <a:cs typeface="Times New Roman" pitchFamily="18" charset="0"/>
              </a:rPr>
              <a:t>ніч</a:t>
            </a:r>
            <a:r>
              <a:rPr lang="ru-RU" dirty="0">
                <a:latin typeface="Times New Roman" pitchFamily="18" charset="0"/>
                <a:cs typeface="Times New Roman" pitchFamily="18" charset="0"/>
              </a:rPr>
              <a:t> на </a:t>
            </a:r>
            <a:r>
              <a:rPr lang="ru-RU" dirty="0" smtClean="0">
                <a:solidFill>
                  <a:srgbClr val="FF0000"/>
                </a:solidFill>
                <a:latin typeface="Times New Roman" pitchFamily="18" charset="0"/>
                <a:cs typeface="Times New Roman" pitchFamily="18" charset="0"/>
              </a:rPr>
              <a:t>25 </a:t>
            </a:r>
            <a:r>
              <a:rPr lang="ru-RU" dirty="0" err="1">
                <a:solidFill>
                  <a:srgbClr val="FF0000"/>
                </a:solidFill>
                <a:latin typeface="Times New Roman" pitchFamily="18" charset="0"/>
                <a:cs typeface="Times New Roman" pitchFamily="18" charset="0"/>
              </a:rPr>
              <a:t>травня</a:t>
            </a:r>
            <a:r>
              <a:rPr lang="ru-RU" dirty="0">
                <a:solidFill>
                  <a:srgbClr val="FF0000"/>
                </a:solidFill>
                <a:latin typeface="Times New Roman" pitchFamily="18" charset="0"/>
                <a:cs typeface="Times New Roman" pitchFamily="18" charset="0"/>
              </a:rPr>
              <a:t> </a:t>
            </a:r>
            <a:r>
              <a:rPr lang="ru-RU" dirty="0">
                <a:latin typeface="Times New Roman" pitchFamily="18" charset="0"/>
                <a:cs typeface="Times New Roman" pitchFamily="18" charset="0"/>
              </a:rPr>
              <a:t>невеликий </a:t>
            </a:r>
            <a:r>
              <a:rPr lang="ru-RU" dirty="0" err="1">
                <a:latin typeface="Times New Roman" pitchFamily="18" charset="0"/>
                <a:cs typeface="Times New Roman" pitchFamily="18" charset="0"/>
              </a:rPr>
              <a:t>козацький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загін</a:t>
            </a:r>
            <a:r>
              <a:rPr lang="ru-RU" dirty="0">
                <a:latin typeface="Times New Roman" pitchFamily="18" charset="0"/>
                <a:cs typeface="Times New Roman" pitchFamily="18" charset="0"/>
              </a:rPr>
              <a:t> проник до </a:t>
            </a:r>
            <a:r>
              <a:rPr lang="ru-RU" dirty="0" err="1">
                <a:latin typeface="Times New Roman" pitchFamily="18" charset="0"/>
                <a:cs typeface="Times New Roman" pitchFamily="18" charset="0"/>
              </a:rPr>
              <a:t>ворожого</a:t>
            </a:r>
            <a:r>
              <a:rPr lang="ru-RU" dirty="0">
                <a:latin typeface="Times New Roman" pitchFamily="18" charset="0"/>
                <a:cs typeface="Times New Roman" pitchFamily="18" charset="0"/>
              </a:rPr>
              <a:t> табору. Штаб </a:t>
            </a:r>
            <a:r>
              <a:rPr lang="ru-RU" dirty="0" err="1">
                <a:latin typeface="Times New Roman" pitchFamily="18" charset="0"/>
                <a:cs typeface="Times New Roman" pitchFamily="18" charset="0"/>
              </a:rPr>
              <a:t>Конецпольського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охороняла</a:t>
            </a:r>
            <a:r>
              <a:rPr lang="ru-RU" dirty="0">
                <a:latin typeface="Times New Roman" pitchFamily="18" charset="0"/>
                <a:cs typeface="Times New Roman" pitchFamily="18" charset="0"/>
              </a:rPr>
              <a:t> так звана «Золота рота» (</a:t>
            </a:r>
            <a:r>
              <a:rPr lang="ru-RU" dirty="0" err="1">
                <a:latin typeface="Times New Roman" pitchFamily="18" charset="0"/>
                <a:cs typeface="Times New Roman" pitchFamily="18" charset="0"/>
              </a:rPr>
              <a:t>назва</a:t>
            </a:r>
            <a:r>
              <a:rPr lang="ru-RU" dirty="0">
                <a:latin typeface="Times New Roman" pitchFamily="18" charset="0"/>
                <a:cs typeface="Times New Roman" pitchFamily="18" charset="0"/>
              </a:rPr>
              <a:t> походить </a:t>
            </a:r>
            <a:r>
              <a:rPr lang="ru-RU" dirty="0" err="1">
                <a:latin typeface="Times New Roman" pitchFamily="18" charset="0"/>
                <a:cs typeface="Times New Roman" pitchFamily="18" charset="0"/>
              </a:rPr>
              <a:t>від</a:t>
            </a:r>
            <a:r>
              <a:rPr lang="ru-RU" dirty="0">
                <a:latin typeface="Times New Roman" pitchFamily="18" charset="0"/>
                <a:cs typeface="Times New Roman" pitchFamily="18" charset="0"/>
              </a:rPr>
              <a:t> золотого кола на </a:t>
            </a:r>
            <a:r>
              <a:rPr lang="ru-RU" dirty="0" err="1">
                <a:latin typeface="Times New Roman" pitchFamily="18" charset="0"/>
                <a:cs typeface="Times New Roman" pitchFamily="18" charset="0"/>
              </a:rPr>
              <a:t>її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прапорі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чисельністю</a:t>
            </a:r>
            <a:r>
              <a:rPr lang="ru-RU" dirty="0">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близько</a:t>
            </a:r>
            <a:r>
              <a:rPr lang="ru-RU" dirty="0">
                <a:solidFill>
                  <a:srgbClr val="FF0000"/>
                </a:solidFill>
                <a:latin typeface="Times New Roman" pitchFamily="18" charset="0"/>
                <a:cs typeface="Times New Roman" pitchFamily="18" charset="0"/>
              </a:rPr>
              <a:t> 150 </a:t>
            </a:r>
            <a:r>
              <a:rPr lang="ru-RU" dirty="0" err="1">
                <a:solidFill>
                  <a:srgbClr val="FF0000"/>
                </a:solidFill>
                <a:latin typeface="Times New Roman" pitchFamily="18" charset="0"/>
                <a:cs typeface="Times New Roman" pitchFamily="18" charset="0"/>
              </a:rPr>
              <a:t>знатних</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шляхтичів</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які</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були</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повністю</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знищені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Ці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події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яскраво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відобразив</a:t>
            </a:r>
            <a:r>
              <a:rPr lang="ru-RU" dirty="0">
                <a:latin typeface="Times New Roman" pitchFamily="18" charset="0"/>
                <a:cs typeface="Times New Roman" pitchFamily="18" charset="0"/>
              </a:rPr>
              <a:t> Т. Шевченко.</a:t>
            </a:r>
          </a:p>
          <a:p>
            <a:pPr marL="0" indent="0">
              <a:buNone/>
            </a:pPr>
            <a:endParaRPr lang="ru-RU" dirty="0"/>
          </a:p>
          <a:p>
            <a:pPr marL="0" indent="0">
              <a:buNone/>
            </a:pPr>
            <a:endParaRPr lang="ru-RU" dirty="0"/>
          </a:p>
        </p:txBody>
      </p:sp>
    </p:spTree>
    <p:extLst>
      <p:ext uri="{BB962C8B-B14F-4D97-AF65-F5344CB8AC3E}">
        <p14:creationId xmlns:p14="http://schemas.microsoft.com/office/powerpoint/2010/main" val="26462598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Валка">
  <a:themeElements>
    <a:clrScheme name="Валка">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Валка">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алка">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210</TotalTime>
  <Words>830</Words>
  <Application>Microsoft Office PowerPoint</Application>
  <PresentationFormat>Екран (4:3)</PresentationFormat>
  <Paragraphs>97</Paragraphs>
  <Slides>15</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15</vt:i4>
      </vt:variant>
    </vt:vector>
  </HeadingPairs>
  <TitlesOfParts>
    <vt:vector size="16" baseType="lpstr">
      <vt:lpstr>Валка</vt:lpstr>
      <vt:lpstr>Історичне підґрунтя творчості  Т. Г. Шевченка  на прикладі поеми «Тарасова ніч»</vt:lpstr>
      <vt:lpstr>Презентація PowerPoint</vt:lpstr>
      <vt:lpstr>Тарас Григорович Шевченко  (1814-1861 рр.)</vt:lpstr>
      <vt:lpstr>Однією з головних  тем творчості Шевченка усіх періодів була героїчна історія України</vt:lpstr>
      <vt:lpstr>Презентація PowerPoint</vt:lpstr>
      <vt:lpstr>До найбільш відомих творів Кобзаря, які містять конкретні події минулого та історичні постаті тих часів, належать:</vt:lpstr>
      <vt:lpstr>Поема «Тарасова ніч»</vt:lpstr>
      <vt:lpstr>Презентація PowerPoint</vt:lpstr>
      <vt:lpstr>Презентація PowerPoint</vt:lpstr>
      <vt:lpstr>В поемі так описано ці події:</vt:lpstr>
      <vt:lpstr>Презентація PowerPoint</vt:lpstr>
      <vt:lpstr>Презентація PowerPoint</vt:lpstr>
      <vt:lpstr>Презентація PowerPoint</vt:lpstr>
      <vt:lpstr>Тарас Григорович часто торкався історичної тематики, цим самим він прагнув:</vt:lpstr>
      <vt:lpstr>Т. Г. Шевченко</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Історичне підґрунтя творчості Т. Г. Шевченка </dc:title>
  <dc:creator>Люба</dc:creator>
  <cp:lastModifiedBy>COMP</cp:lastModifiedBy>
  <cp:revision>21</cp:revision>
  <dcterms:created xsi:type="dcterms:W3CDTF">2014-03-27T22:30:25Z</dcterms:created>
  <dcterms:modified xsi:type="dcterms:W3CDTF">2014-04-01T05:52:01Z</dcterms:modified>
</cp:coreProperties>
</file>