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92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880" y="3681360"/>
            <a:ext cx="2376720" cy="189648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560" y="3681360"/>
            <a:ext cx="2376720" cy="189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52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92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0" name="Рисунок 69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880" y="3681360"/>
            <a:ext cx="2376720" cy="189648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560" y="3681360"/>
            <a:ext cx="2376720" cy="189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52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uk-UA"/>
              <a:t>Для правки тексту заголовку клацніть мишею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uk-UA"/>
              <a:t>Для редагування структури клацніть мишею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uk-UA"/>
              <a:t>Другий рівень структури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uk-UA"/>
              <a:t>Третій рівень структури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uk-UA"/>
              <a:t>Четвертий рівень структури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uk-UA"/>
              <a:t>П'ятий рівень структури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uk-UA"/>
              <a:t>Шостий рівень структури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uk-UA"/>
              <a:t>Сьомий рівень структури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uk-UA"/>
              <a:t>Для правки тексту заголовку клацніть мишею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uk-UA"/>
              <a:t>Для редагування структури клацніть мишею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uk-UA"/>
              <a:t>Другий рівень структури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uk-UA"/>
              <a:t>Третій рівень структури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uk-UA"/>
              <a:t>Четвертий рівень структури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uk-UA"/>
              <a:t>П'ятий рівень структури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uk-UA"/>
              <a:t>Шостий рівень структури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uk-UA"/>
              <a:t>Сьомий рівень структури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79512" y="1340768"/>
            <a:ext cx="7771680" cy="1469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9600" b="1" dirty="0">
                <a:solidFill>
                  <a:srgbClr val="FFFFFF"/>
                </a:solidFill>
                <a:latin typeface="Calibri"/>
              </a:rPr>
              <a:t>Чума</a:t>
            </a:r>
            <a:endParaRPr dirty="0"/>
          </a:p>
        </p:txBody>
      </p:sp>
      <p:sp>
        <p:nvSpPr>
          <p:cNvPr id="73" name="CustomShape 2"/>
          <p:cNvSpPr/>
          <p:nvPr/>
        </p:nvSpPr>
        <p:spPr>
          <a:xfrm>
            <a:off x="971600" y="2924944"/>
            <a:ext cx="6400080" cy="1751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uk-UA" sz="3200" b="1" dirty="0">
                <a:solidFill>
                  <a:srgbClr val="C00000"/>
                </a:solidFill>
                <a:latin typeface="Calibri"/>
              </a:rPr>
              <a:t>Історичне підґрунтя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uk-UA" sz="3200" b="1" dirty="0">
                <a:solidFill>
                  <a:srgbClr val="C00000"/>
                </a:solidFill>
                <a:latin typeface="Calibri"/>
              </a:rPr>
              <a:t>твору «Чума»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4932040" y="4808659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Учня 32 групи </a:t>
            </a:r>
          </a:p>
          <a:p>
            <a:r>
              <a:rPr lang="uk-UA" dirty="0" smtClean="0"/>
              <a:t>Білоцерківського </a:t>
            </a:r>
            <a:r>
              <a:rPr lang="uk-UA" dirty="0" smtClean="0"/>
              <a:t>колегіуму </a:t>
            </a:r>
            <a:r>
              <a:rPr lang="uk-UA" dirty="0" smtClean="0"/>
              <a:t>Білоцерківської </a:t>
            </a:r>
            <a:r>
              <a:rPr lang="uk-UA" dirty="0" smtClean="0"/>
              <a:t>міської ради </a:t>
            </a:r>
          </a:p>
          <a:p>
            <a:r>
              <a:rPr lang="uk-UA" dirty="0" smtClean="0"/>
              <a:t>Гаврилюка Артура </a:t>
            </a:r>
            <a:r>
              <a:rPr lang="uk-UA" dirty="0" smtClean="0"/>
              <a:t>Олексійович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"/>
          <p:cNvSpPr/>
          <p:nvPr/>
        </p:nvSpPr>
        <p:spPr>
          <a:xfrm>
            <a:off x="683568" y="548680"/>
            <a:ext cx="7848872" cy="2592288"/>
          </a:xfrm>
          <a:prstGeom prst="roundRect">
            <a:avLst/>
          </a:prstGeom>
          <a:solidFill>
            <a:schemeClr val="bg1">
              <a:lumMod val="75000"/>
              <a:alpha val="70000"/>
            </a:schemeClr>
          </a:solidFill>
          <a:ln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CustomShape 1"/>
          <p:cNvSpPr/>
          <p:nvPr/>
        </p:nvSpPr>
        <p:spPr>
          <a:xfrm>
            <a:off x="971600" y="908720"/>
            <a:ext cx="7488833" cy="208823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Холерна епідемія 1854 року за один місяць забрала більш ніж 700 життів. Єдиний заклад, котрий протистояв хворобі – Оренбурзький госпіталь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79640" y="260640"/>
            <a:ext cx="8963640" cy="5864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3200" b="1" dirty="0">
                <a:solidFill>
                  <a:srgbClr val="F8F8F8"/>
                </a:solidFill>
                <a:latin typeface="Calibri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uk-UA" sz="3200" dirty="0">
                <a:solidFill>
                  <a:srgbClr val="000000"/>
                </a:solidFill>
                <a:latin typeface="Calibri"/>
              </a:rPr>
              <a:t>    У творі правдиво висвітлено небезпеку   хвороби:</a:t>
            </a:r>
            <a:endParaRPr dirty="0"/>
          </a:p>
          <a:p>
            <a:pPr>
              <a:lnSpc>
                <a:spcPct val="100000"/>
              </a:lnSpc>
            </a:pPr>
            <a:r>
              <a:rPr lang="uk-UA" sz="3200" dirty="0">
                <a:solidFill>
                  <a:srgbClr val="000000"/>
                </a:solidFill>
                <a:latin typeface="Gabriola"/>
              </a:rPr>
              <a:t>«Чума з лопатою ходила</a:t>
            </a:r>
            <a:endParaRPr dirty="0"/>
          </a:p>
          <a:p>
            <a:pPr>
              <a:lnSpc>
                <a:spcPct val="100000"/>
              </a:lnSpc>
            </a:pPr>
            <a:r>
              <a:rPr lang="uk-UA" sz="3200" dirty="0">
                <a:solidFill>
                  <a:srgbClr val="000000"/>
                </a:solidFill>
                <a:latin typeface="Gabriola"/>
              </a:rPr>
              <a:t>Та </a:t>
            </a:r>
            <a:r>
              <a:rPr lang="uk-UA" sz="3200" dirty="0" err="1">
                <a:solidFill>
                  <a:srgbClr val="000000"/>
                </a:solidFill>
                <a:latin typeface="Gabriola"/>
              </a:rPr>
              <a:t>гробовища</a:t>
            </a:r>
            <a:r>
              <a:rPr lang="uk-UA" sz="3200" dirty="0">
                <a:solidFill>
                  <a:srgbClr val="000000"/>
                </a:solidFill>
                <a:latin typeface="Gabriola"/>
              </a:rPr>
              <a:t> рила, </a:t>
            </a:r>
            <a:r>
              <a:rPr lang="uk-UA" sz="3200" dirty="0" err="1">
                <a:solidFill>
                  <a:srgbClr val="000000"/>
                </a:solidFill>
                <a:latin typeface="Gabriola"/>
              </a:rPr>
              <a:t>рила</a:t>
            </a:r>
            <a:r>
              <a:rPr lang="uk-UA" sz="3200" dirty="0">
                <a:solidFill>
                  <a:srgbClr val="000000"/>
                </a:solidFill>
                <a:latin typeface="Gabriola"/>
              </a:rPr>
              <a:t>,</a:t>
            </a:r>
            <a:endParaRPr dirty="0"/>
          </a:p>
          <a:p>
            <a:pPr>
              <a:lnSpc>
                <a:spcPct val="100000"/>
              </a:lnSpc>
            </a:pPr>
            <a:r>
              <a:rPr lang="uk-UA" sz="3200" dirty="0">
                <a:solidFill>
                  <a:srgbClr val="000000"/>
                </a:solidFill>
                <a:latin typeface="Gabriola"/>
              </a:rPr>
              <a:t>Та трупом, </a:t>
            </a:r>
            <a:r>
              <a:rPr lang="uk-UA" sz="3200" dirty="0" err="1">
                <a:solidFill>
                  <a:srgbClr val="000000"/>
                </a:solidFill>
                <a:latin typeface="Gabriola"/>
              </a:rPr>
              <a:t>трупом</a:t>
            </a:r>
            <a:r>
              <a:rPr lang="uk-UA" sz="3200" dirty="0">
                <a:solidFill>
                  <a:srgbClr val="000000"/>
                </a:solidFill>
                <a:latin typeface="Gabriola"/>
              </a:rPr>
              <a:t> начиняла</a:t>
            </a:r>
            <a:endParaRPr dirty="0"/>
          </a:p>
          <a:p>
            <a:pPr>
              <a:lnSpc>
                <a:spcPct val="100000"/>
              </a:lnSpc>
            </a:pPr>
            <a:r>
              <a:rPr lang="uk-UA" sz="3200" dirty="0">
                <a:solidFill>
                  <a:srgbClr val="000000"/>
                </a:solidFill>
                <a:latin typeface="Gabriola"/>
              </a:rPr>
              <a:t>І «</a:t>
            </a:r>
            <a:r>
              <a:rPr lang="uk-UA" sz="3200" dirty="0" err="1">
                <a:solidFill>
                  <a:srgbClr val="000000"/>
                </a:solidFill>
                <a:latin typeface="Gabriola"/>
              </a:rPr>
              <a:t>со</a:t>
            </a:r>
            <a:r>
              <a:rPr lang="uk-UA" sz="3200" dirty="0">
                <a:solidFill>
                  <a:srgbClr val="000000"/>
                </a:solidFill>
                <a:latin typeface="Gabriola"/>
              </a:rPr>
              <a:t> святими» не співала,</a:t>
            </a:r>
            <a:endParaRPr dirty="0"/>
          </a:p>
          <a:p>
            <a:pPr>
              <a:lnSpc>
                <a:spcPct val="100000"/>
              </a:lnSpc>
            </a:pPr>
            <a:r>
              <a:rPr lang="uk-UA" sz="3200" dirty="0">
                <a:solidFill>
                  <a:srgbClr val="000000"/>
                </a:solidFill>
                <a:latin typeface="Gabriola"/>
              </a:rPr>
              <a:t>Чи городом, чи то селом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uk-UA" sz="3200" dirty="0">
                <a:solidFill>
                  <a:srgbClr val="000000"/>
                </a:solidFill>
                <a:latin typeface="Gabriola"/>
              </a:rPr>
              <a:t>Мете собі, як помелом…»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323640" y="260640"/>
            <a:ext cx="8362440" cy="5864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3200" b="1" dirty="0">
                <a:solidFill>
                  <a:srgbClr val="7C7C7C"/>
                </a:solidFill>
                <a:latin typeface="Calibri"/>
              </a:rPr>
              <a:t>Народ помирав як вдома:</a:t>
            </a:r>
            <a:endParaRPr dirty="0"/>
          </a:p>
          <a:p>
            <a:pPr>
              <a:lnSpc>
                <a:spcPct val="100000"/>
              </a:lnSpc>
            </a:pPr>
            <a:r>
              <a:rPr lang="uk-UA" sz="3200" dirty="0">
                <a:solidFill>
                  <a:srgbClr val="000000"/>
                </a:solidFill>
                <a:latin typeface="Gabriola"/>
              </a:rPr>
              <a:t>«…А люди </a:t>
            </a:r>
            <a:r>
              <a:rPr lang="uk-UA" sz="3200" dirty="0" err="1">
                <a:solidFill>
                  <a:srgbClr val="000000"/>
                </a:solidFill>
                <a:latin typeface="Gabriola"/>
              </a:rPr>
              <a:t>біднії</a:t>
            </a:r>
            <a:r>
              <a:rPr lang="uk-UA" sz="3200" dirty="0">
                <a:solidFill>
                  <a:srgbClr val="000000"/>
                </a:solidFill>
                <a:latin typeface="Gabriola"/>
              </a:rPr>
              <a:t> в селі,</a:t>
            </a:r>
            <a:endParaRPr dirty="0"/>
          </a:p>
          <a:p>
            <a:pPr>
              <a:lnSpc>
                <a:spcPct val="100000"/>
              </a:lnSpc>
            </a:pPr>
            <a:r>
              <a:rPr lang="uk-UA" sz="3200" dirty="0">
                <a:solidFill>
                  <a:srgbClr val="000000"/>
                </a:solidFill>
                <a:latin typeface="Gabriola"/>
              </a:rPr>
              <a:t>Неначе злякані ягнята,</a:t>
            </a:r>
            <a:endParaRPr dirty="0"/>
          </a:p>
          <a:p>
            <a:pPr>
              <a:lnSpc>
                <a:spcPct val="100000"/>
              </a:lnSpc>
            </a:pPr>
            <a:r>
              <a:rPr lang="uk-UA" sz="3200" dirty="0">
                <a:solidFill>
                  <a:srgbClr val="000000"/>
                </a:solidFill>
                <a:latin typeface="Gabriola"/>
              </a:rPr>
              <a:t>Позамикалися у хатах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uk-UA" sz="3200" dirty="0">
                <a:solidFill>
                  <a:srgbClr val="000000"/>
                </a:solidFill>
                <a:latin typeface="Gabriola"/>
              </a:rPr>
              <a:t>Та й мруть…»;</a:t>
            </a:r>
            <a:endParaRPr dirty="0"/>
          </a:p>
          <a:p>
            <a:pPr>
              <a:lnSpc>
                <a:spcPct val="100000"/>
              </a:lnSpc>
            </a:pPr>
            <a:r>
              <a:rPr lang="uk-UA" sz="3200" b="1" dirty="0">
                <a:latin typeface="Calibri"/>
              </a:rPr>
              <a:t>так і на дворі:</a:t>
            </a:r>
            <a:endParaRPr dirty="0"/>
          </a:p>
          <a:p>
            <a:pPr>
              <a:lnSpc>
                <a:spcPct val="100000"/>
              </a:lnSpc>
            </a:pPr>
            <a:r>
              <a:rPr lang="uk-UA" sz="3200" dirty="0">
                <a:solidFill>
                  <a:srgbClr val="000000"/>
                </a:solidFill>
                <a:latin typeface="Gabriola"/>
              </a:rPr>
              <a:t>«…</a:t>
            </a:r>
            <a:r>
              <a:rPr lang="uk-UA" sz="3200" dirty="0" err="1">
                <a:solidFill>
                  <a:srgbClr val="000000"/>
                </a:solidFill>
                <a:latin typeface="Gabriola"/>
              </a:rPr>
              <a:t>Гробокопателі</a:t>
            </a:r>
            <a:r>
              <a:rPr lang="uk-UA" sz="3200" dirty="0">
                <a:solidFill>
                  <a:srgbClr val="000000"/>
                </a:solidFill>
                <a:latin typeface="Gabriola"/>
              </a:rPr>
              <a:t> ходили,</a:t>
            </a:r>
            <a:endParaRPr dirty="0"/>
          </a:p>
          <a:p>
            <a:pPr>
              <a:lnSpc>
                <a:spcPct val="100000"/>
              </a:lnSpc>
            </a:pPr>
            <a:r>
              <a:rPr lang="uk-UA" sz="3200" dirty="0">
                <a:solidFill>
                  <a:srgbClr val="000000"/>
                </a:solidFill>
                <a:latin typeface="Gabriola"/>
              </a:rPr>
              <a:t>Та й ті під хатами лягли,</a:t>
            </a:r>
            <a:endParaRPr dirty="0"/>
          </a:p>
          <a:p>
            <a:pPr>
              <a:lnSpc>
                <a:spcPct val="100000"/>
              </a:lnSpc>
            </a:pPr>
            <a:r>
              <a:rPr lang="uk-UA" sz="3200" dirty="0">
                <a:solidFill>
                  <a:srgbClr val="000000"/>
                </a:solidFill>
                <a:latin typeface="Gabriola"/>
              </a:rPr>
              <a:t>Ніхто не вийшов вранці з хати,</a:t>
            </a:r>
            <a:endParaRPr dirty="0"/>
          </a:p>
          <a:p>
            <a:pPr>
              <a:lnSpc>
                <a:spcPct val="100000"/>
              </a:lnSpc>
            </a:pPr>
            <a:r>
              <a:rPr lang="uk-UA" sz="3200" dirty="0">
                <a:solidFill>
                  <a:srgbClr val="000000"/>
                </a:solidFill>
                <a:latin typeface="Gabriola"/>
              </a:rPr>
              <a:t>Щоб їх, сердешних, поховати,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uk-UA" sz="3200" dirty="0">
                <a:solidFill>
                  <a:srgbClr val="000000"/>
                </a:solidFill>
                <a:latin typeface="Gabriola"/>
              </a:rPr>
              <a:t>Під хатами і погнили…»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395640" y="33264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6000">
                <a:solidFill>
                  <a:srgbClr val="000000"/>
                </a:solidFill>
                <a:latin typeface="Calibri"/>
              </a:rPr>
              <a:t>Висновок</a:t>
            </a:r>
            <a:endParaRPr/>
          </a:p>
        </p:txBody>
      </p:sp>
      <p:sp>
        <p:nvSpPr>
          <p:cNvPr id="93" name="CustomShape 2"/>
          <p:cNvSpPr/>
          <p:nvPr/>
        </p:nvSpPr>
        <p:spPr>
          <a:xfrm>
            <a:off x="755576" y="764704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uk-UA" sz="4000" i="1" dirty="0">
                <a:latin typeface="Calibri"/>
              </a:rPr>
              <a:t>Отже, Тарас Шевченко в своєму вірші якісно висвітлив нам про ці жахливі події, і описав правдиву картину того страшного часу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1115640" y="2709000"/>
            <a:ext cx="6706440" cy="3056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uk-UA" sz="5400" b="1" i="1">
                <a:solidFill>
                  <a:srgbClr val="000000"/>
                </a:solidFill>
                <a:latin typeface="Calibri"/>
              </a:rPr>
              <a:t>Дякую за увагу!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179640" y="0"/>
            <a:ext cx="8424360" cy="6380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uk-UA" sz="4000" i="1" u="sng">
                <a:solidFill>
                  <a:srgbClr val="002060"/>
                </a:solidFill>
                <a:latin typeface="Gabriola"/>
              </a:rPr>
              <a:t>Об'єкт дослідження</a:t>
            </a:r>
            <a:r>
              <a:rPr lang="uk-UA" sz="4000">
                <a:solidFill>
                  <a:srgbClr val="002060"/>
                </a:solidFill>
                <a:latin typeface="Gabriola"/>
              </a:rPr>
              <a:t>: творчість Т. Г. Шевченка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uk-UA" sz="4000" i="1" u="sng">
                <a:solidFill>
                  <a:srgbClr val="FF0000"/>
                </a:solidFill>
                <a:latin typeface="Gabriola"/>
              </a:rPr>
              <a:t>Предмет дослідження</a:t>
            </a:r>
            <a:r>
              <a:rPr lang="uk-UA" sz="4000">
                <a:solidFill>
                  <a:srgbClr val="FF0000"/>
                </a:solidFill>
                <a:latin typeface="Gabriola"/>
              </a:rPr>
              <a:t>: вірш Т. Г. Шевченка «Чума»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uk-UA" sz="4000" i="1" u="sng">
                <a:solidFill>
                  <a:srgbClr val="FFFF00"/>
                </a:solidFill>
                <a:latin typeface="Gabriola"/>
              </a:rPr>
              <a:t>Мета дослідження</a:t>
            </a:r>
            <a:r>
              <a:rPr lang="uk-UA" sz="4000">
                <a:solidFill>
                  <a:srgbClr val="FFFF00"/>
                </a:solidFill>
                <a:latin typeface="Gabriola"/>
              </a:rPr>
              <a:t>: вивчення подій 1 пол. 19 століття і порівняти їх з сюжетом «Чуми».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uk-UA" sz="4000" i="1" u="sng">
                <a:solidFill>
                  <a:srgbClr val="FFC000"/>
                </a:solidFill>
                <a:latin typeface="Gabriola"/>
              </a:rPr>
              <a:t>Завдання дослідження</a:t>
            </a:r>
            <a:r>
              <a:rPr lang="uk-UA" sz="4000">
                <a:solidFill>
                  <a:srgbClr val="FFC000"/>
                </a:solidFill>
                <a:latin typeface="Gabriola"/>
              </a:rPr>
              <a:t>: проаналізувати вірш «Чума», співставити події, описані поетом і порівняти їх з історичними фактами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323640" y="332640"/>
            <a:ext cx="8424360" cy="547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3200" i="1">
                <a:solidFill>
                  <a:srgbClr val="000000"/>
                </a:solidFill>
                <a:latin typeface="Monotype Corsiva"/>
              </a:rPr>
              <a:t>Орієнтовна дата написання: кінець вересня – грудень 1848 року, Косарал.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uk-UA" sz="3200" i="1">
                <a:solidFill>
                  <a:srgbClr val="000000"/>
                </a:solidFill>
                <a:latin typeface="Monotype Corsiva"/>
              </a:rPr>
              <a:t>Мета: показати становище людей на території Росії в першій пол. ХІХ ст. внаслідок епідемії.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uk-UA" sz="3200" i="1">
                <a:solidFill>
                  <a:srgbClr val="000000"/>
                </a:solidFill>
                <a:latin typeface="Monotype Corsiva"/>
              </a:rPr>
              <a:t>Ідея: висвітлення нещадної хвороби, її наслідки для людства.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uk-UA" sz="3200">
                <a:solidFill>
                  <a:srgbClr val="000000"/>
                </a:solidFill>
                <a:latin typeface="Monotype Corsiva"/>
              </a:rPr>
              <a:t> Головною темою твору є події  першої пол. ХІХ ст. – розповсюдження азіатської холери по містам і селах на півдні Росії.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-900720" y="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4400" b="1" dirty="0">
                <a:latin typeface="Calibri"/>
              </a:rPr>
              <a:t>Т. Шевченко(1814-1861)</a:t>
            </a:r>
            <a:endParaRPr dirty="0"/>
          </a:p>
        </p:txBody>
      </p:sp>
      <p:sp>
        <p:nvSpPr>
          <p:cNvPr id="78" name="CustomShape 2"/>
          <p:cNvSpPr/>
          <p:nvPr/>
        </p:nvSpPr>
        <p:spPr>
          <a:xfrm>
            <a:off x="0" y="983160"/>
            <a:ext cx="5688000" cy="5504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3200" b="1" dirty="0">
                <a:solidFill>
                  <a:srgbClr val="000000"/>
                </a:solidFill>
                <a:latin typeface="Calibri"/>
              </a:rPr>
              <a:t>У 1848-1849 роках Тарас Шевченко був учасником </a:t>
            </a:r>
            <a:r>
              <a:rPr lang="uk-UA" sz="3200" b="1" dirty="0" err="1">
                <a:solidFill>
                  <a:srgbClr val="000000"/>
                </a:solidFill>
                <a:latin typeface="Calibri"/>
              </a:rPr>
              <a:t>Аральської</a:t>
            </a:r>
            <a:r>
              <a:rPr lang="uk-UA" sz="3200" b="1" dirty="0">
                <a:solidFill>
                  <a:srgbClr val="000000"/>
                </a:solidFill>
                <a:latin typeface="Calibri"/>
              </a:rPr>
              <a:t> описової експедиції, котру організувало Військове міністерство для знімання й промірювання Аральського моря та вивчення його природних ресурсів й умов майбутнього судноплавства. </a:t>
            </a:r>
            <a:endParaRPr dirty="0"/>
          </a:p>
        </p:txBody>
      </p:sp>
      <p:pic>
        <p:nvPicPr>
          <p:cNvPr id="6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572800" y="1142280"/>
            <a:ext cx="3510720" cy="4463640"/>
          </a:xfrm>
          <a:prstGeom prst="ellipse">
            <a:avLst/>
          </a:prstGeom>
          <a:ln w="635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95640" y="692640"/>
            <a:ext cx="3764520" cy="518400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4355976" y="548680"/>
            <a:ext cx="4787304" cy="404811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uk-UA" sz="2800" b="1" dirty="0">
                <a:latin typeface="Calibri"/>
              </a:rPr>
              <a:t>Очолював її Олексій </a:t>
            </a:r>
            <a:r>
              <a:rPr lang="uk-UA" sz="2800" b="1" dirty="0" err="1">
                <a:latin typeface="Calibri"/>
              </a:rPr>
              <a:t>Бутаков</a:t>
            </a:r>
            <a:r>
              <a:rPr lang="uk-UA" sz="2800" b="1" dirty="0">
                <a:latin typeface="Calibri"/>
              </a:rPr>
              <a:t>. Він порушив перед командиром </a:t>
            </a:r>
            <a:r>
              <a:rPr lang="uk-UA" sz="2800" b="1" i="1" dirty="0">
                <a:latin typeface="Calibri"/>
              </a:rPr>
              <a:t>Окремого Оренбурзького корпусу </a:t>
            </a:r>
            <a:r>
              <a:rPr lang="uk-UA" sz="2800" b="1" dirty="0" err="1">
                <a:latin typeface="Calibri"/>
              </a:rPr>
              <a:t>Володимир</a:t>
            </a:r>
            <a:r>
              <a:rPr lang="uk-UA" sz="2800" b="1" dirty="0">
                <a:latin typeface="Calibri"/>
              </a:rPr>
              <a:t>ом Обручовим </a:t>
            </a:r>
            <a:endParaRPr sz="2800" dirty="0"/>
          </a:p>
          <a:p>
            <a:pPr algn="ctr">
              <a:lnSpc>
                <a:spcPct val="100000"/>
              </a:lnSpc>
            </a:pPr>
            <a:r>
              <a:rPr lang="uk-UA" sz="2800" b="1" dirty="0">
                <a:latin typeface="Calibri"/>
              </a:rPr>
              <a:t>клопотання про включення до складу експедиції Шевченка як художника.</a:t>
            </a:r>
            <a:endParaRPr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251640" y="908720"/>
            <a:ext cx="3960320" cy="5615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2400" b="1" dirty="0">
                <a:latin typeface="Palatino Linotype"/>
              </a:rPr>
              <a:t>Під час експедиції Тарас Шевченко виконав понад сорок ескізів олівцем та аквареллю і написав низку віршів.</a:t>
            </a:r>
            <a:endParaRPr b="1" dirty="0"/>
          </a:p>
          <a:p>
            <a:pPr>
              <a:lnSpc>
                <a:spcPct val="100000"/>
              </a:lnSpc>
            </a:pPr>
            <a:r>
              <a:rPr lang="uk-UA" sz="2400" b="1" dirty="0">
                <a:latin typeface="Palatino Linotype"/>
              </a:rPr>
              <a:t>Одним з таких творінь є вірш «Чума</a:t>
            </a:r>
            <a:r>
              <a:rPr lang="uk-UA" sz="2400" b="1" dirty="0" smtClean="0">
                <a:latin typeface="Palatino Linotype"/>
              </a:rPr>
              <a:t>».</a:t>
            </a:r>
            <a:endParaRPr b="1" dirty="0"/>
          </a:p>
        </p:txBody>
      </p:sp>
      <p:pic>
        <p:nvPicPr>
          <p:cNvPr id="4" name="Picture 2" descr="C:\Users\Admin\Desktop\4b448195c495ff8f5d13897fa3821b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80537"/>
            <a:ext cx="3848835" cy="466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4400">
                <a:solidFill>
                  <a:srgbClr val="000000"/>
                </a:solidFill>
                <a:latin typeface="Calibri"/>
              </a:rPr>
              <a:t>         </a:t>
            </a:r>
            <a:r>
              <a:rPr lang="uk-UA" sz="4400" b="1">
                <a:solidFill>
                  <a:srgbClr val="FBFCFF"/>
                </a:solidFill>
                <a:latin typeface="Calibri"/>
              </a:rPr>
              <a:t>Історичне підґрунтя</a:t>
            </a:r>
            <a:endParaRPr/>
          </a:p>
        </p:txBody>
      </p:sp>
      <p:sp>
        <p:nvSpPr>
          <p:cNvPr id="85" name="CustomShape 2"/>
          <p:cNvSpPr/>
          <p:nvPr/>
        </p:nvSpPr>
        <p:spPr>
          <a:xfrm>
            <a:off x="359640" y="2448000"/>
            <a:ext cx="8640360" cy="3632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3200" b="1" dirty="0">
                <a:latin typeface="Calibri"/>
              </a:rPr>
              <a:t>Протягом 1848-1849 років учасники </a:t>
            </a:r>
            <a:r>
              <a:rPr lang="uk-UA" sz="3200" b="1" dirty="0" err="1">
                <a:latin typeface="Calibri"/>
              </a:rPr>
              <a:t>аральської</a:t>
            </a:r>
            <a:r>
              <a:rPr lang="uk-UA" sz="3200" b="1" dirty="0">
                <a:latin typeface="Calibri"/>
              </a:rPr>
              <a:t> описової експедиції мали неабиякий шанс захворіти на азіатську холеру.</a:t>
            </a:r>
            <a:endParaRPr dirty="0"/>
          </a:p>
          <a:p>
            <a:pPr>
              <a:lnSpc>
                <a:spcPct val="100000"/>
              </a:lnSpc>
            </a:pPr>
            <a:r>
              <a:rPr lang="uk-UA" sz="3200" b="1" dirty="0">
                <a:solidFill>
                  <a:srgbClr val="000000"/>
                </a:solidFill>
                <a:latin typeface="Calibri"/>
              </a:rPr>
              <a:t>Холера мала два шляхи проникнення до </a:t>
            </a:r>
            <a:r>
              <a:rPr lang="uk-UA" sz="3200" b="1" dirty="0" err="1">
                <a:solidFill>
                  <a:srgbClr val="000000"/>
                </a:solidFill>
                <a:latin typeface="Calibri"/>
              </a:rPr>
              <a:t>Россії</a:t>
            </a:r>
            <a:r>
              <a:rPr lang="uk-UA" sz="3200" b="1" dirty="0">
                <a:solidFill>
                  <a:srgbClr val="000000"/>
                </a:solidFill>
                <a:latin typeface="Calibri"/>
              </a:rPr>
              <a:t>: зі сторони </a:t>
            </a:r>
            <a:r>
              <a:rPr lang="uk-UA" sz="3200" b="1" dirty="0" err="1">
                <a:solidFill>
                  <a:srgbClr val="000000"/>
                </a:solidFill>
                <a:latin typeface="Calibri"/>
              </a:rPr>
              <a:t>Турції</a:t>
            </a:r>
            <a:r>
              <a:rPr lang="uk-UA" sz="3200" b="1" dirty="0">
                <a:solidFill>
                  <a:srgbClr val="000000"/>
                </a:solidFill>
                <a:latin typeface="Calibri"/>
              </a:rPr>
              <a:t> і зі сторони Чорного та Азовського морів. У 1847 році холера охопила південь </a:t>
            </a:r>
            <a:r>
              <a:rPr lang="uk-UA" sz="3200" b="1" dirty="0" err="1">
                <a:solidFill>
                  <a:srgbClr val="000000"/>
                </a:solidFill>
                <a:latin typeface="Calibri"/>
              </a:rPr>
              <a:t>Россії</a:t>
            </a:r>
            <a:r>
              <a:rPr lang="uk-UA" sz="3200" b="1" dirty="0">
                <a:solidFill>
                  <a:srgbClr val="000000"/>
                </a:solidFill>
                <a:latin typeface="Calibri"/>
              </a:rPr>
              <a:t>.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323640" y="62064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4400" b="1" dirty="0">
                <a:solidFill>
                  <a:srgbClr val="000000"/>
                </a:solidFill>
                <a:latin typeface="Calibri"/>
              </a:rPr>
              <a:t>Історичний факт:</a:t>
            </a:r>
            <a:endParaRPr dirty="0"/>
          </a:p>
        </p:txBody>
      </p:sp>
      <p:sp>
        <p:nvSpPr>
          <p:cNvPr id="87" name="CustomShape 2"/>
          <p:cNvSpPr/>
          <p:nvPr/>
        </p:nvSpPr>
        <p:spPr>
          <a:xfrm>
            <a:off x="580777" y="1556792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ea typeface="Ebrima"/>
                <a:cs typeface="Times New Roman" panose="02020603050405020304" pitchFamily="18" charset="0"/>
              </a:rPr>
              <a:t>З серпня 1829 року в госпіталь почали поступати пацієнти, котрі захворіли на холеру. До відкриття в Оренбурзі в 1857 році міської лікарні, госпіталь був єдиною медичною будівлею. Консиліум лікарів видав інструкцію по боротьбі з холерною епідемією. Вона навіть спустошувала цілі міста.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1691680" y="980728"/>
            <a:ext cx="6984000" cy="367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відповідності до історичних документів, лікарі госпіталю були досвідченими людьми:  так штаб лікарем госпіталю Соколовим у 1829 році </a:t>
            </a:r>
            <a:r>
              <a:rPr lang="uk-UA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проведені перші у Європі </a:t>
            </a:r>
            <a:r>
              <a:rPr lang="uk-UA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розтин померлих </a:t>
            </a: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холери і описана картина </a:t>
            </a:r>
            <a:r>
              <a:rPr lang="uk-UA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пораження</a:t>
            </a: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кишечника</a:t>
            </a: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494</Words>
  <Application>Microsoft Office PowerPoint</Application>
  <PresentationFormat>Екран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14</vt:i4>
      </vt:variant>
    </vt:vector>
  </HeadingPairs>
  <TitlesOfParts>
    <vt:vector size="16" baseType="lpstr">
      <vt:lpstr>Office Theme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5</cp:revision>
  <dcterms:modified xsi:type="dcterms:W3CDTF">2014-04-09T08:14:58Z</dcterms:modified>
</cp:coreProperties>
</file>