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69C5D-8A4C-4CD3-8442-16C5B246867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B70B1-00B0-4EC8-B149-B60D6752A6F7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44824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ngsana New" pitchFamily="18" charset="-34"/>
              </a:rPr>
              <a:t>Всеукраїнський інтерактивний конкурс </a:t>
            </a:r>
            <a:br>
              <a:rPr lang="uk-UA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ngsana New" pitchFamily="18" charset="-34"/>
              </a:rPr>
            </a:br>
            <a:r>
              <a:rPr lang="uk-UA" sz="28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ngsana New" pitchFamily="18" charset="-34"/>
              </a:rPr>
              <a:t>“ман</a:t>
            </a:r>
            <a:r>
              <a:rPr lang="uk-UA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ngsana New" pitchFamily="18" charset="-34"/>
              </a:rPr>
              <a:t> – юніор </a:t>
            </a:r>
            <a:r>
              <a:rPr lang="uk-UA" sz="28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ngsana New" pitchFamily="18" charset="-34"/>
              </a:rPr>
              <a:t>дослідник</a:t>
            </a:r>
            <a:r>
              <a:rPr lang="uk-UA" sz="28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r>
              <a:rPr lang="uk-UA" sz="2800" i="1" spc="-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800" i="1" spc="-1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Тема: Історичне підґрунтя творчості Т.Г.Шевченка</a:t>
            </a:r>
            <a:r>
              <a:rPr lang="ru-RU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По</a:t>
            </a:r>
            <a:r>
              <a:rPr lang="uk-UA" sz="2800" i="1" spc="-15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ема</a:t>
            </a:r>
            <a:r>
              <a:rPr lang="uk-UA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Кавказ</a:t>
            </a:r>
            <a:r>
              <a:rPr lang="en-US" sz="2800" i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3928" y="3212976"/>
            <a:ext cx="5220072" cy="4005064"/>
          </a:xfrm>
        </p:spPr>
        <p:txBody>
          <a:bodyPr/>
          <a:lstStyle/>
          <a:p>
            <a:pPr algn="l"/>
            <a:r>
              <a:rPr lang="uk-UA" dirty="0" smtClean="0"/>
              <a:t>Роботу виконав учень 32 групи   (10 Б класу)         </a:t>
            </a:r>
            <a:endParaRPr lang="ru-RU" dirty="0" smtClean="0"/>
          </a:p>
          <a:p>
            <a:pPr algn="l"/>
            <a:r>
              <a:rPr lang="uk-UA" dirty="0" smtClean="0"/>
              <a:t>Білоцерківського колегіуму </a:t>
            </a:r>
          </a:p>
          <a:p>
            <a:pPr algn="l"/>
            <a:r>
              <a:rPr lang="uk-UA" dirty="0" smtClean="0"/>
              <a:t>міста Білої Церкви</a:t>
            </a:r>
          </a:p>
          <a:p>
            <a:pPr algn="l"/>
            <a:r>
              <a:rPr lang="uk-UA" dirty="0" err="1" smtClean="0"/>
              <a:t>Сіраєв</a:t>
            </a:r>
            <a:r>
              <a:rPr lang="uk-UA" dirty="0" smtClean="0"/>
              <a:t> Владислав </a:t>
            </a:r>
          </a:p>
          <a:p>
            <a:pPr algn="l"/>
            <a:r>
              <a:rPr lang="uk-UA" b="1" dirty="0" smtClean="0"/>
              <a:t>Керівник проекту </a:t>
            </a:r>
            <a:r>
              <a:rPr lang="uk-UA" dirty="0" smtClean="0"/>
              <a:t>: Учитель історії </a:t>
            </a:r>
          </a:p>
          <a:p>
            <a:pPr algn="l"/>
            <a:r>
              <a:rPr lang="uk-UA" dirty="0" err="1" smtClean="0"/>
              <a:t>Махаринська</a:t>
            </a:r>
            <a:r>
              <a:rPr lang="uk-UA" dirty="0" smtClean="0"/>
              <a:t> Оксана Петрівна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412776"/>
            <a:ext cx="466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Мiфологiчний</a:t>
            </a:r>
            <a:r>
              <a:rPr lang="ru-RU" dirty="0"/>
              <a:t> Прометей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борець</a:t>
            </a:r>
            <a:r>
              <a:rPr lang="ru-RU" dirty="0"/>
              <a:t> за свободу </a:t>
            </a:r>
            <a:r>
              <a:rPr lang="ru-RU" dirty="0" err="1"/>
              <a:t>i</a:t>
            </a:r>
            <a:r>
              <a:rPr lang="ru-RU" dirty="0"/>
              <a:t> </a:t>
            </a:r>
            <a:r>
              <a:rPr lang="ru-RU" dirty="0" err="1"/>
              <a:t>захисник</a:t>
            </a:r>
            <a:r>
              <a:rPr lang="ru-RU" dirty="0"/>
              <a:t> людей. </a:t>
            </a:r>
            <a:r>
              <a:rPr lang="ru-RU" dirty="0" err="1"/>
              <a:t>Вiн</a:t>
            </a:r>
            <a:r>
              <a:rPr lang="ru-RU" dirty="0"/>
              <a:t>  </a:t>
            </a:r>
            <a:r>
              <a:rPr lang="ru-RU" dirty="0" err="1"/>
              <a:t>викрав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</a:t>
            </a:r>
            <a:r>
              <a:rPr lang="ru-RU" dirty="0" err="1"/>
              <a:t>Олiмпi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, передав людям </a:t>
            </a:r>
            <a:r>
              <a:rPr lang="ru-RU" dirty="0" err="1"/>
              <a:t>i</a:t>
            </a:r>
            <a:r>
              <a:rPr lang="ru-RU" dirty="0"/>
              <a:t> </a:t>
            </a:r>
            <a:r>
              <a:rPr lang="ru-RU" dirty="0" err="1"/>
              <a:t>навчив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ним. За  </a:t>
            </a:r>
            <a:r>
              <a:rPr lang="ru-RU" dirty="0" err="1"/>
              <a:t>це</a:t>
            </a:r>
            <a:r>
              <a:rPr lang="ru-RU" dirty="0"/>
              <a:t>  Зевс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наказав </a:t>
            </a:r>
            <a:r>
              <a:rPr lang="ru-RU" dirty="0" err="1"/>
              <a:t>прикувати</a:t>
            </a:r>
            <a:r>
              <a:rPr lang="ru-RU" dirty="0"/>
              <a:t> Прометея до  </a:t>
            </a:r>
            <a:r>
              <a:rPr lang="ru-RU" dirty="0" err="1"/>
              <a:t>скелi</a:t>
            </a:r>
            <a:r>
              <a:rPr lang="ru-RU" dirty="0"/>
              <a:t>  на  </a:t>
            </a:r>
            <a:r>
              <a:rPr lang="ru-RU" dirty="0" err="1"/>
              <a:t>Кавказi</a:t>
            </a:r>
            <a:r>
              <a:rPr lang="ru-RU" dirty="0"/>
              <a:t>,  пробив  </a:t>
            </a:r>
            <a:r>
              <a:rPr lang="ru-RU" dirty="0" err="1"/>
              <a:t>йому</a:t>
            </a:r>
            <a:r>
              <a:rPr lang="ru-RU" dirty="0"/>
              <a:t>  </a:t>
            </a:r>
            <a:r>
              <a:rPr lang="ru-RU" dirty="0" smtClean="0"/>
              <a:t>груди.</a:t>
            </a:r>
            <a:br>
              <a:rPr lang="ru-RU" dirty="0" smtClean="0"/>
            </a:br>
            <a:r>
              <a:rPr lang="ru-RU" dirty="0" err="1"/>
              <a:t>Щоранку</a:t>
            </a:r>
            <a:r>
              <a:rPr lang="ru-RU" dirty="0"/>
              <a:t> великий орел </a:t>
            </a:r>
            <a:r>
              <a:rPr lang="ru-RU" dirty="0" err="1"/>
              <a:t>клював</a:t>
            </a:r>
            <a:r>
              <a:rPr lang="ru-RU" dirty="0"/>
              <a:t> титану </a:t>
            </a:r>
            <a:r>
              <a:rPr lang="ru-RU" dirty="0" err="1"/>
              <a:t>печiнку</a:t>
            </a:r>
            <a:r>
              <a:rPr lang="ru-RU" dirty="0"/>
              <a:t>,  яка  </a:t>
            </a:r>
            <a:r>
              <a:rPr lang="ru-RU" dirty="0" err="1"/>
              <a:t>вночi</a:t>
            </a:r>
            <a:r>
              <a:rPr lang="ru-RU" dirty="0"/>
              <a:t>  </a:t>
            </a:r>
            <a:r>
              <a:rPr lang="ru-RU" dirty="0" err="1"/>
              <a:t>вiдновлювалась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Образ  Прометея  в  </a:t>
            </a:r>
            <a:r>
              <a:rPr lang="ru-RU" dirty="0" err="1"/>
              <a:t>поемi</a:t>
            </a:r>
            <a:r>
              <a:rPr lang="ru-RU" dirty="0"/>
              <a:t>  Кавказ  </a:t>
            </a:r>
            <a:r>
              <a:rPr lang="ru-RU" dirty="0" smtClean="0"/>
              <a:t>             </a:t>
            </a:r>
            <a:r>
              <a:rPr lang="ru-RU" dirty="0" err="1" smtClean="0"/>
              <a:t>символiзує</a:t>
            </a:r>
            <a:r>
              <a:rPr lang="ru-RU" dirty="0" smtClean="0"/>
              <a:t> </a:t>
            </a:r>
            <a:r>
              <a:rPr lang="ru-RU" dirty="0"/>
              <a:t> силу  народу,  </a:t>
            </a:r>
            <a:r>
              <a:rPr lang="ru-RU" dirty="0" err="1"/>
              <a:t>його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могутнiсть</a:t>
            </a:r>
            <a:r>
              <a:rPr lang="ru-RU" dirty="0"/>
              <a:t> i </a:t>
            </a:r>
            <a:r>
              <a:rPr lang="ru-RU" dirty="0" err="1"/>
              <a:t>нескоренiсть</a:t>
            </a:r>
            <a:r>
              <a:rPr lang="ru-RU" dirty="0"/>
              <a:t>. Орел же </a:t>
            </a:r>
            <a:r>
              <a:rPr lang="ru-RU" dirty="0" err="1"/>
              <a:t>асоцiюється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двоголовим</a:t>
            </a:r>
            <a:r>
              <a:rPr lang="ru-RU" dirty="0"/>
              <a:t>  орлом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самодержавства</a:t>
            </a:r>
            <a:r>
              <a:rPr lang="ru-RU" dirty="0"/>
              <a:t>. </a:t>
            </a:r>
            <a:r>
              <a:rPr lang="ru-RU" dirty="0" err="1"/>
              <a:t>Царат</a:t>
            </a:r>
            <a:r>
              <a:rPr lang="ru-RU" dirty="0"/>
              <a:t>, </a:t>
            </a:r>
            <a:r>
              <a:rPr lang="ru-RU" dirty="0" err="1"/>
              <a:t>ворожi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не </a:t>
            </a:r>
            <a:r>
              <a:rPr lang="ru-RU" dirty="0" err="1"/>
              <a:t>зможуть</a:t>
            </a:r>
            <a:r>
              <a:rPr lang="ru-RU" dirty="0"/>
              <a:t>  </a:t>
            </a:r>
            <a:r>
              <a:rPr lang="ru-RU" dirty="0" err="1"/>
              <a:t>скувати</a:t>
            </a:r>
            <a:r>
              <a:rPr lang="ru-RU" dirty="0"/>
              <a:t>  </a:t>
            </a:r>
            <a:r>
              <a:rPr lang="ru-RU" dirty="0" err="1"/>
              <a:t>живоï</a:t>
            </a:r>
            <a:r>
              <a:rPr lang="ru-RU" dirty="0"/>
              <a:t>  </a:t>
            </a:r>
            <a:r>
              <a:rPr lang="ru-RU" dirty="0" err="1"/>
              <a:t>душi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народу,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вiн</a:t>
            </a:r>
            <a:r>
              <a:rPr lang="ru-RU" dirty="0"/>
              <a:t> </a:t>
            </a:r>
            <a:r>
              <a:rPr lang="ru-RU" dirty="0" err="1"/>
              <a:t>безсмертний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в </a:t>
            </a:r>
            <a:r>
              <a:rPr lang="ru-RU" dirty="0" err="1"/>
              <a:t>образi</a:t>
            </a:r>
            <a:r>
              <a:rPr lang="ru-RU" dirty="0"/>
              <a:t> </a:t>
            </a:r>
            <a:r>
              <a:rPr lang="ru-RU" dirty="0" err="1"/>
              <a:t>Проме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292" y="1556792"/>
            <a:ext cx="3800866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Висновки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"Кавказ" - відгук на кавказькі війни Російської імперії і конкретно на загибель свого друга Якова де </a:t>
            </a:r>
            <a:r>
              <a:rPr lang="uk-UA" sz="2400" dirty="0" err="1"/>
              <a:t>Бальмена</a:t>
            </a:r>
            <a:r>
              <a:rPr lang="uk-UA" sz="2400" dirty="0"/>
              <a:t>. Шевченко засуджує всяке насильство імперії над </a:t>
            </a:r>
            <a:r>
              <a:rPr lang="uk-UA" sz="2400" dirty="0" smtClean="0"/>
              <a:t>націями.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/>
              <a:t>думка: «</a:t>
            </a:r>
            <a:r>
              <a:rPr lang="ru-RU" sz="2400" dirty="0" err="1"/>
              <a:t>Борітеся</a:t>
            </a:r>
            <a:r>
              <a:rPr lang="ru-RU" sz="2400" dirty="0"/>
              <a:t> — поборете!».</a:t>
            </a:r>
          </a:p>
          <a:p>
            <a:r>
              <a:rPr lang="uk-UA" sz="2400" dirty="0"/>
              <a:t>Поема “ Кавказ “ не втратила своєї актуальності і в ХХІ столітті.</a:t>
            </a:r>
            <a:r>
              <a:rPr lang="uk-UA" sz="2400" dirty="0" smtClean="0"/>
              <a:t> Мені тяжко розуміти, що навіть </a:t>
            </a:r>
            <a:r>
              <a:rPr lang="uk-UA" sz="2400" dirty="0" smtClean="0"/>
              <a:t>в </a:t>
            </a:r>
            <a:r>
              <a:rPr lang="uk-UA" sz="2400" dirty="0" smtClean="0"/>
              <a:t>наш час  ця поема </a:t>
            </a:r>
            <a:r>
              <a:rPr lang="uk-UA" sz="2400" dirty="0" err="1" smtClean="0"/>
              <a:t>повторюеться</a:t>
            </a:r>
            <a:r>
              <a:rPr lang="uk-UA" sz="2400" dirty="0" smtClean="0"/>
              <a:t> діями від російських загарбників , ціною життя </a:t>
            </a:r>
            <a:r>
              <a:rPr lang="uk-UA" sz="2400" dirty="0" smtClean="0"/>
              <a:t>людей </a:t>
            </a:r>
            <a:r>
              <a:rPr lang="uk-UA" sz="2400" dirty="0" smtClean="0"/>
              <a:t>, крові , та сотні розбитих сімей вони домагаються свого володарювання  над незалежними країнами . І в мене постає просте питання , навіщо? </a:t>
            </a:r>
          </a:p>
          <a:p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9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181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128" y="2060848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Тарас Шевченко герой, своїми словами він і досі пробиває серця патріотів на скрізь , тим самим змушує їх пишатися своєю країною ! </a:t>
            </a:r>
            <a:r>
              <a:rPr lang="ru-RU" sz="2000" dirty="0" smtClean="0">
                <a:solidFill>
                  <a:srgbClr val="C00000"/>
                </a:solidFill>
              </a:rPr>
              <a:t>“</a:t>
            </a:r>
            <a:r>
              <a:rPr lang="ru-RU" sz="2000" dirty="0" err="1" smtClean="0">
                <a:solidFill>
                  <a:srgbClr val="C00000"/>
                </a:solidFill>
              </a:rPr>
              <a:t>Хто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Шевченка</a:t>
            </a:r>
            <a:r>
              <a:rPr lang="ru-RU" sz="2000" dirty="0" smtClean="0">
                <a:solidFill>
                  <a:srgbClr val="C00000"/>
                </a:solidFill>
              </a:rPr>
              <a:t> прочитав, той </a:t>
            </a:r>
            <a:r>
              <a:rPr lang="ru-RU" sz="2000" dirty="0" err="1" smtClean="0">
                <a:solidFill>
                  <a:srgbClr val="C00000"/>
                </a:solidFill>
              </a:rPr>
              <a:t>багатший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серцем</a:t>
            </a:r>
            <a:r>
              <a:rPr lang="ru-RU" sz="2000" dirty="0" smtClean="0">
                <a:solidFill>
                  <a:srgbClr val="C00000"/>
                </a:solidFill>
              </a:rPr>
              <a:t> став”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Дякую за увагу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>
            <a:noAutofit/>
          </a:bodyPr>
          <a:lstStyle/>
          <a:p>
            <a:r>
              <a:rPr lang="uk-UA" sz="2800" dirty="0" smtClean="0"/>
              <a:t>Вступ</a:t>
            </a:r>
            <a:r>
              <a:rPr lang="en-US" sz="2800" dirty="0" smtClean="0"/>
              <a:t> </a:t>
            </a:r>
          </a:p>
          <a:p>
            <a:r>
              <a:rPr lang="uk-UA" sz="2800" b="1" dirty="0" smtClean="0"/>
              <a:t>1 </a:t>
            </a:r>
            <a:r>
              <a:rPr lang="uk-UA" sz="2800" i="1" dirty="0" smtClean="0"/>
              <a:t>Розділ Історичне </a:t>
            </a:r>
            <a:r>
              <a:rPr lang="uk-UA" sz="2800" i="1" dirty="0" smtClean="0"/>
              <a:t>підґрунтя поеми</a:t>
            </a:r>
          </a:p>
          <a:p>
            <a:pPr>
              <a:buNone/>
            </a:pPr>
            <a:r>
              <a:rPr lang="uk-UA" sz="2800" i="1" dirty="0" smtClean="0"/>
              <a:t>а) Дослідити  кавказьку війну 1817-1864рр</a:t>
            </a:r>
          </a:p>
          <a:p>
            <a:pPr>
              <a:buNone/>
            </a:pPr>
            <a:r>
              <a:rPr lang="uk-UA" sz="2800" i="1" dirty="0" smtClean="0"/>
              <a:t>б) Визначити реальних історичних осіб</a:t>
            </a:r>
          </a:p>
          <a:p>
            <a:pPr lvl="0">
              <a:buNone/>
            </a:pPr>
            <a:r>
              <a:rPr lang="uk-UA" sz="2800" i="1" dirty="0" smtClean="0"/>
              <a:t>в) Причини та наслідки для кавказьких</a:t>
            </a:r>
            <a:endParaRPr lang="ru-RU" sz="2800" i="1" dirty="0" smtClean="0"/>
          </a:p>
          <a:p>
            <a:pPr>
              <a:buNone/>
            </a:pPr>
            <a:r>
              <a:rPr lang="uk-UA" sz="2800" i="1" dirty="0" smtClean="0"/>
              <a:t>народів. </a:t>
            </a:r>
            <a:endParaRPr lang="ru-RU" sz="2800" i="1" dirty="0" smtClean="0"/>
          </a:p>
          <a:p>
            <a:r>
              <a:rPr lang="uk-UA" sz="2800" b="1" dirty="0" smtClean="0"/>
              <a:t>2</a:t>
            </a:r>
            <a:r>
              <a:rPr lang="uk-UA" sz="2800" dirty="0" smtClean="0"/>
              <a:t> </a:t>
            </a:r>
            <a:r>
              <a:rPr lang="uk-UA" sz="2800" dirty="0" smtClean="0"/>
              <a:t>Розділ </a:t>
            </a:r>
            <a:r>
              <a:rPr lang="uk-UA" sz="2800" i="1" dirty="0" smtClean="0"/>
              <a:t>Поема </a:t>
            </a:r>
            <a:r>
              <a:rPr lang="uk-UA" sz="2800" i="1" dirty="0" smtClean="0"/>
              <a:t>та її автор</a:t>
            </a:r>
          </a:p>
          <a:p>
            <a:pPr>
              <a:buNone/>
            </a:pPr>
            <a:r>
              <a:rPr lang="uk-UA" sz="2800" i="1" dirty="0" smtClean="0"/>
              <a:t>а) Історія написання твору</a:t>
            </a:r>
          </a:p>
          <a:p>
            <a:pPr>
              <a:buNone/>
            </a:pPr>
            <a:r>
              <a:rPr lang="uk-UA" sz="2800" i="1" dirty="0" smtClean="0"/>
              <a:t>б) Тема та ідея поеми</a:t>
            </a:r>
          </a:p>
          <a:p>
            <a:pPr>
              <a:buNone/>
            </a:pPr>
            <a:r>
              <a:rPr lang="uk-UA" sz="2800" i="1" dirty="0" smtClean="0"/>
              <a:t>в) Символіка у творі</a:t>
            </a:r>
          </a:p>
          <a:p>
            <a:r>
              <a:rPr lang="uk-UA" sz="2800" b="1" dirty="0" smtClean="0"/>
              <a:t> </a:t>
            </a:r>
            <a:r>
              <a:rPr lang="uk-UA" sz="2800" i="1" dirty="0" smtClean="0"/>
              <a:t>Висновок </a:t>
            </a:r>
          </a:p>
          <a:p>
            <a:pPr>
              <a:buNone/>
            </a:pP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748464" cy="4680520"/>
          </a:xfrm>
        </p:spPr>
        <p:txBody>
          <a:bodyPr/>
          <a:lstStyle/>
          <a:p>
            <a:r>
              <a:rPr lang="uk-UA" sz="2400" dirty="0" smtClean="0"/>
              <a:t> </a:t>
            </a:r>
            <a:r>
              <a:rPr lang="uk-UA" sz="2400" dirty="0"/>
              <a:t>М</a:t>
            </a:r>
            <a:r>
              <a:rPr lang="uk-UA" sz="2400" dirty="0" smtClean="0"/>
              <a:t>етою </a:t>
            </a:r>
            <a:r>
              <a:rPr lang="uk-UA" sz="2400" dirty="0" smtClean="0"/>
              <a:t>було проаналізувати історичне підґрунтя поеми «Кавказ</a:t>
            </a:r>
            <a:r>
              <a:rPr lang="uk-UA" sz="2400" dirty="0" smtClean="0"/>
              <a:t>»,висловити свою думку .</a:t>
            </a:r>
            <a:r>
              <a:rPr lang="ru-RU" sz="2400" dirty="0" smtClean="0"/>
              <a:t> </a:t>
            </a:r>
            <a:r>
              <a:rPr lang="ru-RU" sz="2400" dirty="0" smtClean="0"/>
              <a:t>					В </a:t>
            </a:r>
            <a:r>
              <a:rPr lang="ru-RU" sz="2400" dirty="0" err="1" smtClean="0"/>
              <a:t>поемі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. Поема </a:t>
            </a:r>
            <a:r>
              <a:rPr lang="ru-RU" sz="2400" dirty="0" err="1" smtClean="0"/>
              <a:t>являє</a:t>
            </a:r>
            <a:r>
              <a:rPr lang="ru-RU" sz="2400" dirty="0" smtClean="0"/>
              <a:t> собою </a:t>
            </a:r>
            <a:r>
              <a:rPr lang="ru-RU" sz="2400" dirty="0" err="1" smtClean="0"/>
              <a:t>роздуми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ліричного</a:t>
            </a:r>
            <a:r>
              <a:rPr lang="ru-RU" sz="2400" dirty="0" smtClean="0"/>
              <a:t> героя про </a:t>
            </a:r>
            <a:r>
              <a:rPr lang="ru-RU" sz="2400" dirty="0" err="1" smtClean="0"/>
              <a:t>несправедливість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жорстокість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лицемірство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людей. </a:t>
            </a:r>
            <a:r>
              <a:rPr lang="ru-RU" sz="2400" dirty="0" err="1" smtClean="0"/>
              <a:t>Ліричний</a:t>
            </a:r>
            <a:r>
              <a:rPr lang="ru-RU" sz="2400" dirty="0" smtClean="0"/>
              <a:t> герой </a:t>
            </a:r>
            <a:r>
              <a:rPr lang="ru-RU" sz="2400" dirty="0" err="1" smtClean="0"/>
              <a:t>звертається</a:t>
            </a:r>
            <a:r>
              <a:rPr lang="ru-RU" sz="2400" dirty="0" smtClean="0"/>
              <a:t> до Бога </a:t>
            </a:r>
            <a:r>
              <a:rPr lang="ru-RU" sz="2400" dirty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докором</a:t>
            </a:r>
            <a:r>
              <a:rPr lang="ru-RU" sz="2400" dirty="0" smtClean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безсилість</a:t>
            </a:r>
            <a:r>
              <a:rPr lang="ru-RU" sz="2400" dirty="0" smtClean="0"/>
              <a:t> перед </a:t>
            </a:r>
            <a:r>
              <a:rPr lang="ru-RU" sz="2400" dirty="0" err="1" smtClean="0"/>
              <a:t>нещастями</a:t>
            </a:r>
            <a:r>
              <a:rPr lang="ru-RU" sz="2400" dirty="0" smtClean="0"/>
              <a:t>.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творах</a:t>
            </a:r>
            <a:r>
              <a:rPr lang="ru-RU" sz="2400" dirty="0" smtClean="0"/>
              <a:t> Шевченко не </a:t>
            </a:r>
            <a:r>
              <a:rPr lang="ru-RU" sz="2400" dirty="0" err="1" smtClean="0"/>
              <a:t>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мабуть</a:t>
            </a:r>
            <a:r>
              <a:rPr lang="ru-RU" sz="2400" dirty="0" smtClean="0"/>
              <a:t> Бог спить </a:t>
            </a:r>
            <a:r>
              <a:rPr lang="uk-UA" sz="2400" dirty="0" smtClean="0"/>
              <a:t>,</a:t>
            </a:r>
            <a:r>
              <a:rPr lang="ru-RU" sz="2400" dirty="0" err="1" smtClean="0"/>
              <a:t>інакше</a:t>
            </a:r>
            <a:r>
              <a:rPr lang="ru-RU" sz="2400" dirty="0" smtClean="0"/>
              <a:t> б не допустив </a:t>
            </a:r>
            <a:r>
              <a:rPr lang="ru-RU" sz="2400" dirty="0" err="1" smtClean="0"/>
              <a:t>несправедливість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 Але </a:t>
            </a:r>
            <a:r>
              <a:rPr lang="ru-RU" sz="2400" dirty="0" smtClean="0"/>
              <a:t>Шевченко </a:t>
            </a:r>
            <a:r>
              <a:rPr lang="ru-RU" sz="2400" dirty="0" err="1" smtClean="0"/>
              <a:t>нарікає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стільки</a:t>
            </a:r>
            <a:r>
              <a:rPr lang="ru-RU" sz="2400" dirty="0" smtClean="0"/>
              <a:t> на долю, як на </a:t>
            </a:r>
            <a:r>
              <a:rPr lang="ru-RU" sz="2400" dirty="0" err="1" smtClean="0"/>
              <a:t>нечесність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лицемірство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пануючих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.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" name="Рисунок 4" descr="kavkaz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Історичне </a:t>
            </a:r>
            <a:r>
              <a:rPr lang="uk-UA" sz="3600" dirty="0" err="1" smtClean="0"/>
              <a:t>підґруньтя</a:t>
            </a:r>
            <a:r>
              <a:rPr lang="uk-UA" sz="3600" dirty="0" smtClean="0"/>
              <a:t> поеми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2232248"/>
          </a:xfrm>
        </p:spPr>
        <p:txBody>
          <a:bodyPr>
            <a:noAutofit/>
          </a:bodyPr>
          <a:lstStyle/>
          <a:p>
            <a:r>
              <a:rPr lang="ru-RU" sz="1800" dirty="0" smtClean="0"/>
              <a:t>Шевченко </a:t>
            </a:r>
            <a:r>
              <a:rPr lang="ru-RU" sz="1800" dirty="0" err="1" smtClean="0"/>
              <a:t>іронізує</a:t>
            </a:r>
            <a:r>
              <a:rPr lang="ru-RU" sz="1800" dirty="0" smtClean="0"/>
              <a:t> над </a:t>
            </a:r>
            <a:r>
              <a:rPr lang="ru-RU" sz="1800" dirty="0" err="1" smtClean="0"/>
              <a:t>вищими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панівними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верствами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тогочасної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царської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вважають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право «</a:t>
            </a:r>
            <a:r>
              <a:rPr lang="ru-RU" sz="1800" dirty="0" err="1" smtClean="0"/>
              <a:t>вчити</a:t>
            </a:r>
            <a:r>
              <a:rPr lang="ru-RU" sz="1800" dirty="0" smtClean="0"/>
              <a:t>»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народи (в </a:t>
            </a:r>
            <a:r>
              <a:rPr lang="ru-RU" sz="1800" dirty="0" err="1" smtClean="0"/>
              <a:t>даному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народи Кавказу), як </a:t>
            </a:r>
            <a:r>
              <a:rPr lang="ru-RU" sz="1800" dirty="0" err="1" smtClean="0"/>
              <a:t>потрібно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повинні</a:t>
            </a:r>
            <a:r>
              <a:rPr lang="ru-RU" sz="1800" dirty="0" smtClean="0"/>
              <a:t> «нести» </a:t>
            </a:r>
            <a:r>
              <a:rPr lang="ru-RU" sz="1800" dirty="0" err="1" smtClean="0"/>
              <a:t>цивілізацію</a:t>
            </a:r>
            <a:r>
              <a:rPr lang="ru-RU" sz="1800" dirty="0" smtClean="0"/>
              <a:t> та культуру. Шевченко </a:t>
            </a:r>
            <a:r>
              <a:rPr lang="ru-RU" sz="1800" dirty="0" err="1" smtClean="0"/>
              <a:t>пише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неприхованим</a:t>
            </a:r>
            <a:r>
              <a:rPr lang="ru-RU" sz="1800" dirty="0" smtClean="0"/>
              <a:t> сарказмом: «ми </a:t>
            </a:r>
            <a:r>
              <a:rPr lang="ru-RU" sz="1800" dirty="0" err="1" smtClean="0"/>
              <a:t>християни</a:t>
            </a:r>
            <a:r>
              <a:rPr lang="ru-RU" sz="1800" dirty="0" smtClean="0"/>
              <a:t>; </a:t>
            </a:r>
            <a:r>
              <a:rPr lang="ru-RU" sz="1800" dirty="0" err="1" smtClean="0"/>
              <a:t>храми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, усе добро, сам Бог у нас»!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 Шевченко </a:t>
            </a:r>
            <a:r>
              <a:rPr lang="ru-RU" sz="1800" dirty="0" err="1" smtClean="0"/>
              <a:t>згадує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Сибір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тюрми</a:t>
            </a:r>
            <a:r>
              <a:rPr lang="ru-RU" sz="1800" dirty="0" smtClean="0"/>
              <a:t> в </a:t>
            </a:r>
            <a:r>
              <a:rPr lang="ru-RU" sz="1800" dirty="0" err="1" smtClean="0"/>
              <a:t>Російській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імперії</a:t>
            </a:r>
            <a:r>
              <a:rPr lang="ru-RU" sz="1800" dirty="0" smtClean="0"/>
              <a:t> 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сидять</a:t>
            </a:r>
            <a:r>
              <a:rPr lang="ru-RU" sz="1800" dirty="0" smtClean="0"/>
              <a:t> не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злочинці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в'язні</a:t>
            </a:r>
            <a:r>
              <a:rPr lang="ru-RU" sz="1800" dirty="0" smtClean="0"/>
              <a:t>. Про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мовчить</a:t>
            </a:r>
            <a:r>
              <a:rPr lang="ru-RU" sz="1800" dirty="0" smtClean="0"/>
              <a:t> весь люд </a:t>
            </a:r>
            <a:r>
              <a:rPr lang="ru-RU" sz="1800" dirty="0" err="1" smtClean="0"/>
              <a:t>царської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, «</a:t>
            </a:r>
            <a:r>
              <a:rPr lang="ru-RU" sz="1800" dirty="0" err="1" smtClean="0"/>
              <a:t>бо</a:t>
            </a:r>
            <a:r>
              <a:rPr lang="ru-RU" sz="1800" dirty="0" smtClean="0"/>
              <a:t> </a:t>
            </a:r>
            <a:r>
              <a:rPr lang="ru-RU" sz="1800" dirty="0" err="1" smtClean="0"/>
              <a:t>благоденствує</a:t>
            </a:r>
            <a:r>
              <a:rPr lang="ru-RU" sz="1800" dirty="0" smtClean="0"/>
              <a:t>», як </a:t>
            </a:r>
            <a:r>
              <a:rPr lang="ru-RU" sz="1800" dirty="0" err="1" smtClean="0"/>
              <a:t>каже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таки </a:t>
            </a:r>
            <a:r>
              <a:rPr lang="ru-RU" sz="1800" dirty="0" err="1" smtClean="0"/>
              <a:t>гірко</a:t>
            </a:r>
            <a:r>
              <a:rPr lang="ru-RU" sz="1800" dirty="0" smtClean="0"/>
              <a:t> </a:t>
            </a:r>
            <a:r>
              <a:rPr lang="ru-RU" sz="1800" dirty="0" err="1" smtClean="0"/>
              <a:t>сміючись</a:t>
            </a:r>
            <a:r>
              <a:rPr lang="ru-RU" sz="1800" dirty="0" smtClean="0"/>
              <a:t> Шевченко.</a:t>
            </a:r>
            <a:endParaRPr lang="ru-RU" sz="1800" dirty="0"/>
          </a:p>
        </p:txBody>
      </p:sp>
      <p:pic>
        <p:nvPicPr>
          <p:cNvPr id="4" name="Рисунок 3" descr="12074_1305046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342" y="3284984"/>
            <a:ext cx="2712658" cy="3573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005064"/>
            <a:ext cx="6012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гнівом</a:t>
            </a:r>
            <a:r>
              <a:rPr lang="ru-RU" dirty="0"/>
              <a:t> Шевченко </a:t>
            </a:r>
            <a:r>
              <a:rPr lang="ru-RU" dirty="0" err="1"/>
              <a:t>пише</a:t>
            </a:r>
            <a:r>
              <a:rPr lang="ru-RU" dirty="0"/>
              <a:t> про </a:t>
            </a:r>
            <a:r>
              <a:rPr lang="ru-RU" dirty="0" err="1"/>
              <a:t>поміщиків</a:t>
            </a:r>
            <a:r>
              <a:rPr lang="ru-RU" dirty="0"/>
              <a:t>: «</a:t>
            </a:r>
            <a:r>
              <a:rPr lang="ru-RU" dirty="0" err="1"/>
              <a:t>Ви</a:t>
            </a:r>
            <a:r>
              <a:rPr lang="ru-RU" dirty="0"/>
              <a:t> любите на </a:t>
            </a:r>
            <a:r>
              <a:rPr lang="ru-RU" dirty="0" err="1"/>
              <a:t>братові</a:t>
            </a:r>
            <a:r>
              <a:rPr lang="ru-RU" dirty="0"/>
              <a:t>, шкуру, а не душу! та </a:t>
            </a:r>
            <a:r>
              <a:rPr lang="ru-RU" dirty="0" err="1"/>
              <a:t>й</a:t>
            </a:r>
            <a:r>
              <a:rPr lang="ru-RU" dirty="0"/>
              <a:t> лупите по закону </a:t>
            </a:r>
            <a:r>
              <a:rPr lang="ru-RU" dirty="0" err="1"/>
              <a:t>дочці</a:t>
            </a:r>
            <a:r>
              <a:rPr lang="ru-RU" dirty="0"/>
              <a:t> на кожушок, </a:t>
            </a:r>
            <a:r>
              <a:rPr lang="ru-RU" dirty="0" err="1"/>
              <a:t>байстрюкові</a:t>
            </a:r>
            <a:r>
              <a:rPr lang="ru-RU" dirty="0"/>
              <a:t> на </a:t>
            </a:r>
            <a:r>
              <a:rPr lang="ru-RU" dirty="0" err="1"/>
              <a:t>придане</a:t>
            </a:r>
            <a:r>
              <a:rPr lang="ru-RU" dirty="0"/>
              <a:t>, </a:t>
            </a:r>
            <a:r>
              <a:rPr lang="ru-RU" dirty="0" err="1"/>
              <a:t>жінці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патинки</a:t>
            </a:r>
            <a:r>
              <a:rPr lang="ru-RU" dirty="0"/>
              <a:t>». Шевченко </a:t>
            </a:r>
            <a:r>
              <a:rPr lang="ru-RU" dirty="0" err="1"/>
              <a:t>глузує</a:t>
            </a:r>
            <a:r>
              <a:rPr lang="ru-RU" dirty="0"/>
              <a:t> над людьми,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моляться</a:t>
            </a:r>
            <a:r>
              <a:rPr lang="ru-RU" dirty="0"/>
              <a:t> «за кражу, за войну, за кров,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братню</a:t>
            </a:r>
            <a:r>
              <a:rPr lang="ru-RU" dirty="0"/>
              <a:t> кров </a:t>
            </a:r>
            <a:r>
              <a:rPr lang="ru-RU" dirty="0" err="1"/>
              <a:t>пролити</a:t>
            </a:r>
            <a:r>
              <a:rPr lang="ru-RU" dirty="0"/>
              <a:t>»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на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прикраси</a:t>
            </a:r>
            <a:r>
              <a:rPr lang="ru-RU" dirty="0"/>
              <a:t>, як </a:t>
            </a:r>
            <a:r>
              <a:rPr lang="ru-RU" dirty="0" err="1"/>
              <a:t>пожертву</a:t>
            </a:r>
            <a:r>
              <a:rPr lang="ru-RU" dirty="0"/>
              <a:t> </a:t>
            </a:r>
            <a:r>
              <a:rPr lang="ru-RU" dirty="0" err="1"/>
              <a:t>Богові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260648"/>
            <a:ext cx="9144000" cy="27946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бойові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Чечні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початку </a:t>
            </a:r>
            <a:r>
              <a:rPr lang="en-US" sz="2000" dirty="0" smtClean="0"/>
              <a:t>XVIII</a:t>
            </a:r>
            <a:r>
              <a:rPr lang="uk-UA" sz="2000" dirty="0" smtClean="0"/>
              <a:t> </a:t>
            </a:r>
            <a:r>
              <a:rPr lang="ru-RU" sz="2000" dirty="0" smtClean="0"/>
              <a:t>ст. в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царювання</a:t>
            </a:r>
            <a:r>
              <a:rPr lang="ru-RU" sz="2000" dirty="0" smtClean="0"/>
              <a:t> Петра І.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</a:t>
            </a:r>
            <a:r>
              <a:rPr lang="ru-RU" sz="2000" dirty="0" smtClean="0"/>
              <a:t> геноциду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чеченців</a:t>
            </a:r>
            <a:r>
              <a:rPr lang="ru-RU" sz="2000" dirty="0" smtClean="0"/>
              <a:t>: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переселень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корінного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чеченського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вбивства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чеченців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повномасштабна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агресія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Кавказької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1817—1864.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Грузії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Росією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Грузією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утворився</a:t>
            </a:r>
            <a:r>
              <a:rPr lang="ru-RU" sz="2000" dirty="0" smtClean="0"/>
              <a:t> анклав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кавказьких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мусульманських</a:t>
            </a:r>
            <a:r>
              <a:rPr lang="ru-RU" sz="2000" dirty="0" smtClean="0"/>
              <a:t> держав.</a:t>
            </a:r>
            <a:endParaRPr lang="ru-RU" sz="2000" dirty="0"/>
          </a:p>
        </p:txBody>
      </p:sp>
      <p:pic>
        <p:nvPicPr>
          <p:cNvPr id="5" name="Рисунок 4" descr="1334655657_lezgi-kavkaz-vo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2936"/>
            <a:ext cx="4463481" cy="4005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2420888"/>
            <a:ext cx="4716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корінного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Кавказу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ліквідована</a:t>
            </a:r>
            <a:r>
              <a:rPr lang="ru-RU" dirty="0"/>
              <a:t>. Були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ліквідовані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народи та </a:t>
            </a:r>
            <a:r>
              <a:rPr lang="ru-RU" dirty="0" err="1"/>
              <a:t>більшість</a:t>
            </a:r>
            <a:r>
              <a:rPr lang="ru-RU" dirty="0"/>
              <a:t> </a:t>
            </a:r>
            <a:r>
              <a:rPr lang="ru-RU" dirty="0" err="1"/>
              <a:t>адигів</a:t>
            </a:r>
            <a:r>
              <a:rPr lang="ru-RU" dirty="0"/>
              <a:t> (</a:t>
            </a:r>
            <a:r>
              <a:rPr lang="ru-RU" dirty="0" err="1"/>
              <a:t>черкесів</a:t>
            </a:r>
            <a:r>
              <a:rPr lang="ru-RU" dirty="0"/>
              <a:t>)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чеченців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(</a:t>
            </a:r>
            <a:r>
              <a:rPr lang="ru-RU" dirty="0" err="1"/>
              <a:t>добровільне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примусове</a:t>
            </a:r>
            <a:r>
              <a:rPr lang="ru-RU" dirty="0"/>
              <a:t>) </a:t>
            </a:r>
            <a:r>
              <a:rPr lang="ru-RU" dirty="0" err="1"/>
              <a:t>більшості</a:t>
            </a:r>
            <a:r>
              <a:rPr lang="ru-RU" dirty="0"/>
              <a:t> </a:t>
            </a:r>
            <a:r>
              <a:rPr lang="ru-RU" dirty="0" err="1"/>
              <a:t>адигів</a:t>
            </a:r>
            <a:r>
              <a:rPr lang="ru-RU" dirty="0"/>
              <a:t> (</a:t>
            </a:r>
            <a:r>
              <a:rPr lang="ru-RU" dirty="0" err="1"/>
              <a:t>черкесів</a:t>
            </a:r>
            <a:r>
              <a:rPr lang="ru-RU" dirty="0"/>
              <a:t>) 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в </a:t>
            </a:r>
            <a:r>
              <a:rPr lang="ru-RU" dirty="0" err="1"/>
              <a:t>мусульманські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Туреччину</a:t>
            </a:r>
            <a:r>
              <a:rPr lang="ru-RU" dirty="0"/>
              <a:t>.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командувачем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на </a:t>
            </a:r>
            <a:r>
              <a:rPr lang="ru-RU" dirty="0" err="1"/>
              <a:t>Кавказі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Єрмолов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прославився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адміністративним</a:t>
            </a:r>
            <a:r>
              <a:rPr lang="ru-RU" dirty="0"/>
              <a:t> та </a:t>
            </a:r>
            <a:r>
              <a:rPr lang="ru-RU" dirty="0" err="1"/>
              <a:t>військовим</a:t>
            </a:r>
            <a:r>
              <a:rPr lang="ru-RU" dirty="0"/>
              <a:t> заходам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вичерпано</a:t>
            </a:r>
            <a:r>
              <a:rPr lang="ru-RU" dirty="0"/>
              <a:t>.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кавказців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Грузією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2872" y="1484784"/>
            <a:ext cx="3981128" cy="49651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Головна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монолог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колонізатора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підступно</a:t>
            </a:r>
            <a:r>
              <a:rPr lang="ru-RU" dirty="0" smtClean="0"/>
              <a:t> </a:t>
            </a:r>
            <a:r>
              <a:rPr lang="ru-RU" dirty="0" err="1" smtClean="0"/>
              <a:t>закликає</a:t>
            </a:r>
            <a:r>
              <a:rPr lang="ru-RU" dirty="0" smtClean="0"/>
              <a:t> </a:t>
            </a:r>
            <a:r>
              <a:rPr lang="ru-RU" dirty="0" err="1" smtClean="0"/>
              <a:t>горців</a:t>
            </a:r>
            <a:r>
              <a:rPr lang="ru-RU" dirty="0" smtClean="0"/>
              <a:t> до “</a:t>
            </a:r>
            <a:r>
              <a:rPr lang="ru-RU" dirty="0" err="1" smtClean="0"/>
              <a:t>дружби</a:t>
            </a:r>
            <a:r>
              <a:rPr lang="ru-RU" dirty="0" smtClean="0"/>
              <a:t>”,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гордістю</a:t>
            </a:r>
            <a:r>
              <a:rPr lang="ru-RU" dirty="0" smtClean="0"/>
              <a:t> </a:t>
            </a:r>
            <a:r>
              <a:rPr lang="ru-RU" dirty="0" err="1" smtClean="0"/>
              <a:t>повторюючи</a:t>
            </a:r>
            <a:r>
              <a:rPr lang="ru-RU" dirty="0" smtClean="0"/>
              <a:t>: “До </a:t>
            </a:r>
            <a:r>
              <a:rPr lang="ru-RU" i="1" dirty="0" smtClean="0"/>
              <a:t>нас в науку! ми </a:t>
            </a:r>
            <a:r>
              <a:rPr lang="ru-RU" i="1" dirty="0" err="1" smtClean="0"/>
              <a:t>навчим</a:t>
            </a:r>
            <a:r>
              <a:rPr lang="ru-RU" i="1" dirty="0" smtClean="0"/>
              <a:t>…”, “Усе добро … у нас!”.</a:t>
            </a:r>
            <a:r>
              <a:rPr lang="ru-RU" dirty="0" smtClean="0"/>
              <a:t> 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обурює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самовикривальному</a:t>
            </a:r>
            <a:r>
              <a:rPr lang="ru-RU" dirty="0" smtClean="0"/>
              <a:t> </a:t>
            </a:r>
            <a:r>
              <a:rPr lang="ru-RU" dirty="0" err="1" smtClean="0"/>
              <a:t>монолозі</a:t>
            </a:r>
            <a:r>
              <a:rPr lang="ru-RU" dirty="0" smtClean="0"/>
              <a:t> </a:t>
            </a:r>
            <a:r>
              <a:rPr lang="ru-RU" dirty="0" err="1" smtClean="0"/>
              <a:t>лицемірне</a:t>
            </a:r>
            <a:r>
              <a:rPr lang="ru-RU" dirty="0" smtClean="0"/>
              <a:t> </a:t>
            </a:r>
            <a:r>
              <a:rPr lang="ru-RU" dirty="0" err="1" smtClean="0"/>
              <a:t>блюзнірство</a:t>
            </a:r>
            <a:r>
              <a:rPr lang="ru-RU" dirty="0" smtClean="0"/>
              <a:t> “Господом </a:t>
            </a:r>
            <a:r>
              <a:rPr lang="ru-RU" dirty="0" err="1" smtClean="0"/>
              <a:t>проклятих</a:t>
            </a:r>
            <a:r>
              <a:rPr lang="ru-RU" dirty="0" smtClean="0"/>
              <a:t>”,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виступаючи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“настоящих </a:t>
            </a:r>
            <a:r>
              <a:rPr lang="ru-RU" dirty="0" err="1" smtClean="0"/>
              <a:t>християн</a:t>
            </a:r>
            <a:r>
              <a:rPr lang="ru-RU" dirty="0" smtClean="0"/>
              <a:t>”, </a:t>
            </a:r>
            <a:r>
              <a:rPr lang="ru-RU" dirty="0" err="1" smtClean="0"/>
              <a:t>знущаються</a:t>
            </a:r>
            <a:r>
              <a:rPr lang="ru-RU" dirty="0" smtClean="0"/>
              <a:t> над народом</a:t>
            </a:r>
            <a:endParaRPr lang="ru-RU" dirty="0"/>
          </a:p>
        </p:txBody>
      </p:sp>
      <p:pic>
        <p:nvPicPr>
          <p:cNvPr id="5" name="Рисунок 4" descr="5612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85" y="2248181"/>
            <a:ext cx="4593869" cy="331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2</a:t>
            </a:r>
            <a:r>
              <a:rPr lang="uk-UA" dirty="0" smtClean="0"/>
              <a:t>Розділ Поема </a:t>
            </a:r>
            <a:r>
              <a:rPr lang="uk-UA" dirty="0" smtClean="0"/>
              <a:t>та її автор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076056" cy="60486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«Кавказ</a:t>
            </a:r>
            <a:r>
              <a:rPr lang="ru-RU" sz="2000" dirty="0" smtClean="0"/>
              <a:t>»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написаний Т. </a:t>
            </a:r>
            <a:r>
              <a:rPr lang="ru-RU" sz="2000" dirty="0" err="1" smtClean="0"/>
              <a:t>Шевченком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Переяславі</a:t>
            </a:r>
            <a:r>
              <a:rPr lang="ru-RU" sz="2000" dirty="0" smtClean="0"/>
              <a:t> 1845 </a:t>
            </a:r>
            <a:r>
              <a:rPr lang="en-US" sz="2000" dirty="0" smtClean="0"/>
              <a:t>p., </a:t>
            </a:r>
            <a:r>
              <a:rPr lang="ru-RU" sz="2000" dirty="0" smtClean="0"/>
              <a:t>автограф </a:t>
            </a:r>
            <a:r>
              <a:rPr lang="ru-RU" sz="2000" dirty="0" err="1" smtClean="0"/>
              <a:t>твору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альбомі</a:t>
            </a:r>
            <a:r>
              <a:rPr lang="ru-RU" sz="2000" dirty="0" smtClean="0"/>
              <a:t> «Три </a:t>
            </a:r>
            <a:r>
              <a:rPr lang="ru-RU" sz="2000" dirty="0" err="1" smtClean="0"/>
              <a:t>літа</a:t>
            </a:r>
            <a:r>
              <a:rPr lang="ru-RU" sz="2000" dirty="0" smtClean="0"/>
              <a:t>». </a:t>
            </a:r>
            <a:r>
              <a:rPr lang="ru-RU" sz="2000" dirty="0" err="1" smtClean="0"/>
              <a:t>Традиційне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жанру «Кавказу» як </a:t>
            </a:r>
            <a:r>
              <a:rPr lang="ru-RU" sz="2000" dirty="0" err="1" smtClean="0"/>
              <a:t>поеми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великим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твору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умовно</a:t>
            </a:r>
            <a:r>
              <a:rPr lang="ru-RU" sz="2000" dirty="0" smtClean="0"/>
              <a:t>,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 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сюжету, у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дійові</a:t>
            </a:r>
            <a:r>
              <a:rPr lang="ru-RU" sz="2000" dirty="0" smtClean="0"/>
              <a:t> особи,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поеми</a:t>
            </a:r>
            <a:r>
              <a:rPr lang="ru-RU" sz="2000" dirty="0" smtClean="0"/>
              <a:t> як жанру. «Кавказ» — </a:t>
            </a:r>
            <a:r>
              <a:rPr lang="ru-RU" sz="2000" dirty="0" err="1" smtClean="0"/>
              <a:t>індивідуальна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лірико-сатирична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жанрова</a:t>
            </a:r>
            <a:r>
              <a:rPr lang="ru-RU" sz="2000" dirty="0" smtClean="0"/>
              <a:t> форма, </a:t>
            </a:r>
            <a:r>
              <a:rPr lang="ru-RU" sz="2000" dirty="0" err="1" smtClean="0"/>
              <a:t>близька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інвективи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медитації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12074_1305046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429000"/>
            <a:ext cx="2603320" cy="3429000"/>
          </a:xfrm>
          <a:prstGeom prst="rect">
            <a:avLst/>
          </a:prstGeom>
        </p:spPr>
      </p:pic>
      <p:pic>
        <p:nvPicPr>
          <p:cNvPr id="5" name="Рисунок 4" descr="Roubaud._Scene_from_Caucasian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4139952" cy="232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присвячено</a:t>
            </a:r>
            <a:r>
              <a:rPr lang="ru-RU" dirty="0"/>
              <a:t> </a:t>
            </a:r>
            <a:r>
              <a:rPr lang="ru-RU" dirty="0" err="1"/>
              <a:t>другові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, Якову де </a:t>
            </a:r>
            <a:r>
              <a:rPr lang="ru-RU" dirty="0" err="1"/>
              <a:t>Бальмену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загарбницької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за </a:t>
            </a:r>
            <a:r>
              <a:rPr lang="ru-RU" dirty="0" err="1"/>
              <a:t>приєднання</a:t>
            </a:r>
            <a:r>
              <a:rPr lang="ru-RU" dirty="0"/>
              <a:t> Кавказу.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геросм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кавказькі</a:t>
            </a:r>
            <a:r>
              <a:rPr lang="ru-RU" dirty="0"/>
              <a:t> народи,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закути в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неволі</a:t>
            </a:r>
            <a:r>
              <a:rPr lang="ru-RU" dirty="0"/>
              <a:t> </a:t>
            </a:r>
            <a:r>
              <a:rPr lang="ru-RU" dirty="0" err="1"/>
              <a:t>російське</a:t>
            </a:r>
            <a:r>
              <a:rPr lang="ru-RU" dirty="0"/>
              <a:t> </a:t>
            </a:r>
            <a:r>
              <a:rPr lang="ru-RU" dirty="0" err="1"/>
              <a:t>самодержавство</a:t>
            </a:r>
            <a:r>
              <a:rPr lang="ru-RU" dirty="0"/>
              <a:t>. </a:t>
            </a:r>
            <a:r>
              <a:rPr lang="ru-RU" dirty="0" err="1"/>
              <a:t>Віра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безсмертя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непереможність</a:t>
            </a:r>
            <a:r>
              <a:rPr lang="ru-RU" dirty="0"/>
              <a:t> </a:t>
            </a:r>
            <a:r>
              <a:rPr lang="ru-RU" dirty="0" err="1"/>
              <a:t>найповніше</a:t>
            </a:r>
            <a:r>
              <a:rPr lang="ru-RU" dirty="0"/>
              <a:t>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символічному</a:t>
            </a:r>
            <a:r>
              <a:rPr lang="ru-RU" dirty="0"/>
              <a:t> </a:t>
            </a:r>
            <a:r>
              <a:rPr lang="ru-RU" dirty="0" err="1"/>
              <a:t>образі</a:t>
            </a:r>
            <a:r>
              <a:rPr lang="ru-RU" dirty="0"/>
              <a:t> </a:t>
            </a:r>
            <a:r>
              <a:rPr lang="ru-RU" dirty="0" err="1"/>
              <a:t>нескореного</a:t>
            </a:r>
            <a:r>
              <a:rPr lang="ru-RU" dirty="0"/>
              <a:t> Прометея — титана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міфології</a:t>
            </a:r>
            <a:r>
              <a:rPr lang="ru-RU" dirty="0"/>
              <a:t>.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паралель</a:t>
            </a:r>
            <a:r>
              <a:rPr lang="ru-RU" dirty="0"/>
              <a:t>, поет </a:t>
            </a:r>
            <a:r>
              <a:rPr lang="ru-RU" dirty="0" err="1"/>
              <a:t>висловлює</a:t>
            </a:r>
            <a:r>
              <a:rPr lang="ru-RU" dirty="0"/>
              <a:t> думку,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народу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уярмити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нездоланний</a:t>
            </a:r>
            <a:r>
              <a:rPr lang="ru-RU" dirty="0"/>
              <a:t> і </a:t>
            </a:r>
            <a:r>
              <a:rPr lang="ru-RU" dirty="0" err="1"/>
              <a:t>відроджується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й </a:t>
            </a:r>
            <a:r>
              <a:rPr lang="ru-RU" dirty="0" err="1"/>
              <a:t>знову</a:t>
            </a:r>
            <a:r>
              <a:rPr lang="ru-RU" dirty="0"/>
              <a:t>, як </a:t>
            </a:r>
            <a:r>
              <a:rPr lang="ru-RU" dirty="0" err="1" smtClean="0"/>
              <a:t>печінка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Про-</a:t>
            </a:r>
            <a:r>
              <a:rPr lang="ru-RU" dirty="0" err="1"/>
              <a:t>метея</a:t>
            </a:r>
            <a:r>
              <a:rPr lang="ru-RU" dirty="0"/>
              <a:t>.</a:t>
            </a:r>
          </a:p>
        </p:txBody>
      </p:sp>
      <p:pic>
        <p:nvPicPr>
          <p:cNvPr id="6" name="Рисунок 5" descr="mocrickij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203848" cy="4564386"/>
          </a:xfrm>
          <a:prstGeom prst="rect">
            <a:avLst/>
          </a:prstGeom>
        </p:spPr>
      </p:pic>
      <p:pic>
        <p:nvPicPr>
          <p:cNvPr id="7" name="Рисунок 6" descr="cherkesy_turz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572000" cy="316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317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 </a:t>
            </a:r>
            <a:r>
              <a:rPr lang="ru-RU" dirty="0" err="1"/>
              <a:t>загарбника</a:t>
            </a:r>
            <a:r>
              <a:rPr lang="ru-RU" dirty="0"/>
              <a:t> поет </a:t>
            </a:r>
            <a:r>
              <a:rPr lang="ru-RU" dirty="0" err="1"/>
              <a:t>змалював</a:t>
            </a:r>
            <a:r>
              <a:rPr lang="ru-RU" dirty="0"/>
              <a:t> </a:t>
            </a:r>
            <a:r>
              <a:rPr lang="ru-RU" dirty="0" err="1"/>
              <a:t>нищівними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сатири</a:t>
            </a:r>
            <a:r>
              <a:rPr lang="ru-RU" dirty="0"/>
              <a:t>: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хорти</a:t>
            </a:r>
            <a:r>
              <a:rPr lang="ru-RU" dirty="0"/>
              <a:t>, </a:t>
            </a:r>
            <a:r>
              <a:rPr lang="ru-RU" dirty="0" err="1"/>
              <a:t>гончі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псарі</a:t>
            </a:r>
            <a:r>
              <a:rPr lang="ru-RU" dirty="0"/>
              <a:t>, в одному ряду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стоять </a:t>
            </a:r>
            <a:r>
              <a:rPr lang="ru-RU" dirty="0" err="1"/>
              <a:t>і</a:t>
            </a:r>
            <a:r>
              <a:rPr lang="ru-RU" dirty="0"/>
              <a:t> «</a:t>
            </a:r>
            <a:r>
              <a:rPr lang="ru-RU" dirty="0" err="1"/>
              <a:t>батюшки-царі</a:t>
            </a:r>
            <a:r>
              <a:rPr lang="ru-RU" dirty="0"/>
              <a:t>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1867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Початковий</a:t>
            </a:r>
            <a:r>
              <a:rPr lang="ru-RU" dirty="0"/>
              <a:t> пейзаж </a:t>
            </a:r>
            <a:r>
              <a:rPr lang="ru-RU" dirty="0" err="1"/>
              <a:t>поеми</a:t>
            </a:r>
            <a:r>
              <a:rPr lang="ru-RU" dirty="0"/>
              <a:t>  </a:t>
            </a:r>
            <a:r>
              <a:rPr lang="ru-RU" dirty="0" err="1"/>
              <a:t>зображує</a:t>
            </a:r>
            <a:r>
              <a:rPr lang="ru-RU" dirty="0"/>
              <a:t>  </a:t>
            </a:r>
            <a:r>
              <a:rPr lang="ru-RU" dirty="0" err="1"/>
              <a:t>величаву</a:t>
            </a:r>
            <a:r>
              <a:rPr lang="ru-RU" dirty="0"/>
              <a:t>  </a:t>
            </a:r>
            <a:r>
              <a:rPr lang="en-US" dirty="0" err="1"/>
              <a:t>i</a:t>
            </a:r>
            <a:r>
              <a:rPr lang="en-US" dirty="0"/>
              <a:t>  </a:t>
            </a:r>
            <a:r>
              <a:rPr lang="ru-RU" dirty="0" err="1"/>
              <a:t>водночас</a:t>
            </a:r>
            <a:r>
              <a:rPr lang="ru-RU" dirty="0"/>
              <a:t>  </a:t>
            </a:r>
            <a:r>
              <a:rPr lang="ru-RU" dirty="0" smtClean="0"/>
              <a:t>    </a:t>
            </a:r>
            <a:r>
              <a:rPr lang="ru-RU" dirty="0" err="1" smtClean="0"/>
              <a:t>траг</a:t>
            </a:r>
            <a:r>
              <a:rPr lang="en-US" dirty="0" err="1"/>
              <a:t>i</a:t>
            </a:r>
            <a:r>
              <a:rPr lang="ru-RU" dirty="0" err="1" smtClean="0"/>
              <a:t>чну</a:t>
            </a:r>
            <a:r>
              <a:rPr lang="ru-RU" dirty="0"/>
              <a:t> </a:t>
            </a:r>
            <a:r>
              <a:rPr lang="ru-RU" dirty="0" smtClean="0"/>
              <a:t>картину</a:t>
            </a:r>
            <a:r>
              <a:rPr lang="ru-RU" dirty="0"/>
              <a:t>. </a:t>
            </a:r>
            <a:r>
              <a:rPr lang="ru-RU" dirty="0" err="1"/>
              <a:t>Могутн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Кавказьк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гори залит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людською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: За горами  гори,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хмарою</a:t>
            </a:r>
            <a:r>
              <a:rPr lang="ru-RU" dirty="0"/>
              <a:t> повит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Зас</a:t>
            </a:r>
            <a:r>
              <a:rPr lang="en-US" dirty="0" err="1"/>
              <a:t>i</a:t>
            </a:r>
            <a:r>
              <a:rPr lang="ru-RU" dirty="0" err="1"/>
              <a:t>ян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горем, кров</a:t>
            </a:r>
            <a:r>
              <a:rPr lang="en-US" dirty="0" err="1"/>
              <a:t>i</a:t>
            </a:r>
            <a:r>
              <a:rPr lang="ru-RU" dirty="0" err="1"/>
              <a:t>ю</a:t>
            </a:r>
            <a:r>
              <a:rPr lang="ru-RU" dirty="0"/>
              <a:t> полит</a:t>
            </a:r>
            <a:r>
              <a:rPr lang="en-US" dirty="0" err="1"/>
              <a:t>i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/>
              <a:t>Двома</a:t>
            </a:r>
            <a:r>
              <a:rPr lang="ru-RU" dirty="0"/>
              <a:t> рядками поет </a:t>
            </a:r>
            <a:r>
              <a:rPr lang="ru-RU" dirty="0" err="1"/>
              <a:t>дає</a:t>
            </a:r>
            <a:r>
              <a:rPr lang="ru-RU" dirty="0"/>
              <a:t> нам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про природу Кавказу,  </a:t>
            </a:r>
            <a:r>
              <a:rPr lang="en-US" dirty="0" err="1"/>
              <a:t>i</a:t>
            </a:r>
            <a:r>
              <a:rPr lang="en-US" dirty="0"/>
              <a:t>  </a:t>
            </a:r>
            <a:r>
              <a:rPr lang="ru-RU" dirty="0"/>
              <a:t>про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долю </a:t>
            </a:r>
            <a:r>
              <a:rPr lang="ru-RU" dirty="0" err="1"/>
              <a:t>його</a:t>
            </a:r>
            <a:r>
              <a:rPr lang="ru-RU" dirty="0"/>
              <a:t> народу,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про м</a:t>
            </a:r>
            <a:r>
              <a:rPr lang="en-US" dirty="0" err="1"/>
              <a:t>i</a:t>
            </a:r>
            <a:r>
              <a:rPr lang="ru-RU" dirty="0" err="1"/>
              <a:t>сце</a:t>
            </a:r>
            <a:r>
              <a:rPr lang="ru-RU" dirty="0"/>
              <a:t>, де за м</a:t>
            </a:r>
            <a:r>
              <a:rPr lang="en-US" dirty="0" err="1"/>
              <a:t>i</a:t>
            </a:r>
            <a:r>
              <a:rPr lang="ru-RU" dirty="0" err="1"/>
              <a:t>фом</a:t>
            </a:r>
            <a:r>
              <a:rPr lang="ru-RU" dirty="0"/>
              <a:t> орел </a:t>
            </a:r>
            <a:r>
              <a:rPr lang="ru-RU" dirty="0" err="1"/>
              <a:t>карає</a:t>
            </a:r>
            <a:r>
              <a:rPr lang="ru-RU" dirty="0"/>
              <a:t> Прометея.</a:t>
            </a:r>
          </a:p>
        </p:txBody>
      </p:sp>
      <p:pic>
        <p:nvPicPr>
          <p:cNvPr id="6" name="Рисунок 5" descr="Paintings_by_Mikhail_Lermontov,_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509116" cy="3212976"/>
          </a:xfrm>
          <a:prstGeom prst="rect">
            <a:avLst/>
          </a:prstGeom>
        </p:spPr>
      </p:pic>
      <p:pic>
        <p:nvPicPr>
          <p:cNvPr id="7" name="Рисунок 6" descr="4631-14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8023"/>
            <a:ext cx="4788024" cy="319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551</Words>
  <Application>Microsoft Office PowerPoint</Application>
  <PresentationFormat>Екран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Поток</vt:lpstr>
      <vt:lpstr>Всеукраїнський інтерактивний конкурс  “ман – юніор дослідник”  Тема: Історичне підґрунтя творчості Т.Г.Шевченка. Поема “Кавказ”</vt:lpstr>
      <vt:lpstr>План:</vt:lpstr>
      <vt:lpstr>Вступ</vt:lpstr>
      <vt:lpstr>Історичне підґруньтя поеми</vt:lpstr>
      <vt:lpstr>Презентація PowerPoint</vt:lpstr>
      <vt:lpstr>Презентація PowerPoint</vt:lpstr>
      <vt:lpstr>2Розділ Поема та її автор </vt:lpstr>
      <vt:lpstr>Презентація PowerPoint</vt:lpstr>
      <vt:lpstr>Презентація PowerPoint</vt:lpstr>
      <vt:lpstr>Презентація PowerPoint</vt:lpstr>
      <vt:lpstr>Висновки </vt:lpstr>
      <vt:lpstr>Презентація PowerPoint</vt:lpstr>
      <vt:lpstr>Дякую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“ман – юніор дослідник”  Тема: Історичне підґрунтя творчості Т.Г.Шевченка. Поема “Кавказ”</dc:title>
  <dc:creator>user</dc:creator>
  <cp:lastModifiedBy>Admin</cp:lastModifiedBy>
  <cp:revision>29</cp:revision>
  <dcterms:created xsi:type="dcterms:W3CDTF">2014-04-06T13:10:48Z</dcterms:created>
  <dcterms:modified xsi:type="dcterms:W3CDTF">2014-04-09T09:39:14Z</dcterms:modified>
</cp:coreProperties>
</file>