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otype Corsiva" panose="03010101010201010101" pitchFamily="66" charset="0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1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7D218-6DC3-44DE-BD76-77D008B3B537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B83C-B1AA-42E9-BB61-919E46C2DDA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5819" y="2178835"/>
            <a:ext cx="7072362" cy="2500330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Аналіз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історичного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підґрунтя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твору</a:t>
            </a:r>
            <a:endParaRPr lang="ru-RU" sz="36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>Т.Г.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Шевченка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>«Заступила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…»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5885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16943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«…А </a:t>
            </a:r>
            <a:r>
              <a:rPr lang="ru-RU" sz="2400" dirty="0">
                <a:latin typeface="Monotype Corsiva" pitchFamily="66" charset="0"/>
              </a:rPr>
              <a:t>ляхи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своїм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Чарнецьким</a:t>
            </a:r>
            <a:r>
              <a:rPr lang="ru-RU" sz="2400" dirty="0" smtClean="0">
                <a:latin typeface="Monotype Corsiva" pitchFamily="66" charset="0"/>
              </a:rPr>
              <a:t>,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З поганим Степаном,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Запалили </a:t>
            </a:r>
            <a:r>
              <a:rPr lang="ru-RU" sz="2400" dirty="0" err="1">
                <a:latin typeface="Monotype Corsiva" pitchFamily="66" charset="0"/>
              </a:rPr>
              <a:t>церкву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божу</a:t>
            </a:r>
            <a:r>
              <a:rPr lang="ru-RU" sz="2400" dirty="0">
                <a:latin typeface="Monotype Corsiva" pitchFamily="66" charset="0"/>
              </a:rPr>
              <a:t>.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І </a:t>
            </a:r>
            <a:r>
              <a:rPr lang="ru-RU" sz="2400" dirty="0" err="1">
                <a:latin typeface="Monotype Corsiva" pitchFamily="66" charset="0"/>
              </a:rPr>
              <a:t>кості</a:t>
            </a:r>
            <a:r>
              <a:rPr lang="ru-RU" sz="2400" dirty="0">
                <a:latin typeface="Monotype Corsiva" pitchFamily="66" charset="0"/>
              </a:rPr>
              <a:t> Богдана,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Й </a:t>
            </a:r>
            <a:r>
              <a:rPr lang="ru-RU" sz="2400" dirty="0" err="1">
                <a:latin typeface="Monotype Corsiva" pitchFamily="66" charset="0"/>
              </a:rPr>
              <a:t>Тимошеві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Суботові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Гарненько</a:t>
            </a:r>
            <a:r>
              <a:rPr lang="ru-RU" sz="2400" dirty="0">
                <a:latin typeface="Monotype Corsiva" pitchFamily="66" charset="0"/>
              </a:rPr>
              <a:t> спалили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Та </a:t>
            </a:r>
            <a:r>
              <a:rPr lang="ru-RU" sz="2400" dirty="0" err="1">
                <a:latin typeface="Monotype Corsiva" pitchFamily="66" charset="0"/>
              </a:rPr>
              <a:t>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пішли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собі</a:t>
            </a:r>
            <a:r>
              <a:rPr lang="ru-RU" sz="2400" dirty="0">
                <a:latin typeface="Monotype Corsiva" pitchFamily="66" charset="0"/>
              </a:rPr>
              <a:t> у Польщу,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Мов</a:t>
            </a:r>
            <a:r>
              <a:rPr lang="ru-RU" sz="2400" dirty="0">
                <a:latin typeface="Monotype Corsiva" pitchFamily="66" charset="0"/>
              </a:rPr>
              <a:t> добре </a:t>
            </a:r>
            <a:r>
              <a:rPr lang="ru-RU" sz="2400" dirty="0" err="1" smtClean="0">
                <a:latin typeface="Monotype Corsiva" pitchFamily="66" charset="0"/>
              </a:rPr>
              <a:t>зробили</a:t>
            </a:r>
            <a:r>
              <a:rPr lang="ru-RU" sz="2400" dirty="0" smtClean="0">
                <a:latin typeface="Monotype Corsiva" pitchFamily="66" charset="0"/>
              </a:rPr>
              <a:t>…»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32656"/>
            <a:ext cx="4429156" cy="2857520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Анахронізм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Суботів</a:t>
            </a:r>
            <a:r>
              <a:rPr lang="ru-RU" sz="1600" dirty="0" smtClean="0">
                <a:solidFill>
                  <a:schemeClr val="tx1"/>
                </a:solidFill>
              </a:rPr>
              <a:t> — село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Чигирином, </a:t>
            </a:r>
            <a:r>
              <a:rPr lang="ru-RU" sz="1600" dirty="0" err="1" smtClean="0">
                <a:solidFill>
                  <a:schemeClr val="tx1"/>
                </a:solidFill>
              </a:rPr>
              <a:t>батьківщина</a:t>
            </a:r>
            <a:r>
              <a:rPr lang="ru-RU" sz="1600" dirty="0" smtClean="0">
                <a:solidFill>
                  <a:schemeClr val="tx1"/>
                </a:solidFill>
              </a:rPr>
              <a:t> Б. </a:t>
            </a:r>
            <a:r>
              <a:rPr lang="ru-RU" sz="1600" dirty="0" err="1" smtClean="0">
                <a:solidFill>
                  <a:schemeClr val="tx1"/>
                </a:solidFill>
              </a:rPr>
              <a:t>Хмельницького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родинною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усипальницею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Хмельницьких</a:t>
            </a:r>
            <a:r>
              <a:rPr lang="ru-RU" sz="1600" dirty="0" smtClean="0">
                <a:solidFill>
                  <a:schemeClr val="tx1"/>
                </a:solidFill>
              </a:rPr>
              <a:t> — </a:t>
            </a:r>
            <a:r>
              <a:rPr lang="ru-RU" sz="1600" dirty="0" err="1" smtClean="0">
                <a:solidFill>
                  <a:schemeClr val="tx1"/>
                </a:solidFill>
              </a:rPr>
              <a:t>Іллінською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церквою</a:t>
            </a:r>
            <a:r>
              <a:rPr lang="ru-RU" sz="1600" dirty="0" smtClean="0">
                <a:solidFill>
                  <a:schemeClr val="tx1"/>
                </a:solidFill>
              </a:rPr>
              <a:t>, де </a:t>
            </a:r>
            <a:r>
              <a:rPr lang="ru-RU" sz="1600" dirty="0" err="1" smtClean="0">
                <a:solidFill>
                  <a:schemeClr val="tx1"/>
                </a:solidFill>
              </a:rPr>
              <a:t>було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поховано</a:t>
            </a:r>
            <a:r>
              <a:rPr lang="ru-RU" sz="1600" dirty="0" smtClean="0">
                <a:solidFill>
                  <a:schemeClr val="tx1"/>
                </a:solidFill>
              </a:rPr>
              <a:t> Б. </a:t>
            </a:r>
            <a:r>
              <a:rPr lang="ru-RU" sz="1600" dirty="0" err="1" smtClean="0">
                <a:solidFill>
                  <a:schemeClr val="tx1"/>
                </a:solidFill>
              </a:rPr>
              <a:t>Хмельницького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</a:rPr>
              <a:t> старшого </a:t>
            </a:r>
            <a:r>
              <a:rPr lang="ru-RU" sz="1600" dirty="0" err="1" smtClean="0">
                <a:solidFill>
                  <a:schemeClr val="tx1"/>
                </a:solidFill>
              </a:rPr>
              <a:t>сина</a:t>
            </a:r>
            <a:r>
              <a:rPr lang="ru-RU" sz="1600" dirty="0" smtClean="0">
                <a:solidFill>
                  <a:schemeClr val="tx1"/>
                </a:solidFill>
              </a:rPr>
              <a:t> Тимоша.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Факт </a:t>
            </a:r>
            <a:r>
              <a:rPr lang="ru-RU" sz="1600" dirty="0" err="1" smtClean="0">
                <a:solidFill>
                  <a:schemeClr val="tx1"/>
                </a:solidFill>
              </a:rPr>
              <a:t>наруги</a:t>
            </a:r>
            <a:r>
              <a:rPr lang="ru-RU" sz="1600" dirty="0" smtClean="0">
                <a:solidFill>
                  <a:schemeClr val="tx1"/>
                </a:solidFill>
              </a:rPr>
              <a:t> над могилами Богдана </a:t>
            </a:r>
            <a:r>
              <a:rPr lang="ru-RU" sz="1600" dirty="0" err="1" smtClean="0">
                <a:solidFill>
                  <a:schemeClr val="tx1"/>
                </a:solidFill>
              </a:rPr>
              <a:t>Хмельницького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сина</a:t>
            </a:r>
            <a:r>
              <a:rPr lang="ru-RU" sz="1600" dirty="0" smtClean="0">
                <a:solidFill>
                  <a:schemeClr val="tx1"/>
                </a:solidFill>
              </a:rPr>
              <a:t> Тимоша </a:t>
            </a:r>
            <a:r>
              <a:rPr lang="ru-RU" sz="1600" dirty="0" err="1" smtClean="0">
                <a:solidFill>
                  <a:schemeClr val="tx1"/>
                </a:solidFill>
              </a:rPr>
              <a:t>зафіксовано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різних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відомих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Шевченкові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історичних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джерелах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зокрема</a:t>
            </a:r>
            <a:r>
              <a:rPr lang="ru-RU" sz="1600" dirty="0" smtClean="0">
                <a:solidFill>
                  <a:schemeClr val="tx1"/>
                </a:solidFill>
              </a:rPr>
              <a:t> в «Истории Малой России» Д. </a:t>
            </a:r>
            <a:r>
              <a:rPr lang="ru-RU" sz="1600" dirty="0" err="1" smtClean="0">
                <a:solidFill>
                  <a:schemeClr val="tx1"/>
                </a:solidFill>
              </a:rPr>
              <a:t>Бантиша-Каменського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7833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64318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«…А </a:t>
            </a:r>
            <a:r>
              <a:rPr lang="ru-RU" sz="2000" dirty="0" err="1">
                <a:latin typeface="Monotype Corsiva" pitchFamily="66" charset="0"/>
              </a:rPr>
              <a:t>москалі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</a:t>
            </a:r>
            <a:r>
              <a:rPr lang="ru-RU" sz="2000" dirty="0">
                <a:latin typeface="Monotype Corsiva" pitchFamily="66" charset="0"/>
              </a:rPr>
              <a:t> Ромоданом 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 </a:t>
            </a:r>
            <a:r>
              <a:rPr lang="ru-RU" sz="2000" dirty="0" err="1">
                <a:latin typeface="Monotype Corsiva" pitchFamily="66" charset="0"/>
              </a:rPr>
              <a:t>неділеньку</a:t>
            </a:r>
            <a:r>
              <a:rPr lang="ru-RU" sz="2000" dirty="0">
                <a:latin typeface="Monotype Corsiva" pitchFamily="66" charset="0"/>
              </a:rPr>
              <a:t> рано 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Пішли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собі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</a:t>
            </a:r>
            <a:r>
              <a:rPr lang="ru-RU" sz="2000" dirty="0">
                <a:latin typeface="Monotype Corsiva" pitchFamily="66" charset="0"/>
              </a:rPr>
              <a:t> поповичем 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Шляхом </a:t>
            </a:r>
            <a:r>
              <a:rPr lang="ru-RU" sz="2000" dirty="0" smtClean="0">
                <a:latin typeface="Monotype Corsiva" pitchFamily="66" charset="0"/>
              </a:rPr>
              <a:t>Ромоданом…»</a:t>
            </a:r>
            <a:endParaRPr lang="ru-RU" sz="2000" dirty="0">
              <a:latin typeface="Monotype Corsiva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polina\Desktop\www_artru_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166" y="0"/>
            <a:ext cx="6179668" cy="274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3071810"/>
            <a:ext cx="4429156" cy="342902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Ромодан, </a:t>
            </a:r>
            <a:r>
              <a:rPr lang="ru-RU" sz="1600" dirty="0" err="1" smtClean="0">
                <a:solidFill>
                  <a:schemeClr val="tx1"/>
                </a:solidFill>
              </a:rPr>
              <a:t>Ромоданівський</a:t>
            </a:r>
            <a:r>
              <a:rPr lang="ru-RU" sz="1600" dirty="0" smtClean="0">
                <a:solidFill>
                  <a:schemeClr val="tx1"/>
                </a:solidFill>
              </a:rPr>
              <a:t> шлях — </a:t>
            </a:r>
            <a:r>
              <a:rPr lang="ru-RU" sz="1600" dirty="0" err="1" smtClean="0">
                <a:solidFill>
                  <a:schemeClr val="tx1"/>
                </a:solidFill>
              </a:rPr>
              <a:t>старовинний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торговельний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шлях</a:t>
            </a:r>
            <a:r>
              <a:rPr lang="ru-RU" sz="1600" dirty="0" smtClean="0">
                <a:solidFill>
                  <a:schemeClr val="tx1"/>
                </a:solidFill>
              </a:rPr>
              <a:t>. Проходив </a:t>
            </a:r>
            <a:r>
              <a:rPr lang="ru-RU" sz="1600" dirty="0" err="1" smtClean="0">
                <a:solidFill>
                  <a:schemeClr val="tx1"/>
                </a:solidFill>
              </a:rPr>
              <a:t>Лівобережною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Україною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півночі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південь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частиною</a:t>
            </a:r>
            <a:r>
              <a:rPr lang="ru-RU" sz="1600" dirty="0" smtClean="0">
                <a:solidFill>
                  <a:schemeClr val="tx1"/>
                </a:solidFill>
              </a:rPr>
              <a:t> великого шляху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Росії</a:t>
            </a:r>
            <a:r>
              <a:rPr lang="ru-RU" sz="1600" dirty="0" smtClean="0">
                <a:solidFill>
                  <a:schemeClr val="tx1"/>
                </a:solidFill>
              </a:rPr>
              <a:t> до </a:t>
            </a:r>
            <a:r>
              <a:rPr lang="ru-RU" sz="1600" dirty="0" err="1" smtClean="0">
                <a:solidFill>
                  <a:schemeClr val="tx1"/>
                </a:solidFill>
              </a:rPr>
              <a:t>Криму</a:t>
            </a:r>
            <a:r>
              <a:rPr lang="ru-RU" sz="1600" dirty="0" smtClean="0">
                <a:solidFill>
                  <a:schemeClr val="tx1"/>
                </a:solidFill>
              </a:rPr>
              <a:t>. Характерною </a:t>
            </a:r>
            <a:r>
              <a:rPr lang="ru-RU" sz="1600" dirty="0" err="1" smtClean="0">
                <a:solidFill>
                  <a:schemeClr val="tx1"/>
                </a:solidFill>
              </a:rPr>
              <a:t>особливістю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Ромоданівського</a:t>
            </a:r>
            <a:r>
              <a:rPr lang="ru-RU" sz="1600" dirty="0" smtClean="0">
                <a:solidFill>
                  <a:schemeClr val="tx1"/>
                </a:solidFill>
              </a:rPr>
              <a:t> шляху </a:t>
            </a:r>
            <a:r>
              <a:rPr lang="ru-RU" sz="1600" dirty="0" err="1" smtClean="0">
                <a:solidFill>
                  <a:schemeClr val="tx1"/>
                </a:solidFill>
              </a:rPr>
              <a:t>була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порівняно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незначна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кількість</a:t>
            </a:r>
            <a:r>
              <a:rPr lang="ru-RU" sz="1600" dirty="0" smtClean="0">
                <a:solidFill>
                  <a:schemeClr val="tx1"/>
                </a:solidFill>
              </a:rPr>
              <a:t> переправ через </a:t>
            </a:r>
            <a:r>
              <a:rPr lang="ru-RU" sz="1600" dirty="0" err="1" smtClean="0">
                <a:solidFill>
                  <a:schemeClr val="tx1"/>
                </a:solidFill>
              </a:rPr>
              <a:t>річки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він</a:t>
            </a:r>
            <a:r>
              <a:rPr lang="ru-RU" sz="1600" dirty="0" smtClean="0">
                <a:solidFill>
                  <a:schemeClr val="tx1"/>
                </a:solidFill>
              </a:rPr>
              <a:t> обминав </a:t>
            </a:r>
            <a:r>
              <a:rPr lang="ru-RU" sz="1600" dirty="0" err="1" smtClean="0">
                <a:solidFill>
                  <a:schemeClr val="tx1"/>
                </a:solidFill>
              </a:rPr>
              <a:t>також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піщані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місця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великі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населені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пункти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</a:rPr>
              <a:t> одним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найважливіших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шляхів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яким</a:t>
            </a:r>
            <a:r>
              <a:rPr lang="ru-RU" sz="1600" dirty="0" smtClean="0">
                <a:solidFill>
                  <a:schemeClr val="tx1"/>
                </a:solidFill>
              </a:rPr>
              <a:t> чумаки </a:t>
            </a:r>
            <a:r>
              <a:rPr lang="ru-RU" sz="1600" dirty="0" err="1" smtClean="0">
                <a:solidFill>
                  <a:schemeClr val="tx1"/>
                </a:solidFill>
              </a:rPr>
              <a:t>Лівобережжя</a:t>
            </a:r>
            <a:r>
              <a:rPr lang="ru-RU" sz="1600" dirty="0" smtClean="0">
                <a:solidFill>
                  <a:schemeClr val="tx1"/>
                </a:solidFill>
              </a:rPr>
              <a:t> ходили в </a:t>
            </a:r>
            <a:r>
              <a:rPr lang="ru-RU" sz="1600" dirty="0" err="1" smtClean="0">
                <a:solidFill>
                  <a:schemeClr val="tx1"/>
                </a:solidFill>
              </a:rPr>
              <a:t>Крим</a:t>
            </a:r>
            <a:r>
              <a:rPr lang="ru-RU" sz="1600" dirty="0" smtClean="0">
                <a:solidFill>
                  <a:schemeClr val="tx1"/>
                </a:solidFill>
              </a:rPr>
              <a:t> по </a:t>
            </a:r>
            <a:r>
              <a:rPr lang="ru-RU" sz="1600" dirty="0" err="1" smtClean="0">
                <a:solidFill>
                  <a:schemeClr val="tx1"/>
                </a:solidFill>
              </a:rPr>
              <a:t>сіль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4572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«…</a:t>
            </a:r>
            <a:r>
              <a:rPr lang="ru-RU" sz="2400" dirty="0" err="1" smtClean="0">
                <a:latin typeface="Monotype Corsiva" pitchFamily="66" charset="0"/>
              </a:rPr>
              <a:t>Мов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орел той </a:t>
            </a:r>
            <a:r>
              <a:rPr lang="ru-RU" sz="2400" dirty="0" err="1">
                <a:latin typeface="Monotype Corsiva" pitchFamily="66" charset="0"/>
              </a:rPr>
              <a:t>приборканий</a:t>
            </a:r>
            <a:r>
              <a:rPr lang="ru-RU" sz="2400" dirty="0">
                <a:latin typeface="Monotype Corsiva" pitchFamily="66" charset="0"/>
              </a:rPr>
              <a:t>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Без </a:t>
            </a:r>
            <a:r>
              <a:rPr lang="ru-RU" sz="2400" dirty="0" err="1">
                <a:latin typeface="Monotype Corsiva" pitchFamily="66" charset="0"/>
              </a:rPr>
              <a:t>крил</a:t>
            </a:r>
            <a:r>
              <a:rPr lang="ru-RU" sz="2400" dirty="0">
                <a:latin typeface="Monotype Corsiva" pitchFamily="66" charset="0"/>
              </a:rPr>
              <a:t> та без </a:t>
            </a:r>
            <a:r>
              <a:rPr lang="ru-RU" sz="2400" dirty="0" err="1">
                <a:latin typeface="Monotype Corsiva" pitchFamily="66" charset="0"/>
              </a:rPr>
              <a:t>волі</a:t>
            </a:r>
            <a:r>
              <a:rPr lang="ru-RU" sz="2400" dirty="0">
                <a:latin typeface="Monotype Corsiva" pitchFamily="66" charset="0"/>
              </a:rPr>
              <a:t>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Знеміг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славний</a:t>
            </a:r>
            <a:r>
              <a:rPr lang="ru-RU" sz="2400" dirty="0">
                <a:latin typeface="Monotype Corsiva" pitchFamily="66" charset="0"/>
              </a:rPr>
              <a:t> Дорошенко,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Сидячи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неволі</a:t>
            </a:r>
            <a:r>
              <a:rPr lang="ru-RU" sz="2400" dirty="0">
                <a:latin typeface="Monotype Corsiva" pitchFamily="66" charset="0"/>
              </a:rPr>
              <a:t>,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Та </a:t>
            </a:r>
            <a:r>
              <a:rPr lang="ru-RU" sz="2400" dirty="0" err="1">
                <a:latin typeface="Monotype Corsiva" pitchFamily="66" charset="0"/>
              </a:rPr>
              <a:t>й</a:t>
            </a:r>
            <a:r>
              <a:rPr lang="ru-RU" sz="2400" dirty="0">
                <a:latin typeface="Monotype Corsiva" pitchFamily="66" charset="0"/>
              </a:rPr>
              <a:t> умер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нудьги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Остило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Волочить </a:t>
            </a:r>
            <a:r>
              <a:rPr lang="ru-RU" sz="2400" dirty="0" err="1">
                <a:latin typeface="Monotype Corsiva" pitchFamily="66" charset="0"/>
              </a:rPr>
              <a:t>кайдани</a:t>
            </a:r>
            <a:r>
              <a:rPr lang="ru-RU" sz="2400" dirty="0">
                <a:latin typeface="Monotype Corsiva" pitchFamily="66" charset="0"/>
              </a:rPr>
              <a:t>.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І </a:t>
            </a:r>
            <a:r>
              <a:rPr lang="ru-RU" sz="2400" dirty="0" err="1">
                <a:latin typeface="Monotype Corsiva" pitchFamily="66" charset="0"/>
              </a:rPr>
              <a:t>забули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Україні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Славного </a:t>
            </a:r>
            <a:r>
              <a:rPr lang="ru-RU" sz="2400" dirty="0" err="1">
                <a:latin typeface="Monotype Corsiva" pitchFamily="66" charset="0"/>
              </a:rPr>
              <a:t>гетьмана</a:t>
            </a:r>
            <a:r>
              <a:rPr lang="ru-RU" sz="2400" dirty="0">
                <a:latin typeface="Monotype Corsiva" pitchFamily="66" charset="0"/>
              </a:rPr>
              <a:t>.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Тільки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ти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святий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Ростовський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Згадав</a:t>
            </a:r>
            <a:r>
              <a:rPr lang="ru-RU" sz="2400" dirty="0">
                <a:latin typeface="Monotype Corsiva" pitchFamily="66" charset="0"/>
              </a:rPr>
              <a:t> у </a:t>
            </a:r>
            <a:r>
              <a:rPr lang="ru-RU" sz="2400" dirty="0" err="1">
                <a:latin typeface="Monotype Corsiva" pitchFamily="66" charset="0"/>
              </a:rPr>
              <a:t>темниці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>
                <a:latin typeface="Monotype Corsiva" pitchFamily="66" charset="0"/>
              </a:rPr>
              <a:t>Свого</a:t>
            </a:r>
            <a:r>
              <a:rPr lang="ru-RU" sz="2400" dirty="0">
                <a:latin typeface="Monotype Corsiva" pitchFamily="66" charset="0"/>
              </a:rPr>
              <a:t> друга великого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І </a:t>
            </a:r>
            <a:r>
              <a:rPr lang="ru-RU" sz="2400" dirty="0" err="1">
                <a:latin typeface="Monotype Corsiva" pitchFamily="66" charset="0"/>
              </a:rPr>
              <a:t>звелів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каплицю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Над </a:t>
            </a:r>
            <a:r>
              <a:rPr lang="ru-RU" sz="2400" dirty="0" err="1">
                <a:latin typeface="Monotype Corsiva" pitchFamily="66" charset="0"/>
              </a:rPr>
              <a:t>гетьманом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змуровати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І богу </a:t>
            </a:r>
            <a:r>
              <a:rPr lang="ru-RU" sz="2400" dirty="0" err="1">
                <a:latin typeface="Monotype Corsiva" pitchFamily="66" charset="0"/>
              </a:rPr>
              <a:t>молитись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За </a:t>
            </a:r>
            <a:r>
              <a:rPr lang="ru-RU" sz="2400" dirty="0" err="1">
                <a:latin typeface="Monotype Corsiva" pitchFamily="66" charset="0"/>
              </a:rPr>
              <a:t>гетьмана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панахиду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За Петра </a:t>
            </a:r>
            <a:r>
              <a:rPr lang="ru-RU" sz="2400" dirty="0" err="1" smtClean="0">
                <a:latin typeface="Monotype Corsiva" pitchFamily="66" charset="0"/>
              </a:rPr>
              <a:t>служити</a:t>
            </a:r>
            <a:r>
              <a:rPr lang="ru-RU" sz="2400" dirty="0" smtClean="0">
                <a:latin typeface="Monotype Corsiva" pitchFamily="66" charset="0"/>
              </a:rPr>
              <a:t>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9124" y="428604"/>
            <a:ext cx="4429156" cy="307183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Йдеться</a:t>
            </a:r>
            <a:r>
              <a:rPr lang="ru-RU" sz="1600" dirty="0" smtClean="0">
                <a:solidFill>
                  <a:schemeClr val="tx1"/>
                </a:solidFill>
              </a:rPr>
              <a:t> про смерть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могилу </a:t>
            </a:r>
            <a:r>
              <a:rPr lang="ru-RU" sz="1600" dirty="0" err="1" smtClean="0">
                <a:solidFill>
                  <a:schemeClr val="tx1"/>
                </a:solidFill>
              </a:rPr>
              <a:t>Дорошенка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Ярополчому</a:t>
            </a:r>
            <a:r>
              <a:rPr lang="ru-RU" sz="1600" dirty="0" smtClean="0">
                <a:solidFill>
                  <a:schemeClr val="tx1"/>
                </a:solidFill>
              </a:rPr>
              <a:t>, Шевченко написав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враженням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від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розповіді</a:t>
            </a:r>
            <a:r>
              <a:rPr lang="ru-RU" sz="1600" dirty="0" smtClean="0">
                <a:solidFill>
                  <a:schemeClr val="tx1"/>
                </a:solidFill>
              </a:rPr>
              <a:t> про смерть </a:t>
            </a:r>
            <a:r>
              <a:rPr lang="ru-RU" sz="1600" dirty="0" err="1" smtClean="0">
                <a:solidFill>
                  <a:schemeClr val="tx1"/>
                </a:solidFill>
              </a:rPr>
              <a:t>колишнього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гетьмана</a:t>
            </a:r>
            <a:r>
              <a:rPr lang="ru-RU" sz="1600" dirty="0" smtClean="0">
                <a:solidFill>
                  <a:schemeClr val="tx1"/>
                </a:solidFill>
              </a:rPr>
              <a:t> в «Истории Малороссии» М. </a:t>
            </a:r>
            <a:r>
              <a:rPr lang="ru-RU" sz="1600" dirty="0" err="1" smtClean="0">
                <a:solidFill>
                  <a:schemeClr val="tx1"/>
                </a:solidFill>
              </a:rPr>
              <a:t>Маркевича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Також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йдеться</a:t>
            </a:r>
            <a:r>
              <a:rPr lang="ru-RU" sz="1600" dirty="0" smtClean="0">
                <a:solidFill>
                  <a:schemeClr val="tx1"/>
                </a:solidFill>
              </a:rPr>
              <a:t> про </a:t>
            </a:r>
            <a:r>
              <a:rPr lang="ru-RU" sz="1600" dirty="0" err="1" smtClean="0">
                <a:solidFill>
                  <a:schemeClr val="tx1"/>
                </a:solidFill>
              </a:rPr>
              <a:t>Туптала</a:t>
            </a:r>
            <a:r>
              <a:rPr lang="ru-RU" sz="1600" dirty="0" smtClean="0">
                <a:solidFill>
                  <a:schemeClr val="tx1"/>
                </a:solidFill>
              </a:rPr>
              <a:t> Данила - церковного </a:t>
            </a:r>
            <a:r>
              <a:rPr lang="ru-RU" sz="1600" dirty="0" err="1" smtClean="0">
                <a:solidFill>
                  <a:schemeClr val="tx1"/>
                </a:solidFill>
              </a:rPr>
              <a:t>діяча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письменника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Історичних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відомостей</a:t>
            </a:r>
            <a:r>
              <a:rPr lang="ru-RU" sz="1600" dirty="0" smtClean="0">
                <a:solidFill>
                  <a:schemeClr val="tx1"/>
                </a:solidFill>
              </a:rPr>
              <a:t> про </a:t>
            </a:r>
            <a:r>
              <a:rPr lang="ru-RU" sz="1600" dirty="0" err="1" smtClean="0">
                <a:solidFill>
                  <a:schemeClr val="tx1"/>
                </a:solidFill>
              </a:rPr>
              <a:t>зв’язки</a:t>
            </a:r>
            <a:r>
              <a:rPr lang="ru-RU" sz="1600" dirty="0" smtClean="0">
                <a:solidFill>
                  <a:schemeClr val="tx1"/>
                </a:solidFill>
              </a:rPr>
              <a:t> Данила </a:t>
            </a:r>
            <a:r>
              <a:rPr lang="ru-RU" sz="1600" dirty="0" err="1" smtClean="0">
                <a:solidFill>
                  <a:schemeClr val="tx1"/>
                </a:solidFill>
              </a:rPr>
              <a:t>Туптала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Дорошенком</a:t>
            </a:r>
            <a:r>
              <a:rPr lang="ru-RU" sz="1600" dirty="0" smtClean="0">
                <a:solidFill>
                  <a:schemeClr val="tx1"/>
                </a:solidFill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</a:rPr>
              <a:t>побудову</a:t>
            </a:r>
            <a:r>
              <a:rPr lang="ru-RU" sz="1600" dirty="0" smtClean="0">
                <a:solidFill>
                  <a:schemeClr val="tx1"/>
                </a:solidFill>
              </a:rPr>
              <a:t> ним </a:t>
            </a:r>
            <a:r>
              <a:rPr lang="ru-RU" sz="1600" dirty="0" err="1" smtClean="0">
                <a:solidFill>
                  <a:schemeClr val="tx1"/>
                </a:solidFill>
              </a:rPr>
              <a:t>каплиці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могилі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Дорошенка</a:t>
            </a:r>
            <a:r>
              <a:rPr lang="ru-RU" sz="1600" dirty="0" smtClean="0">
                <a:solidFill>
                  <a:schemeClr val="tx1"/>
                </a:solidFill>
              </a:rPr>
              <a:t> нема.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827585" y="908720"/>
            <a:ext cx="7488831" cy="2088232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err="1">
                <a:solidFill>
                  <a:schemeClr val="tx1"/>
                </a:solidFill>
              </a:rPr>
              <a:t>основі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твору</a:t>
            </a:r>
            <a:r>
              <a:rPr lang="ru-RU" sz="1600" dirty="0">
                <a:solidFill>
                  <a:schemeClr val="tx1"/>
                </a:solidFill>
              </a:rPr>
              <a:t> лежать </a:t>
            </a:r>
            <a:r>
              <a:rPr lang="ru-RU" sz="1600" dirty="0" err="1">
                <a:solidFill>
                  <a:schemeClr val="tx1"/>
                </a:solidFill>
              </a:rPr>
              <a:t>реальні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історичні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події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дійсно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відбувалися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Україні</a:t>
            </a:r>
            <a:r>
              <a:rPr lang="ru-RU" sz="1600" dirty="0">
                <a:solidFill>
                  <a:schemeClr val="tx1"/>
                </a:solidFill>
              </a:rPr>
              <a:t>, але </a:t>
            </a:r>
            <a:r>
              <a:rPr lang="ru-RU" sz="1600" dirty="0" err="1">
                <a:solidFill>
                  <a:schemeClr val="tx1"/>
                </a:solidFill>
              </a:rPr>
              <a:t>деякі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епізоди</a:t>
            </a:r>
            <a:r>
              <a:rPr lang="ru-RU" sz="1600" dirty="0">
                <a:solidFill>
                  <a:schemeClr val="tx1"/>
                </a:solidFill>
              </a:rPr>
              <a:t> є </a:t>
            </a:r>
            <a:r>
              <a:rPr lang="ru-RU" sz="1600" dirty="0" err="1">
                <a:solidFill>
                  <a:schemeClr val="tx1"/>
                </a:solidFill>
              </a:rPr>
              <a:t>домисленими</a:t>
            </a:r>
            <a:r>
              <a:rPr lang="ru-RU" sz="1600" dirty="0">
                <a:solidFill>
                  <a:schemeClr val="tx1"/>
                </a:solidFill>
              </a:rPr>
              <a:t> автором та не </a:t>
            </a:r>
            <a:r>
              <a:rPr lang="ru-RU" sz="1600" dirty="0" err="1">
                <a:solidFill>
                  <a:schemeClr val="tx1"/>
                </a:solidFill>
              </a:rPr>
              <a:t>відбувалися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насправді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час </a:t>
            </a:r>
            <a:r>
              <a:rPr lang="ru-RU" sz="1600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були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розкрито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історичне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події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описані</a:t>
            </a:r>
            <a:r>
              <a:rPr lang="ru-RU" sz="1600" dirty="0" smtClean="0">
                <a:solidFill>
                  <a:schemeClr val="tx1"/>
                </a:solidFill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</a:rPr>
              <a:t>творі</a:t>
            </a:r>
            <a:r>
              <a:rPr lang="ru-RU" sz="1600" dirty="0" smtClean="0">
                <a:solidFill>
                  <a:schemeClr val="tx1"/>
                </a:solidFill>
              </a:rPr>
              <a:t> Т.Г. </a:t>
            </a:r>
            <a:r>
              <a:rPr lang="ru-RU" sz="1600" dirty="0" err="1" smtClean="0">
                <a:solidFill>
                  <a:schemeClr val="tx1"/>
                </a:solidFill>
              </a:rPr>
              <a:t>Шевченка</a:t>
            </a:r>
            <a:r>
              <a:rPr lang="ru-RU" sz="1600" dirty="0" smtClean="0">
                <a:solidFill>
                  <a:schemeClr val="tx1"/>
                </a:solidFill>
              </a:rPr>
              <a:t> «Заступила </a:t>
            </a:r>
            <a:r>
              <a:rPr lang="ru-RU" sz="1600" dirty="0" err="1" smtClean="0">
                <a:solidFill>
                  <a:schemeClr val="tx1"/>
                </a:solidFill>
              </a:rPr>
              <a:t>чорна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хмара</a:t>
            </a:r>
            <a:r>
              <a:rPr lang="ru-RU" sz="1600" dirty="0" smtClean="0">
                <a:solidFill>
                  <a:schemeClr val="tx1"/>
                </a:solidFill>
              </a:rPr>
              <a:t>…» та </a:t>
            </a:r>
            <a:r>
              <a:rPr lang="ru-RU" sz="1600" dirty="0" err="1" smtClean="0">
                <a:solidFill>
                  <a:schemeClr val="tx1"/>
                </a:solidFill>
              </a:rPr>
              <a:t>їх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порівняння</a:t>
            </a:r>
            <a:r>
              <a:rPr lang="ru-RU" sz="1600" dirty="0" smtClean="0">
                <a:solidFill>
                  <a:schemeClr val="tx1"/>
                </a:solidFill>
              </a:rPr>
              <a:t> з </a:t>
            </a:r>
            <a:r>
              <a:rPr lang="ru-RU" sz="1600" dirty="0" err="1" smtClean="0">
                <a:solidFill>
                  <a:schemeClr val="tx1"/>
                </a:solidFill>
              </a:rPr>
              <a:t>реальними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історичними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подіями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Результати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дослідження</a:t>
            </a:r>
            <a:r>
              <a:rPr lang="ru-RU" sz="1600" dirty="0">
                <a:solidFill>
                  <a:schemeClr val="tx1"/>
                </a:solidFill>
              </a:rPr>
              <a:t> та роботу </a:t>
            </a:r>
            <a:r>
              <a:rPr lang="ru-RU" sz="1600" dirty="0" err="1">
                <a:solidFill>
                  <a:schemeClr val="tx1"/>
                </a:solidFill>
              </a:rPr>
              <a:t>можна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використати</a:t>
            </a:r>
            <a:r>
              <a:rPr lang="ru-RU" sz="1600" dirty="0">
                <a:solidFill>
                  <a:schemeClr val="tx1"/>
                </a:solidFill>
              </a:rPr>
              <a:t> на уроках </a:t>
            </a:r>
            <a:r>
              <a:rPr lang="ru-RU" sz="1600" dirty="0" err="1">
                <a:solidFill>
                  <a:schemeClr val="tx1"/>
                </a:solidFill>
              </a:rPr>
              <a:t>літератури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історії</a:t>
            </a:r>
            <a:r>
              <a:rPr lang="ru-RU" sz="1600" dirty="0">
                <a:solidFill>
                  <a:schemeClr val="tx1"/>
                </a:solidFill>
              </a:rPr>
              <a:t> при </a:t>
            </a:r>
            <a:r>
              <a:rPr lang="ru-RU" sz="1600" dirty="0" err="1">
                <a:solidFill>
                  <a:schemeClr val="tx1"/>
                </a:solidFill>
              </a:rPr>
              <a:t>вивченні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твору</a:t>
            </a:r>
            <a:r>
              <a:rPr lang="ru-RU" sz="1600" dirty="0">
                <a:solidFill>
                  <a:schemeClr val="tx1"/>
                </a:solidFill>
              </a:rPr>
              <a:t> Т.Г. </a:t>
            </a:r>
            <a:r>
              <a:rPr lang="ru-RU" sz="1600" dirty="0" err="1">
                <a:solidFill>
                  <a:schemeClr val="tx1"/>
                </a:solidFill>
              </a:rPr>
              <a:t>Шевченка</a:t>
            </a:r>
            <a:r>
              <a:rPr lang="ru-RU" sz="1600" dirty="0">
                <a:solidFill>
                  <a:schemeClr val="tx1"/>
                </a:solidFill>
              </a:rPr>
              <a:t> «Заступила </a:t>
            </a:r>
            <a:r>
              <a:rPr lang="ru-RU" sz="1600" dirty="0" err="1">
                <a:solidFill>
                  <a:schemeClr val="tx1"/>
                </a:solidFill>
              </a:rPr>
              <a:t>чорна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хмара</a:t>
            </a:r>
            <a:r>
              <a:rPr lang="ru-RU" sz="1600" dirty="0" smtClean="0">
                <a:solidFill>
                  <a:schemeClr val="tx1"/>
                </a:solidFill>
              </a:rPr>
              <a:t>…». 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534501" cy="32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7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7389" y="2607463"/>
            <a:ext cx="4929222" cy="164307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Дякую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sz="3600" dirty="0" err="1" smtClean="0">
                <a:solidFill>
                  <a:schemeClr val="tx1"/>
                </a:solidFill>
                <a:latin typeface="+mj-lt"/>
              </a:rPr>
              <a:t>увагу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!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Скругленный прямоугольник 6"/>
          <p:cNvSpPr/>
          <p:nvPr/>
        </p:nvSpPr>
        <p:spPr>
          <a:xfrm>
            <a:off x="806115" y="404664"/>
            <a:ext cx="7531770" cy="414340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Мета </a:t>
            </a:r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роботи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розкрити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історичну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основу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твору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Т.Г.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Шевченка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«Заступила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…»;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виокремити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події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описані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Т.Г.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Шевченком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поемі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«Заступила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» з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подіями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дійсно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відбувалися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Україні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у 1676 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ru-RU" sz="2400" b="1" dirty="0" err="1">
                <a:solidFill>
                  <a:schemeClr val="tx1"/>
                </a:solidFill>
                <a:latin typeface="+mj-lt"/>
              </a:rPr>
              <a:t>Завдання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проекту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здійснити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аналіз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твору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Т.Г.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Шевченка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«Заступила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…»;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співставити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реальні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історичні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події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Україні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подіями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описаними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автором.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33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6"/>
          <p:cNvSpPr/>
          <p:nvPr/>
        </p:nvSpPr>
        <p:spPr>
          <a:xfrm>
            <a:off x="806115" y="404664"/>
            <a:ext cx="7531770" cy="414340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+mj-lt"/>
              </a:rPr>
              <a:t>Об’єктом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+mj-lt"/>
              </a:rPr>
              <a:t>дослідження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є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твір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Т.Г.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Шевченка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«Заступила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…»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Предметом </a:t>
            </a:r>
            <a:r>
              <a:rPr lang="ru-RU" sz="2800" b="1" dirty="0" err="1">
                <a:solidFill>
                  <a:schemeClr val="tx1"/>
                </a:solidFill>
                <a:latin typeface="+mj-lt"/>
              </a:rPr>
              <a:t>дослідження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є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наявність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історичного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підґрунтя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творі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Т.Г.Шевченка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«Заступила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чорна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хмара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…»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19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29124" y="571480"/>
            <a:ext cx="3786214" cy="414340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polina\Desktop\fd2436c23111d947c615d80fa511591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2952702" cy="372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928670"/>
            <a:ext cx="3214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поемі</a:t>
            </a:r>
            <a:r>
              <a:rPr lang="ru-RU" dirty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/>
              <a:t>події</a:t>
            </a:r>
            <a:r>
              <a:rPr lang="ru-RU" dirty="0"/>
              <a:t> 1676 р. в </a:t>
            </a:r>
            <a:r>
              <a:rPr lang="ru-RU" dirty="0" err="1"/>
              <a:t>Україні</a:t>
            </a:r>
            <a:r>
              <a:rPr lang="ru-RU" dirty="0"/>
              <a:t> — </a:t>
            </a:r>
            <a:r>
              <a:rPr lang="ru-RU" dirty="0" err="1"/>
              <a:t>капітуляція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Чигирині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Правобережної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П. </a:t>
            </a:r>
            <a:r>
              <a:rPr lang="ru-RU" dirty="0" err="1"/>
              <a:t>Дорошенка</a:t>
            </a:r>
            <a:r>
              <a:rPr lang="ru-RU" dirty="0"/>
              <a:t> перед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Лівобережної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І. Самойловича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московськими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Г. </a:t>
            </a:r>
            <a:r>
              <a:rPr lang="ru-RU" dirty="0" err="1"/>
              <a:t>Ромодановського</a:t>
            </a:r>
            <a:r>
              <a:rPr lang="ru-RU" dirty="0"/>
              <a:t>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3643338" cy="141127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217532c0b0a1.jpg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929322" y="357166"/>
            <a:ext cx="290988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«Заступила </a:t>
            </a:r>
            <a:r>
              <a:rPr lang="ru-RU" dirty="0" err="1">
                <a:latin typeface="Monotype Corsiva" pitchFamily="66" charset="0"/>
              </a:rPr>
              <a:t>чорна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хмара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Та </a:t>
            </a:r>
            <a:r>
              <a:rPr lang="ru-RU" dirty="0" err="1">
                <a:latin typeface="Monotype Corsiva" pitchFamily="66" charset="0"/>
              </a:rPr>
              <a:t>білую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хмару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r>
              <a:rPr lang="ru-RU" dirty="0" err="1">
                <a:latin typeface="Monotype Corsiva" pitchFamily="66" charset="0"/>
              </a:rPr>
              <a:t>Виступили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з-за</a:t>
            </a:r>
            <a:r>
              <a:rPr lang="ru-RU" dirty="0">
                <a:latin typeface="Monotype Corsiva" pitchFamily="66" charset="0"/>
              </a:rPr>
              <a:t> лиману</a:t>
            </a:r>
          </a:p>
          <a:p>
            <a:r>
              <a:rPr lang="ru-RU" dirty="0">
                <a:latin typeface="Monotype Corsiva" pitchFamily="66" charset="0"/>
              </a:rPr>
              <a:t>З турками </a:t>
            </a:r>
            <a:r>
              <a:rPr lang="ru-RU" dirty="0" err="1">
                <a:latin typeface="Monotype Corsiva" pitchFamily="66" charset="0"/>
              </a:rPr>
              <a:t>татари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r>
              <a:rPr lang="ru-RU" dirty="0" err="1">
                <a:latin typeface="Monotype Corsiva" pitchFamily="66" charset="0"/>
              </a:rPr>
              <a:t>Із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Полісся</a:t>
            </a:r>
            <a:r>
              <a:rPr lang="ru-RU" dirty="0">
                <a:latin typeface="Monotype Corsiva" pitchFamily="66" charset="0"/>
              </a:rPr>
              <a:t> шляхта </a:t>
            </a:r>
            <a:r>
              <a:rPr lang="ru-RU" dirty="0" err="1">
                <a:latin typeface="Monotype Corsiva" pitchFamily="66" charset="0"/>
              </a:rPr>
              <a:t>лізе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r>
              <a:rPr lang="ru-RU" dirty="0">
                <a:latin typeface="Monotype Corsiva" pitchFamily="66" charset="0"/>
              </a:rPr>
              <a:t>А </a:t>
            </a:r>
            <a:r>
              <a:rPr lang="ru-RU" dirty="0" err="1">
                <a:latin typeface="Monotype Corsiva" pitchFamily="66" charset="0"/>
              </a:rPr>
              <a:t>гетьман-попович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 err="1">
                <a:latin typeface="Monotype Corsiva" pitchFamily="66" charset="0"/>
              </a:rPr>
              <a:t>Із-за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Дніпра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напирає</a:t>
            </a:r>
            <a:r>
              <a:rPr lang="ru-RU" dirty="0">
                <a:latin typeface="Monotype Corsiva" pitchFamily="66" charset="0"/>
              </a:rPr>
              <a:t> —</a:t>
            </a:r>
          </a:p>
          <a:p>
            <a:r>
              <a:rPr lang="ru-RU" dirty="0" err="1">
                <a:latin typeface="Monotype Corsiva" pitchFamily="66" charset="0"/>
              </a:rPr>
              <a:t>Дурний</a:t>
            </a:r>
            <a:r>
              <a:rPr lang="ru-RU" dirty="0">
                <a:latin typeface="Monotype Corsiva" pitchFamily="66" charset="0"/>
              </a:rPr>
              <a:t> Самойлович.</a:t>
            </a:r>
          </a:p>
          <a:p>
            <a:r>
              <a:rPr lang="ru-RU" dirty="0">
                <a:latin typeface="Monotype Corsiva" pitchFamily="66" charset="0"/>
              </a:rPr>
              <a:t>З Ромоданом. </a:t>
            </a:r>
            <a:r>
              <a:rPr lang="ru-RU" dirty="0" err="1">
                <a:latin typeface="Monotype Corsiva" pitchFamily="66" charset="0"/>
              </a:rPr>
              <a:t>Мов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галич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r>
              <a:rPr lang="ru-RU" dirty="0" err="1">
                <a:latin typeface="Monotype Corsiva" pitchFamily="66" charset="0"/>
              </a:rPr>
              <a:t>Вкрили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Україну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r>
              <a:rPr lang="ru-RU" dirty="0">
                <a:latin typeface="Monotype Corsiva" pitchFamily="66" charset="0"/>
              </a:rPr>
              <a:t>Та </a:t>
            </a:r>
            <a:r>
              <a:rPr lang="ru-RU" dirty="0" err="1">
                <a:latin typeface="Monotype Corsiva" pitchFamily="66" charset="0"/>
              </a:rPr>
              <a:t>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клюють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єлико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мога</a:t>
            </a:r>
            <a:r>
              <a:rPr lang="ru-RU" dirty="0">
                <a:latin typeface="Monotype Corsiva" pitchFamily="66" charset="0"/>
              </a:rPr>
              <a:t>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214422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onotype Corsiva" pitchFamily="66" charset="0"/>
              </a:rPr>
              <a:t>…</a:t>
            </a:r>
            <a:r>
              <a:rPr lang="ru-RU" dirty="0" err="1" smtClean="0">
                <a:latin typeface="Monotype Corsiva" pitchFamily="66" charset="0"/>
              </a:rPr>
              <a:t>Тілько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святий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Ростовський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algn="r"/>
            <a:r>
              <a:rPr lang="ru-RU" dirty="0" err="1">
                <a:latin typeface="Monotype Corsiva" pitchFamily="66" charset="0"/>
              </a:rPr>
              <a:t>Згадав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темниці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 err="1">
                <a:latin typeface="Monotype Corsiva" pitchFamily="66" charset="0"/>
              </a:rPr>
              <a:t>Свого</a:t>
            </a:r>
            <a:r>
              <a:rPr lang="ru-RU" dirty="0">
                <a:latin typeface="Monotype Corsiva" pitchFamily="66" charset="0"/>
              </a:rPr>
              <a:t> друга великого</a:t>
            </a:r>
          </a:p>
          <a:p>
            <a:pPr algn="r"/>
            <a:r>
              <a:rPr lang="ru-RU" dirty="0">
                <a:latin typeface="Monotype Corsiva" pitchFamily="66" charset="0"/>
              </a:rPr>
              <a:t>І </a:t>
            </a:r>
            <a:r>
              <a:rPr lang="ru-RU" dirty="0" err="1">
                <a:latin typeface="Monotype Corsiva" pitchFamily="66" charset="0"/>
              </a:rPr>
              <a:t>звелів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каплицю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>
                <a:latin typeface="Monotype Corsiva" pitchFamily="66" charset="0"/>
              </a:rPr>
              <a:t>Над </a:t>
            </a:r>
            <a:r>
              <a:rPr lang="ru-RU" dirty="0" err="1">
                <a:latin typeface="Monotype Corsiva" pitchFamily="66" charset="0"/>
              </a:rPr>
              <a:t>гетьманом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змуровати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algn="r"/>
            <a:r>
              <a:rPr lang="ru-RU" dirty="0">
                <a:latin typeface="Monotype Corsiva" pitchFamily="66" charset="0"/>
              </a:rPr>
              <a:t>І Богу </a:t>
            </a:r>
            <a:r>
              <a:rPr lang="ru-RU" dirty="0" err="1">
                <a:latin typeface="Monotype Corsiva" pitchFamily="66" charset="0"/>
              </a:rPr>
              <a:t>молитись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>
                <a:latin typeface="Monotype Corsiva" pitchFamily="66" charset="0"/>
              </a:rPr>
              <a:t>За </a:t>
            </a:r>
            <a:r>
              <a:rPr lang="ru-RU" dirty="0" err="1">
                <a:latin typeface="Monotype Corsiva" pitchFamily="66" charset="0"/>
              </a:rPr>
              <a:t>гетьмана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панахиду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>
                <a:latin typeface="Monotype Corsiva" pitchFamily="66" charset="0"/>
              </a:rPr>
              <a:t>За Петра </a:t>
            </a:r>
            <a:r>
              <a:rPr lang="ru-RU" dirty="0" err="1">
                <a:latin typeface="Monotype Corsiva" pitchFamily="66" charset="0"/>
              </a:rPr>
              <a:t>служити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algn="r"/>
            <a:r>
              <a:rPr lang="ru-RU" dirty="0">
                <a:latin typeface="Monotype Corsiva" pitchFamily="66" charset="0"/>
              </a:rPr>
              <a:t>І </a:t>
            </a:r>
            <a:r>
              <a:rPr lang="ru-RU" dirty="0" err="1">
                <a:latin typeface="Monotype Corsiva" pitchFamily="66" charset="0"/>
              </a:rPr>
              <a:t>досі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ще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рік</a:t>
            </a:r>
            <a:r>
              <a:rPr lang="ru-RU" dirty="0">
                <a:latin typeface="Monotype Corsiva" pitchFamily="66" charset="0"/>
              </a:rPr>
              <a:t> Божий,</a:t>
            </a:r>
          </a:p>
          <a:p>
            <a:pPr algn="r"/>
            <a:r>
              <a:rPr lang="ru-RU" dirty="0">
                <a:latin typeface="Monotype Corsiva" pitchFamily="66" charset="0"/>
              </a:rPr>
              <a:t>Як день той </a:t>
            </a:r>
            <a:r>
              <a:rPr lang="ru-RU" dirty="0" err="1">
                <a:latin typeface="Monotype Corsiva" pitchFamily="66" charset="0"/>
              </a:rPr>
              <a:t>настане</a:t>
            </a:r>
            <a:r>
              <a:rPr lang="ru-RU" dirty="0">
                <a:latin typeface="Monotype Corsiva" pitchFamily="66" charset="0"/>
              </a:rPr>
              <a:t>,</a:t>
            </a:r>
          </a:p>
          <a:p>
            <a:pPr algn="r"/>
            <a:r>
              <a:rPr lang="ru-RU" dirty="0" err="1">
                <a:latin typeface="Monotype Corsiva" pitchFamily="66" charset="0"/>
              </a:rPr>
              <a:t>Ідуть</a:t>
            </a:r>
            <a:r>
              <a:rPr lang="ru-RU" dirty="0">
                <a:latin typeface="Monotype Corsiva" pitchFamily="66" charset="0"/>
              </a:rPr>
              <a:t> править </a:t>
            </a:r>
            <a:r>
              <a:rPr lang="ru-RU" dirty="0" err="1">
                <a:latin typeface="Monotype Corsiva" pitchFamily="66" charset="0"/>
              </a:rPr>
              <a:t>панахиду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>
                <a:latin typeface="Monotype Corsiva" pitchFamily="66" charset="0"/>
              </a:rPr>
              <a:t>Над нашим </a:t>
            </a:r>
            <a:r>
              <a:rPr lang="ru-RU" dirty="0" err="1">
                <a:latin typeface="Monotype Corsiva" pitchFamily="66" charset="0"/>
              </a:rPr>
              <a:t>гетьманом</a:t>
            </a:r>
            <a:endParaRPr lang="ru-RU" dirty="0">
              <a:latin typeface="Monotype Corsiva" pitchFamily="66" charset="0"/>
            </a:endParaRPr>
          </a:p>
          <a:p>
            <a:pPr algn="r"/>
            <a:r>
              <a:rPr lang="ru-RU" dirty="0">
                <a:latin typeface="Monotype Corsiva" pitchFamily="66" charset="0"/>
              </a:rPr>
              <a:t>В </a:t>
            </a:r>
            <a:r>
              <a:rPr lang="ru-RU" dirty="0" err="1" smtClean="0">
                <a:latin typeface="Monotype Corsiva" pitchFamily="66" charset="0"/>
              </a:rPr>
              <a:t>Ярополчі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85728"/>
            <a:ext cx="3786214" cy="378621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Основними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джерелами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яких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виходив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Шевченко при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створенні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поеми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літопис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С.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Величка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«История Малой России» Д.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Бантиша-Каменського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«История Малороссии» М.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Маркевича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можливо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«Повесть об украинском народе» П.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Куліша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j-lt"/>
              </a:rPr>
            </a:b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polina\Desktop\1111-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86280" cy="53336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5716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«..</a:t>
            </a:r>
            <a:r>
              <a:rPr lang="ru-RU" sz="2400" dirty="0" err="1" smtClean="0">
                <a:latin typeface="Monotype Corsiva" pitchFamily="66" charset="0"/>
              </a:rPr>
              <a:t>Виступили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з-за</a:t>
            </a:r>
            <a:r>
              <a:rPr lang="ru-RU" sz="2400" dirty="0">
                <a:latin typeface="Monotype Corsiva" pitchFamily="66" charset="0"/>
              </a:rPr>
              <a:t> лиману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З турками </a:t>
            </a:r>
            <a:r>
              <a:rPr lang="ru-RU" sz="2400" dirty="0" err="1">
                <a:latin typeface="Monotype Corsiva" pitchFamily="66" charset="0"/>
              </a:rPr>
              <a:t>татари</a:t>
            </a:r>
            <a:r>
              <a:rPr lang="ru-RU" sz="2400" dirty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dirty="0" err="1">
                <a:latin typeface="Monotype Corsiva" pitchFamily="66" charset="0"/>
              </a:rPr>
              <a:t>Із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Полісся</a:t>
            </a:r>
            <a:r>
              <a:rPr lang="ru-RU" sz="2400" dirty="0">
                <a:latin typeface="Monotype Corsiva" pitchFamily="66" charset="0"/>
              </a:rPr>
              <a:t> шляхта </a:t>
            </a:r>
            <a:r>
              <a:rPr lang="ru-RU" sz="2400" dirty="0" err="1">
                <a:latin typeface="Monotype Corsiva" pitchFamily="66" charset="0"/>
              </a:rPr>
              <a:t>лізе</a:t>
            </a:r>
            <a:r>
              <a:rPr lang="ru-RU" sz="2400" dirty="0">
                <a:latin typeface="Monotype Corsiva" pitchFamily="66" charset="0"/>
              </a:rPr>
              <a:t>,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А </a:t>
            </a:r>
            <a:r>
              <a:rPr lang="ru-RU" sz="2400" dirty="0" err="1">
                <a:latin typeface="Monotype Corsiva" pitchFamily="66" charset="0"/>
              </a:rPr>
              <a:t>гетьман-попович</a:t>
            </a:r>
            <a:endParaRPr lang="ru-RU" sz="2400" dirty="0">
              <a:latin typeface="Monotype Corsiva" pitchFamily="66" charset="0"/>
            </a:endParaRPr>
          </a:p>
          <a:p>
            <a:pPr algn="ctr"/>
            <a:r>
              <a:rPr lang="ru-RU" sz="2400" dirty="0" err="1">
                <a:latin typeface="Monotype Corsiva" pitchFamily="66" charset="0"/>
              </a:rPr>
              <a:t>Із-за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Дніпра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напирає</a:t>
            </a:r>
            <a:r>
              <a:rPr lang="ru-RU" sz="2400" dirty="0">
                <a:latin typeface="Monotype Corsiva" pitchFamily="66" charset="0"/>
              </a:rPr>
              <a:t> —</a:t>
            </a:r>
          </a:p>
          <a:p>
            <a:pPr algn="ctr"/>
            <a:r>
              <a:rPr lang="ru-RU" sz="2400" dirty="0" err="1">
                <a:latin typeface="Monotype Corsiva" pitchFamily="66" charset="0"/>
              </a:rPr>
              <a:t>Дурний</a:t>
            </a:r>
            <a:r>
              <a:rPr lang="ru-RU" sz="2400" dirty="0">
                <a:latin typeface="Monotype Corsiva" pitchFamily="66" charset="0"/>
              </a:rPr>
              <a:t> Самойлович.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З Ромоданом. </a:t>
            </a:r>
            <a:r>
              <a:rPr lang="ru-RU" sz="2400" dirty="0" err="1">
                <a:latin typeface="Monotype Corsiva" pitchFamily="66" charset="0"/>
              </a:rPr>
              <a:t>Мов</a:t>
            </a:r>
            <a:r>
              <a:rPr lang="ru-RU" sz="2400" dirty="0">
                <a:latin typeface="Monotype Corsiva" pitchFamily="66" charset="0"/>
              </a:rPr>
              <a:t> та </a:t>
            </a:r>
            <a:r>
              <a:rPr lang="ru-RU" sz="2400" dirty="0" err="1">
                <a:latin typeface="Monotype Corsiva" pitchFamily="66" charset="0"/>
              </a:rPr>
              <a:t>галич</a:t>
            </a:r>
            <a:r>
              <a:rPr lang="ru-RU" sz="2400" dirty="0">
                <a:latin typeface="Monotype Corsiva" pitchFamily="66" charset="0"/>
              </a:rPr>
              <a:t>,</a:t>
            </a:r>
          </a:p>
          <a:p>
            <a:pPr algn="ctr"/>
            <a:r>
              <a:rPr lang="ru-RU" sz="2400" dirty="0" err="1">
                <a:latin typeface="Monotype Corsiva" pitchFamily="66" charset="0"/>
              </a:rPr>
              <a:t>Вкрили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Україну</a:t>
            </a:r>
            <a:r>
              <a:rPr lang="ru-RU" sz="2400" dirty="0">
                <a:latin typeface="Monotype Corsiva" pitchFamily="66" charset="0"/>
              </a:rPr>
              <a:t>,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Та </a:t>
            </a:r>
            <a:r>
              <a:rPr lang="ru-RU" sz="2400" dirty="0" err="1">
                <a:latin typeface="Monotype Corsiva" pitchFamily="66" charset="0"/>
              </a:rPr>
              <a:t>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клюють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єлико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мога</a:t>
            </a:r>
            <a:r>
              <a:rPr lang="ru-RU" sz="2400" dirty="0" smtClean="0">
                <a:latin typeface="Monotype Corsiva" pitchFamily="66" charset="0"/>
              </a:rPr>
              <a:t>...»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075" name="Picture 3" descr="C:\Users\polina\Desktop\image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370116" cy="284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4643470" cy="307183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42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1676 р. на Чигирин наступали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та </a:t>
            </a:r>
            <a:r>
              <a:rPr lang="ru-RU" dirty="0" err="1"/>
              <a:t>московські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</a:t>
            </a:r>
            <a:r>
              <a:rPr lang="ru-RU" dirty="0" smtClean="0"/>
              <a:t>Шевченко </a:t>
            </a:r>
            <a:r>
              <a:rPr lang="ru-RU" dirty="0"/>
              <a:t>в </a:t>
            </a:r>
            <a:r>
              <a:rPr lang="ru-RU" dirty="0" err="1"/>
              <a:t>цих</a:t>
            </a:r>
            <a:r>
              <a:rPr lang="ru-RU" dirty="0"/>
              <a:t> рядках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яскраву</a:t>
            </a:r>
            <a:r>
              <a:rPr lang="ru-RU" dirty="0"/>
              <a:t> </a:t>
            </a:r>
            <a:r>
              <a:rPr lang="ru-RU" dirty="0" err="1"/>
              <a:t>узагальнену</a:t>
            </a:r>
            <a:r>
              <a:rPr lang="ru-RU" dirty="0"/>
              <a:t> картину </a:t>
            </a:r>
            <a:r>
              <a:rPr lang="ru-RU" dirty="0" err="1"/>
              <a:t>бідувань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, яка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поділена</a:t>
            </a:r>
            <a:r>
              <a:rPr lang="ru-RU" dirty="0"/>
              <a:t> на </a:t>
            </a:r>
            <a:r>
              <a:rPr lang="ru-RU" dirty="0" err="1"/>
              <a:t>польську</a:t>
            </a:r>
            <a:r>
              <a:rPr lang="ru-RU" dirty="0"/>
              <a:t> та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зазнавала</a:t>
            </a:r>
            <a:r>
              <a:rPr lang="ru-RU" dirty="0"/>
              <a:t> у 1660 — 1680-х роках </a:t>
            </a:r>
            <a:r>
              <a:rPr lang="ru-RU" dirty="0" err="1"/>
              <a:t>безперервних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жорстоких</a:t>
            </a:r>
            <a:r>
              <a:rPr lang="ru-RU" dirty="0"/>
              <a:t> </a:t>
            </a:r>
            <a:r>
              <a:rPr lang="ru-RU" dirty="0" err="1"/>
              <a:t>розорень</a:t>
            </a:r>
            <a:r>
              <a:rPr lang="ru-RU" dirty="0"/>
              <a:t> та великих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6429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«…Не </a:t>
            </a:r>
            <a:r>
              <a:rPr lang="ru-RU" sz="2000" dirty="0" err="1">
                <a:latin typeface="Monotype Corsiva" pitchFamily="66" charset="0"/>
              </a:rPr>
              <a:t>розсиплем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вражу</a:t>
            </a:r>
            <a:r>
              <a:rPr lang="ru-RU" sz="2000" dirty="0">
                <a:latin typeface="Monotype Corsiva" pitchFamily="66" charset="0"/>
              </a:rPr>
              <a:t> силу,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Не встану я </a:t>
            </a:r>
            <a:r>
              <a:rPr lang="ru-RU" sz="2000" dirty="0" err="1">
                <a:latin typeface="Monotype Corsiva" pitchFamily="66" charset="0"/>
              </a:rPr>
              <a:t>знову</a:t>
            </a:r>
            <a:r>
              <a:rPr lang="ru-RU" sz="2000" dirty="0">
                <a:latin typeface="Monotype Corsiva" pitchFamily="66" charset="0"/>
              </a:rPr>
              <a:t>!..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Возьміть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гетьманськії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err="1" smtClean="0">
                <a:latin typeface="Monotype Corsiva" pitchFamily="66" charset="0"/>
              </a:rPr>
              <a:t>Клейноди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панове</a:t>
            </a:r>
            <a:r>
              <a:rPr lang="ru-RU" sz="2000" dirty="0">
                <a:latin typeface="Monotype Corsiva" pitchFamily="66" charset="0"/>
              </a:rPr>
              <a:t>,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Та </a:t>
            </a:r>
            <a:r>
              <a:rPr lang="ru-RU" sz="2000" dirty="0" err="1">
                <a:latin typeface="Monotype Corsiva" pitchFamily="66" charset="0"/>
              </a:rPr>
              <a:t>однесіть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москалеві</a:t>
            </a:r>
            <a:r>
              <a:rPr lang="ru-RU" sz="2000" dirty="0">
                <a:latin typeface="Monotype Corsiva" pitchFamily="66" charset="0"/>
              </a:rPr>
              <a:t>: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Нехай Москва </a:t>
            </a:r>
            <a:r>
              <a:rPr lang="ru-RU" sz="2000" dirty="0" err="1">
                <a:latin typeface="Monotype Corsiva" pitchFamily="66" charset="0"/>
              </a:rPr>
              <a:t>знає</a:t>
            </a:r>
            <a:r>
              <a:rPr lang="ru-RU" sz="2000" dirty="0">
                <a:latin typeface="Monotype Corsiva" pitchFamily="66" charset="0"/>
              </a:rPr>
              <a:t>,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Що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гетьмана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Дорошенка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На </a:t>
            </a:r>
            <a:r>
              <a:rPr lang="ru-RU" sz="2000" dirty="0" err="1">
                <a:latin typeface="Monotype Corsiva" pitchFamily="66" charset="0"/>
              </a:rPr>
              <a:t>світі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немає</a:t>
            </a:r>
            <a:r>
              <a:rPr lang="ru-RU" sz="2000" dirty="0" smtClean="0">
                <a:latin typeface="Monotype Corsiva" pitchFamily="66" charset="0"/>
              </a:rPr>
              <a:t>...»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429000"/>
            <a:ext cx="4643470" cy="3071834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Клейноди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 —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відзнаки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атрибути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української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козацької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старшини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XVI — XVIII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ст. Факт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передачі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П.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Дорошенком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атрибутів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гетьманської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влади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запорожцям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—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історичний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він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пов’язаний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прагненням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перешкодити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московським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намірам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зробити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І. Самойловича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єдиним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гетьманом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України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зусиллями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Сірка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реалізувати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план,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згідно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яким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право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обрання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гетьмана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мало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належати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раді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Запорозької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Січі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j-lt"/>
              </a:rPr>
            </a:b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C:\Users\polina\Desktop\4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5324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«…Не пустили </a:t>
            </a:r>
            <a:r>
              <a:rPr lang="ru-RU" sz="2400" dirty="0" err="1" smtClean="0">
                <a:latin typeface="Monotype Corsiva" pitchFamily="66" charset="0"/>
              </a:rPr>
              <a:t>Дорошенка</a:t>
            </a:r>
            <a:r>
              <a:rPr lang="ru-RU" sz="2400" dirty="0" smtClean="0">
                <a:latin typeface="Monotype Corsiva" pitchFamily="66" charset="0"/>
              </a:rPr>
              <a:t>,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У </a:t>
            </a:r>
            <a:r>
              <a:rPr lang="ru-RU" sz="2400" dirty="0" err="1" smtClean="0">
                <a:latin typeface="Monotype Corsiva" pitchFamily="66" charset="0"/>
              </a:rPr>
              <a:t>рясі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пізнали</a:t>
            </a:r>
            <a:r>
              <a:rPr lang="ru-RU" sz="2400" dirty="0" smtClean="0">
                <a:latin typeface="Monotype Corsiva" pitchFamily="66" charset="0"/>
              </a:rPr>
              <a:t>,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Закували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кайдани</a:t>
            </a:r>
            <a:r>
              <a:rPr lang="ru-RU" sz="2400" dirty="0" smtClean="0">
                <a:latin typeface="Monotype Corsiva" pitchFamily="66" charset="0"/>
              </a:rPr>
              <a:t>,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 err="1" smtClean="0">
                <a:latin typeface="Monotype Corsiva" pitchFamily="66" charset="0"/>
              </a:rPr>
              <a:t>Сосницю</a:t>
            </a:r>
            <a:r>
              <a:rPr lang="ru-RU" sz="2400" dirty="0" smtClean="0">
                <a:latin typeface="Monotype Corsiva" pitchFamily="66" charset="0"/>
              </a:rPr>
              <a:t> послали.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А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Сосниці</a:t>
            </a:r>
            <a:r>
              <a:rPr lang="ru-RU" sz="2400" dirty="0" smtClean="0">
                <a:latin typeface="Monotype Corsiva" pitchFamily="66" charset="0"/>
              </a:rPr>
              <a:t> в </a:t>
            </a:r>
            <a:r>
              <a:rPr lang="ru-RU" sz="2400" dirty="0" err="1" smtClean="0">
                <a:latin typeface="Monotype Corsiva" pitchFamily="66" charset="0"/>
              </a:rPr>
              <a:t>Ярополче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Віку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доживати</a:t>
            </a:r>
            <a:r>
              <a:rPr lang="ru-RU" sz="2400" dirty="0" smtClean="0">
                <a:latin typeface="Monotype Corsiva" pitchFamily="66" charset="0"/>
              </a:rPr>
              <a:t>.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Отак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тобі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довелося</a:t>
            </a:r>
            <a:r>
              <a:rPr lang="ru-RU" sz="2400" dirty="0" smtClean="0">
                <a:latin typeface="Monotype Corsiva" pitchFamily="66" charset="0"/>
              </a:rPr>
              <a:t>, 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err="1" smtClean="0">
                <a:latin typeface="Monotype Corsiva" pitchFamily="66" charset="0"/>
              </a:rPr>
              <a:t>Запорозький</a:t>
            </a:r>
            <a:r>
              <a:rPr lang="ru-RU" sz="2400" dirty="0" smtClean="0">
                <a:latin typeface="Monotype Corsiva" pitchFamily="66" charset="0"/>
              </a:rPr>
              <a:t> брате!..»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071942"/>
            <a:ext cx="4643470" cy="2428892"/>
          </a:xfrm>
          <a:prstGeom prst="roundRect">
            <a:avLst/>
          </a:prstGeom>
          <a:solidFill>
            <a:srgbClr val="FBE4B7">
              <a:alpha val="50000"/>
            </a:srgbClr>
          </a:solidFill>
          <a:ln w="34925" cap="rnd">
            <a:solidFill>
              <a:schemeClr val="accent6">
                <a:lumMod val="50000"/>
                <a:alpha val="50000"/>
              </a:schemeClr>
            </a:solidFill>
            <a:prstDash val="dash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Після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здачі</a:t>
            </a:r>
            <a:r>
              <a:rPr lang="ru-RU" sz="1600" dirty="0" smtClean="0">
                <a:solidFill>
                  <a:schemeClr val="tx1"/>
                </a:solidFill>
              </a:rPr>
              <a:t> Чигирина П. Дорошенко короткий час жив у </a:t>
            </a:r>
            <a:r>
              <a:rPr lang="ru-RU" sz="1600" dirty="0" err="1" smtClean="0">
                <a:solidFill>
                  <a:schemeClr val="tx1"/>
                </a:solidFill>
              </a:rPr>
              <a:t>селі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Сосниця</a:t>
            </a:r>
            <a:r>
              <a:rPr lang="ru-RU" sz="1600" dirty="0" smtClean="0">
                <a:solidFill>
                  <a:schemeClr val="tx1"/>
                </a:solidFill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</a:rPr>
              <a:t>Чернігівщині</a:t>
            </a:r>
            <a:r>
              <a:rPr lang="ru-RU" sz="1600" dirty="0" smtClean="0">
                <a:solidFill>
                  <a:schemeClr val="tx1"/>
                </a:solidFill>
              </a:rPr>
              <a:t>. 1677 р. </a:t>
            </a:r>
            <a:r>
              <a:rPr lang="ru-RU" sz="1600" dirty="0" err="1" smtClean="0">
                <a:solidFill>
                  <a:schemeClr val="tx1"/>
                </a:solidFill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вивезено</a:t>
            </a:r>
            <a:r>
              <a:rPr lang="ru-RU" sz="1600" dirty="0" smtClean="0">
                <a:solidFill>
                  <a:schemeClr val="tx1"/>
                </a:solidFill>
              </a:rPr>
              <a:t> до </a:t>
            </a:r>
            <a:r>
              <a:rPr lang="ru-RU" sz="1600" dirty="0" err="1" smtClean="0">
                <a:solidFill>
                  <a:schemeClr val="tx1"/>
                </a:solidFill>
              </a:rPr>
              <a:t>Москви</a:t>
            </a:r>
            <a:r>
              <a:rPr lang="ru-RU" sz="1600" dirty="0" smtClean="0">
                <a:solidFill>
                  <a:schemeClr val="tx1"/>
                </a:solidFill>
              </a:rPr>
              <a:t>. В 1682 — 1684 </a:t>
            </a:r>
            <a:r>
              <a:rPr lang="ru-RU" sz="1600" dirty="0" err="1" smtClean="0">
                <a:solidFill>
                  <a:schemeClr val="tx1"/>
                </a:solidFill>
              </a:rPr>
              <a:t>рр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</a:rPr>
              <a:t>він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вятським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воєводою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останні</a:t>
            </a:r>
            <a:r>
              <a:rPr lang="ru-RU" sz="1600" dirty="0" smtClean="0">
                <a:solidFill>
                  <a:schemeClr val="tx1"/>
                </a:solidFill>
              </a:rPr>
              <a:t> роки прожив у </a:t>
            </a:r>
            <a:r>
              <a:rPr lang="ru-RU" sz="1600" dirty="0" err="1" smtClean="0">
                <a:solidFill>
                  <a:schemeClr val="tx1"/>
                </a:solidFill>
              </a:rPr>
              <a:t>наданому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йому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селі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Ярополче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Волоколамськом</a:t>
            </a:r>
            <a:r>
              <a:rPr lang="ru-RU" sz="1600" dirty="0" smtClean="0">
                <a:solidFill>
                  <a:schemeClr val="tx1"/>
                </a:solidFill>
              </a:rPr>
              <a:t>, де </a:t>
            </a:r>
            <a:r>
              <a:rPr lang="ru-RU" sz="1600" dirty="0" err="1" smtClean="0">
                <a:solidFill>
                  <a:schemeClr val="tx1"/>
                </a:solidFill>
              </a:rPr>
              <a:t>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похований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j-lt"/>
              </a:rPr>
            </a:b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polina\Desktop\m_22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3076589" cy="307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716</Words>
  <Application>Microsoft Office PowerPoint</Application>
  <PresentationFormat>Екран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</vt:lpstr>
      <vt:lpstr>Презентація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Admin</cp:lastModifiedBy>
  <cp:revision>12</cp:revision>
  <dcterms:created xsi:type="dcterms:W3CDTF">2014-04-08T18:24:38Z</dcterms:created>
  <dcterms:modified xsi:type="dcterms:W3CDTF">2014-04-09T07:29:26Z</dcterms:modified>
</cp:coreProperties>
</file>