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9" r:id="rId4"/>
    <p:sldId id="258" r:id="rId5"/>
    <p:sldId id="260" r:id="rId6"/>
    <p:sldId id="261" r:id="rId7"/>
    <p:sldId id="262" r:id="rId8"/>
    <p:sldId id="265" r:id="rId9"/>
    <p:sldId id="263" r:id="rId10"/>
    <p:sldId id="266" r:id="rId11"/>
    <p:sldId id="267" r:id="rId12"/>
    <p:sldId id="269"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pPr/>
              <a:t>09.04.2014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476672"/>
            <a:ext cx="4929808" cy="5544616"/>
          </a:xfrm>
        </p:spPr>
        <p:txBody>
          <a:bodyPr>
            <a:normAutofit/>
          </a:bodyPr>
          <a:lstStyle/>
          <a:p>
            <a:r>
              <a:rPr lang="uk-UA" sz="3200" dirty="0" smtClean="0"/>
              <a:t>Історія України у творчості Т.Г. Шевченка</a:t>
            </a:r>
          </a:p>
          <a:p>
            <a:endParaRPr lang="uk-UA" sz="3200" dirty="0"/>
          </a:p>
          <a:p>
            <a:endParaRPr lang="uk-UA" sz="3200" dirty="0" smtClean="0"/>
          </a:p>
          <a:p>
            <a:r>
              <a:rPr lang="uk-UA" dirty="0" smtClean="0"/>
              <a:t>Підготувала учениця 11-Б класу</a:t>
            </a:r>
          </a:p>
          <a:p>
            <a:r>
              <a:rPr lang="uk-UA" dirty="0" smtClean="0"/>
              <a:t>Пологівської СРШ І-ІІІ ступенів №2</a:t>
            </a:r>
          </a:p>
          <a:p>
            <a:r>
              <a:rPr lang="uk-UA" dirty="0" err="1" smtClean="0"/>
              <a:t>Сезоненко</a:t>
            </a:r>
            <a:r>
              <a:rPr lang="uk-UA" dirty="0" smtClean="0"/>
              <a:t> Аліна Володимирівна.</a:t>
            </a:r>
          </a:p>
          <a:p>
            <a:r>
              <a:rPr lang="uk-UA" dirty="0" smtClean="0"/>
              <a:t>Науковий керівник: </a:t>
            </a:r>
            <a:r>
              <a:rPr lang="uk-UA" dirty="0" err="1" smtClean="0"/>
              <a:t>Скидан</a:t>
            </a:r>
            <a:r>
              <a:rPr lang="uk-UA" dirty="0" smtClean="0"/>
              <a:t> Юлія Миколаївна, вчитель історії Пологівської СРШ І-ІІІ ступенів №2</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60648"/>
            <a:ext cx="357187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51254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51520" y="1412776"/>
            <a:ext cx="8686800" cy="4896544"/>
          </a:xfrm>
        </p:spPr>
        <p:txBody>
          <a:bodyPr>
            <a:normAutofit/>
          </a:bodyPr>
          <a:lstStyle/>
          <a:p>
            <a:r>
              <a:rPr lang="uk-UA" sz="1800" dirty="0" smtClean="0"/>
              <a:t>У вірші «</a:t>
            </a:r>
            <a:r>
              <a:rPr lang="uk-UA" sz="1800" dirty="0" err="1" smtClean="0"/>
              <a:t>Іржавець</a:t>
            </a:r>
            <a:r>
              <a:rPr lang="uk-UA" sz="1800" dirty="0" smtClean="0"/>
              <a:t>» Шевченко висловив своє ставлення до гетьмана Мазепи та різко осудив політику Петра</a:t>
            </a:r>
            <a:r>
              <a:rPr lang="en-US" sz="1800" dirty="0" smtClean="0"/>
              <a:t> I</a:t>
            </a:r>
            <a:r>
              <a:rPr lang="uk-UA" sz="1800" dirty="0" smtClean="0"/>
              <a:t> щодо України, спрямовану на знищення залишків </a:t>
            </a:r>
            <a:r>
              <a:rPr lang="uk-UA" sz="1800" dirty="0" err="1" smtClean="0"/>
              <a:t>їі</a:t>
            </a:r>
            <a:r>
              <a:rPr lang="uk-UA" sz="1800" dirty="0" smtClean="0"/>
              <a:t> державності й посилення соціального гноблення. Петро </a:t>
            </a:r>
            <a:r>
              <a:rPr lang="en-US" sz="1800" dirty="0" smtClean="0"/>
              <a:t>I</a:t>
            </a:r>
            <a:r>
              <a:rPr lang="uk-UA" sz="1800" dirty="0" smtClean="0"/>
              <a:t> роздаровував українські землі своїм вельможам і вірним йому козацьким старшинам. Великою бідою для народу було примусове використання козаків і селян на будівництві каналів и укріплень Петербурга. Від виснажливої праці, поганих харчів, хвороб козаки гинули тисячами. « Пётр </a:t>
            </a:r>
            <a:r>
              <a:rPr lang="en-US" sz="1800" dirty="0" smtClean="0"/>
              <a:t>I</a:t>
            </a:r>
            <a:r>
              <a:rPr lang="ru-RU" sz="1800" dirty="0" smtClean="0"/>
              <a:t> обрадовался измене Мазепы и принялся притеснять Малороссию вопреки всех договоров»,- </a:t>
            </a:r>
            <a:r>
              <a:rPr lang="uk-UA" sz="1800" dirty="0" smtClean="0"/>
              <a:t>писав О. Герцен. По-зрадницькому Петро </a:t>
            </a:r>
            <a:r>
              <a:rPr lang="en-US" sz="1800" dirty="0" smtClean="0"/>
              <a:t>I</a:t>
            </a:r>
            <a:r>
              <a:rPr lang="uk-UA" sz="1800" dirty="0" smtClean="0"/>
              <a:t> викликав до Петербурга гетьмана Павла Полуботка і замордував його в </a:t>
            </a:r>
            <a:r>
              <a:rPr lang="uk-UA" sz="1800" dirty="0" err="1" smtClean="0"/>
              <a:t>Петропавлівській</a:t>
            </a:r>
            <a:r>
              <a:rPr lang="uk-UA" sz="1800" dirty="0" smtClean="0"/>
              <a:t> фортеці. « Пётр </a:t>
            </a:r>
            <a:r>
              <a:rPr lang="uk-UA" sz="1800" dirty="0" err="1" smtClean="0"/>
              <a:t>большой</a:t>
            </a:r>
            <a:r>
              <a:rPr lang="uk-UA" sz="1800" dirty="0" smtClean="0"/>
              <a:t> </a:t>
            </a:r>
            <a:r>
              <a:rPr lang="uk-UA" sz="1800" dirty="0" err="1" smtClean="0"/>
              <a:t>поступил</a:t>
            </a:r>
            <a:r>
              <a:rPr lang="uk-UA" sz="1800" dirty="0" smtClean="0"/>
              <a:t> с Полуботком…</a:t>
            </a:r>
            <a:r>
              <a:rPr lang="uk-UA" sz="1800" dirty="0" err="1" smtClean="0"/>
              <a:t>вопреки</a:t>
            </a:r>
            <a:r>
              <a:rPr lang="uk-UA" sz="1800" dirty="0" smtClean="0"/>
              <a:t> всякому </a:t>
            </a:r>
            <a:r>
              <a:rPr lang="uk-UA" sz="1800" dirty="0" err="1" smtClean="0"/>
              <a:t>понятию</a:t>
            </a:r>
            <a:r>
              <a:rPr lang="uk-UA" sz="1800" dirty="0" smtClean="0"/>
              <a:t> чести и </a:t>
            </a:r>
            <a:r>
              <a:rPr lang="uk-UA" sz="1800" dirty="0" err="1" smtClean="0"/>
              <a:t>нравственному</a:t>
            </a:r>
            <a:r>
              <a:rPr lang="uk-UA" sz="1800" dirty="0" smtClean="0"/>
              <a:t> </a:t>
            </a:r>
            <a:r>
              <a:rPr lang="uk-UA" sz="1800" dirty="0" err="1" smtClean="0"/>
              <a:t>стыду</a:t>
            </a:r>
            <a:r>
              <a:rPr lang="uk-UA" sz="1800" dirty="0" smtClean="0"/>
              <a:t>» (О.Герцен). За наказом Петра </a:t>
            </a:r>
            <a:r>
              <a:rPr lang="en-US" sz="1800" dirty="0" smtClean="0"/>
              <a:t>I</a:t>
            </a:r>
            <a:r>
              <a:rPr lang="uk-UA" sz="1800" dirty="0" smtClean="0"/>
              <a:t> був зруйнований і спалений Батурин – резиденція гетьмана Івана Мазепи і столиця тогочасної </a:t>
            </a:r>
            <a:r>
              <a:rPr lang="uk-UA" sz="1800" dirty="0"/>
              <a:t>л</a:t>
            </a:r>
            <a:r>
              <a:rPr lang="uk-UA" sz="1800" dirty="0" smtClean="0"/>
              <a:t>івобережної України. У поемі «Сон» Шевченко дав відповідь на напис, зроблений Катериною </a:t>
            </a:r>
            <a:r>
              <a:rPr lang="en-US" sz="1800" dirty="0" smtClean="0"/>
              <a:t>II</a:t>
            </a:r>
            <a:r>
              <a:rPr lang="uk-UA" sz="1800" dirty="0" smtClean="0"/>
              <a:t> на </a:t>
            </a:r>
            <a:r>
              <a:rPr lang="uk-UA" sz="1800" dirty="0" err="1" smtClean="0"/>
              <a:t>пам</a:t>
            </a:r>
            <a:r>
              <a:rPr lang="en-US" sz="1800" dirty="0" smtClean="0"/>
              <a:t>`</a:t>
            </a:r>
            <a:r>
              <a:rPr lang="uk-UA" sz="1800" dirty="0" err="1" smtClean="0"/>
              <a:t>ятнику</a:t>
            </a:r>
            <a:r>
              <a:rPr lang="uk-UA" sz="1800" dirty="0" smtClean="0"/>
              <a:t> Петру </a:t>
            </a:r>
            <a:r>
              <a:rPr lang="en-US" sz="1800" dirty="0" smtClean="0"/>
              <a:t>I</a:t>
            </a:r>
            <a:r>
              <a:rPr lang="ru-RU" sz="1800" dirty="0" smtClean="0"/>
              <a:t> : « Петру Первому – Катерина Вторая». « </a:t>
            </a:r>
            <a:r>
              <a:rPr lang="ru-RU" sz="1800" dirty="0" err="1" smtClean="0"/>
              <a:t>Це</a:t>
            </a:r>
            <a:r>
              <a:rPr lang="ru-RU" sz="1800" dirty="0" smtClean="0"/>
              <a:t> той </a:t>
            </a:r>
            <a:r>
              <a:rPr lang="ru-RU" sz="1800" dirty="0" err="1" smtClean="0"/>
              <a:t>первий</a:t>
            </a:r>
            <a:r>
              <a:rPr lang="ru-RU" sz="1800" dirty="0" smtClean="0"/>
              <a:t>, </a:t>
            </a:r>
            <a:r>
              <a:rPr lang="ru-RU" sz="1800" dirty="0" err="1" smtClean="0"/>
              <a:t>що</a:t>
            </a:r>
            <a:r>
              <a:rPr lang="ru-RU" sz="1800" dirty="0" smtClean="0"/>
              <a:t> </a:t>
            </a:r>
            <a:r>
              <a:rPr lang="ru-RU" sz="1800" dirty="0" err="1" smtClean="0"/>
              <a:t>розпинав</a:t>
            </a:r>
            <a:r>
              <a:rPr lang="ru-RU" sz="1800" dirty="0" smtClean="0"/>
              <a:t> нашу </a:t>
            </a:r>
            <a:r>
              <a:rPr lang="ru-RU" sz="1800" dirty="0" err="1" smtClean="0"/>
              <a:t>Україну</a:t>
            </a:r>
            <a:r>
              <a:rPr lang="ru-RU" sz="1800" dirty="0" smtClean="0"/>
              <a:t>, а вторая </a:t>
            </a:r>
            <a:r>
              <a:rPr lang="ru-RU" sz="1800" dirty="0" err="1" smtClean="0"/>
              <a:t>доканала</a:t>
            </a:r>
            <a:r>
              <a:rPr lang="ru-RU" sz="1800" dirty="0" smtClean="0"/>
              <a:t> вдову сиротину».</a:t>
            </a:r>
            <a:endParaRPr lang="ru-RU" sz="1800" dirty="0"/>
          </a:p>
        </p:txBody>
      </p:sp>
    </p:spTree>
    <p:extLst>
      <p:ext uri="{BB962C8B-B14F-4D97-AF65-F5344CB8AC3E}">
        <p14:creationId xmlns:p14="http://schemas.microsoft.com/office/powerpoint/2010/main" val="290717336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normAutofit/>
          </a:bodyPr>
          <a:lstStyle/>
          <a:p>
            <a:pPr marL="0" indent="0">
              <a:buNone/>
            </a:pPr>
            <a:r>
              <a:rPr lang="uk-UA" sz="1800" i="1" dirty="0" smtClean="0"/>
              <a:t>Та з </a:t>
            </a:r>
            <a:r>
              <a:rPr lang="uk-UA" sz="1800" i="1" dirty="0" err="1" smtClean="0"/>
              <a:t>Фастовським</a:t>
            </a:r>
            <a:r>
              <a:rPr lang="uk-UA" sz="1800" i="1" dirty="0" smtClean="0"/>
              <a:t> полковником</a:t>
            </a:r>
          </a:p>
          <a:p>
            <a:pPr marL="0" indent="0">
              <a:buNone/>
            </a:pPr>
            <a:r>
              <a:rPr lang="uk-UA" sz="1800" i="1" dirty="0" smtClean="0"/>
              <a:t>Гетьмана єднали.</a:t>
            </a:r>
          </a:p>
          <a:p>
            <a:pPr marL="0" indent="0">
              <a:buNone/>
            </a:pPr>
            <a:r>
              <a:rPr lang="uk-UA" sz="1800" i="1" dirty="0" smtClean="0"/>
              <a:t>Не </a:t>
            </a:r>
            <a:r>
              <a:rPr lang="uk-UA" sz="1800" i="1" dirty="0" err="1" smtClean="0"/>
              <a:t>строміли</a:t>
            </a:r>
            <a:r>
              <a:rPr lang="uk-UA" sz="1800" i="1" dirty="0" smtClean="0"/>
              <a:t> б списи в стрісі.</a:t>
            </a:r>
          </a:p>
          <a:p>
            <a:pPr marL="0" indent="0">
              <a:buNone/>
            </a:pPr>
            <a:r>
              <a:rPr lang="uk-UA" sz="1800" i="1" dirty="0" smtClean="0"/>
              <a:t>У Петра у свата.</a:t>
            </a:r>
          </a:p>
          <a:p>
            <a:pPr marL="0" indent="0">
              <a:buNone/>
            </a:pPr>
            <a:r>
              <a:rPr lang="uk-UA" sz="1800" i="1" dirty="0" smtClean="0"/>
              <a:t>Не втікали б із Хортиці</a:t>
            </a:r>
          </a:p>
          <a:p>
            <a:pPr marL="0" indent="0">
              <a:buNone/>
            </a:pPr>
            <a:r>
              <a:rPr lang="uk-UA" sz="1800" i="1" dirty="0" smtClean="0"/>
              <a:t>Славні небожата.</a:t>
            </a:r>
          </a:p>
          <a:p>
            <a:pPr marL="0" indent="0">
              <a:buNone/>
            </a:pPr>
            <a:r>
              <a:rPr lang="uk-UA" sz="1800" i="1" dirty="0" smtClean="0"/>
              <a:t>Не спинав би їх Прилуцький</a:t>
            </a:r>
          </a:p>
          <a:p>
            <a:pPr marL="0" indent="0">
              <a:buNone/>
            </a:pPr>
            <a:r>
              <a:rPr lang="uk-UA" sz="1800" i="1" dirty="0" smtClean="0"/>
              <a:t>Полковник поганий…</a:t>
            </a:r>
          </a:p>
          <a:p>
            <a:pPr marL="0" indent="0">
              <a:buNone/>
            </a:pPr>
            <a:r>
              <a:rPr lang="uk-UA" sz="1800" i="1" dirty="0" smtClean="0"/>
              <a:t>Не плакала б </a:t>
            </a:r>
            <a:r>
              <a:rPr lang="uk-UA" sz="1800" i="1" dirty="0" err="1" smtClean="0"/>
              <a:t>матер</a:t>
            </a:r>
            <a:r>
              <a:rPr lang="uk-UA" sz="1800" i="1" dirty="0" smtClean="0"/>
              <a:t> божа</a:t>
            </a:r>
          </a:p>
          <a:p>
            <a:pPr marL="0" indent="0">
              <a:buNone/>
            </a:pPr>
            <a:r>
              <a:rPr lang="uk-UA" sz="1800" i="1" dirty="0" smtClean="0"/>
              <a:t>В Криму за Украйну.</a:t>
            </a:r>
          </a:p>
          <a:p>
            <a:pPr marL="0" indent="0">
              <a:buNone/>
            </a:pPr>
            <a:endParaRPr lang="uk-UA" sz="1800" i="1" dirty="0" smtClean="0"/>
          </a:p>
          <a:p>
            <a:pPr marL="0" indent="0">
              <a:buNone/>
            </a:pPr>
            <a:r>
              <a:rPr lang="uk-UA" sz="1800" b="1" i="1" dirty="0" smtClean="0"/>
              <a:t>Тарас Шевченко «</a:t>
            </a:r>
            <a:r>
              <a:rPr lang="uk-UA" sz="1800" b="1" i="1" dirty="0" err="1" smtClean="0"/>
              <a:t>Іржавець</a:t>
            </a:r>
            <a:r>
              <a:rPr lang="uk-UA" sz="1800" b="1" i="1" dirty="0" smtClean="0"/>
              <a:t>»</a:t>
            </a:r>
            <a:endParaRPr lang="ru-RU" sz="1800" b="1" i="1" dirty="0"/>
          </a:p>
        </p:txBody>
      </p:sp>
      <p:sp>
        <p:nvSpPr>
          <p:cNvPr id="4" name="Объект 3"/>
          <p:cNvSpPr>
            <a:spLocks noGrp="1"/>
          </p:cNvSpPr>
          <p:nvPr>
            <p:ph sz="half" idx="2"/>
          </p:nvPr>
        </p:nvSpPr>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412776"/>
            <a:ext cx="3672408" cy="4645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7291445" y="6076467"/>
            <a:ext cx="1438214" cy="369332"/>
          </a:xfrm>
          <a:prstGeom prst="rect">
            <a:avLst/>
          </a:prstGeom>
        </p:spPr>
        <p:txBody>
          <a:bodyPr wrap="none">
            <a:spAutoFit/>
          </a:bodyPr>
          <a:lstStyle/>
          <a:p>
            <a:r>
              <a:rPr lang="ru-RU" b="1" dirty="0" err="1"/>
              <a:t>Іван</a:t>
            </a:r>
            <a:r>
              <a:rPr lang="ru-RU" b="1" dirty="0"/>
              <a:t> Мазепа</a:t>
            </a:r>
          </a:p>
        </p:txBody>
      </p:sp>
    </p:spTree>
    <p:extLst>
      <p:ext uri="{BB962C8B-B14F-4D97-AF65-F5344CB8AC3E}">
        <p14:creationId xmlns:p14="http://schemas.microsoft.com/office/powerpoint/2010/main" val="2026124882"/>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normAutofit fontScale="92500" lnSpcReduction="20000"/>
          </a:bodyPr>
          <a:lstStyle/>
          <a:p>
            <a:pPr marL="0" indent="0">
              <a:buNone/>
            </a:pPr>
            <a:r>
              <a:rPr lang="ru-RU" sz="2000" dirty="0"/>
              <a:t>Тарас Шевченко не </a:t>
            </a:r>
            <a:r>
              <a:rPr lang="ru-RU" sz="2000" dirty="0" err="1"/>
              <a:t>тільки</a:t>
            </a:r>
            <a:r>
              <a:rPr lang="ru-RU" sz="2000" dirty="0"/>
              <a:t> добре знав </a:t>
            </a:r>
            <a:r>
              <a:rPr lang="ru-RU" sz="2000" dirty="0" err="1"/>
              <a:t>історію</a:t>
            </a:r>
            <a:r>
              <a:rPr lang="ru-RU" sz="2000" dirty="0"/>
              <a:t> </a:t>
            </a:r>
            <a:r>
              <a:rPr lang="ru-RU" sz="2000" dirty="0" err="1"/>
              <a:t>України</a:t>
            </a:r>
            <a:r>
              <a:rPr lang="ru-RU" sz="2000" dirty="0"/>
              <a:t>, </a:t>
            </a:r>
            <a:r>
              <a:rPr lang="ru-RU" sz="2000" dirty="0" err="1"/>
              <a:t>події</a:t>
            </a:r>
            <a:r>
              <a:rPr lang="ru-RU" sz="2000" dirty="0"/>
              <a:t>, </a:t>
            </a:r>
            <a:r>
              <a:rPr lang="ru-RU" sz="2000" dirty="0" err="1"/>
              <a:t>які</a:t>
            </a:r>
            <a:r>
              <a:rPr lang="ru-RU" sz="2000" dirty="0"/>
              <a:t> </a:t>
            </a:r>
            <a:r>
              <a:rPr lang="ru-RU" sz="2000" dirty="0" err="1"/>
              <a:t>відбувалися</a:t>
            </a:r>
            <a:r>
              <a:rPr lang="ru-RU" sz="2000" dirty="0"/>
              <a:t> за </a:t>
            </a:r>
            <a:r>
              <a:rPr lang="ru-RU" sz="2000" dirty="0" err="1"/>
              <a:t>різних</a:t>
            </a:r>
            <a:r>
              <a:rPr lang="ru-RU" sz="2000" dirty="0"/>
              <a:t> </a:t>
            </a:r>
            <a:r>
              <a:rPr lang="ru-RU" sz="2000" dirty="0" err="1"/>
              <a:t>часів</a:t>
            </a:r>
            <a:r>
              <a:rPr lang="ru-RU" sz="2000" dirty="0"/>
              <a:t>, а й давав </a:t>
            </a:r>
            <a:r>
              <a:rPr lang="ru-RU" sz="2000" dirty="0" err="1"/>
              <a:t>їм</a:t>
            </a:r>
            <a:r>
              <a:rPr lang="ru-RU" sz="2000" dirty="0"/>
              <a:t> </a:t>
            </a:r>
            <a:r>
              <a:rPr lang="ru-RU" sz="2000" dirty="0" err="1"/>
              <a:t>оцінку</a:t>
            </a:r>
            <a:r>
              <a:rPr lang="ru-RU" sz="2000" dirty="0"/>
              <a:t> у </a:t>
            </a:r>
            <a:r>
              <a:rPr lang="ru-RU" sz="2000" dirty="0" err="1"/>
              <a:t>своїх</a:t>
            </a:r>
            <a:r>
              <a:rPr lang="ru-RU" sz="2000" dirty="0"/>
              <a:t> </a:t>
            </a:r>
            <a:r>
              <a:rPr lang="ru-RU" sz="2000" dirty="0" err="1"/>
              <a:t>творах</a:t>
            </a:r>
            <a:r>
              <a:rPr lang="ru-RU" sz="2000" dirty="0"/>
              <a:t>. Вона </a:t>
            </a:r>
            <a:r>
              <a:rPr lang="ru-RU" sz="2000" dirty="0" err="1"/>
              <a:t>неодмінно</a:t>
            </a:r>
            <a:r>
              <a:rPr lang="ru-RU" sz="2000" dirty="0"/>
              <a:t> </a:t>
            </a:r>
            <a:r>
              <a:rPr lang="ru-RU" sz="2000" dirty="0" err="1"/>
              <a:t>виходила</a:t>
            </a:r>
            <a:r>
              <a:rPr lang="ru-RU" sz="2000" dirty="0"/>
              <a:t> з </a:t>
            </a:r>
            <a:r>
              <a:rPr lang="ru-RU" sz="2000" dirty="0" err="1"/>
              <a:t>позиції</a:t>
            </a:r>
            <a:r>
              <a:rPr lang="ru-RU" sz="2000" dirty="0"/>
              <a:t> </a:t>
            </a:r>
            <a:r>
              <a:rPr lang="ru-RU" sz="2000" dirty="0" err="1"/>
              <a:t>захисту</a:t>
            </a:r>
            <a:r>
              <a:rPr lang="ru-RU" sz="2000" dirty="0"/>
              <a:t> </a:t>
            </a:r>
            <a:r>
              <a:rPr lang="ru-RU" sz="2000" dirty="0" err="1"/>
              <a:t>свого</a:t>
            </a:r>
            <a:r>
              <a:rPr lang="ru-RU" sz="2000" dirty="0"/>
              <a:t> народу, </a:t>
            </a:r>
            <a:r>
              <a:rPr lang="ru-RU" sz="2000" dirty="0" err="1"/>
              <a:t>від</a:t>
            </a:r>
            <a:r>
              <a:rPr lang="ru-RU" sz="2000" dirty="0"/>
              <a:t> будь-</a:t>
            </a:r>
            <a:r>
              <a:rPr lang="ru-RU" sz="2000" dirty="0" err="1"/>
              <a:t>якого</a:t>
            </a:r>
            <a:r>
              <a:rPr lang="ru-RU" sz="2000" dirty="0"/>
              <a:t> </a:t>
            </a:r>
            <a:r>
              <a:rPr lang="ru-RU" sz="2000" dirty="0" err="1"/>
              <a:t>поневолення</a:t>
            </a:r>
            <a:r>
              <a:rPr lang="ru-RU" sz="2000" dirty="0"/>
              <a:t>, з </a:t>
            </a:r>
            <a:r>
              <a:rPr lang="ru-RU" sz="2000" dirty="0" err="1"/>
              <a:t>позиції</a:t>
            </a:r>
            <a:r>
              <a:rPr lang="ru-RU" sz="2000" dirty="0"/>
              <a:t> </a:t>
            </a:r>
            <a:r>
              <a:rPr lang="ru-RU" sz="2000" dirty="0" err="1"/>
              <a:t>незалежного</a:t>
            </a:r>
            <a:r>
              <a:rPr lang="ru-RU" sz="2000" dirty="0"/>
              <a:t> народу, </a:t>
            </a:r>
            <a:r>
              <a:rPr lang="ru-RU" sz="2000" dirty="0" err="1"/>
              <a:t>що</a:t>
            </a:r>
            <a:r>
              <a:rPr lang="ru-RU" sz="2000" dirty="0"/>
              <a:t> </a:t>
            </a:r>
            <a:r>
              <a:rPr lang="ru-RU" sz="2000" dirty="0" err="1"/>
              <a:t>має</a:t>
            </a:r>
            <a:r>
              <a:rPr lang="ru-RU" sz="2000" dirty="0"/>
              <a:t> право на свою </a:t>
            </a:r>
            <a:r>
              <a:rPr lang="ru-RU" sz="2000" dirty="0" err="1"/>
              <a:t>державність</a:t>
            </a:r>
            <a:r>
              <a:rPr lang="ru-RU" sz="2000" dirty="0"/>
              <a:t>.</a:t>
            </a:r>
          </a:p>
          <a:p>
            <a:endParaRPr lang="ru-RU" sz="2000" dirty="0"/>
          </a:p>
        </p:txBody>
      </p:sp>
      <p:sp>
        <p:nvSpPr>
          <p:cNvPr id="4" name="Объект 3"/>
          <p:cNvSpPr>
            <a:spLocks noGrp="1"/>
          </p:cNvSpPr>
          <p:nvPr>
            <p:ph sz="half" idx="2"/>
          </p:nvPr>
        </p:nvSpPr>
        <p:spPr/>
        <p:txBody>
          <a:bodyPr>
            <a:normAutofit fontScale="92500" lnSpcReduction="20000"/>
          </a:bodyPr>
          <a:lstStyle/>
          <a:p>
            <a:pPr marL="0" indent="0">
              <a:buNone/>
            </a:pPr>
            <a:r>
              <a:rPr lang="uk-UA" sz="1800" i="1" dirty="0" smtClean="0"/>
              <a:t>Пишними рядами</a:t>
            </a:r>
            <a:endParaRPr lang="ru-RU" sz="1800" i="1" dirty="0" smtClean="0"/>
          </a:p>
          <a:p>
            <a:pPr marL="0" indent="0">
              <a:buNone/>
            </a:pPr>
            <a:r>
              <a:rPr lang="uk-UA" sz="1800" i="1" dirty="0" smtClean="0"/>
              <a:t>Виступають отамани,</a:t>
            </a:r>
          </a:p>
          <a:p>
            <a:pPr marL="0" indent="0">
              <a:buNone/>
            </a:pPr>
            <a:r>
              <a:rPr lang="uk-UA" sz="1800" i="1" dirty="0" smtClean="0"/>
              <a:t>Сотники з панами</a:t>
            </a:r>
          </a:p>
          <a:p>
            <a:pPr marL="0" indent="0">
              <a:buNone/>
            </a:pPr>
            <a:r>
              <a:rPr lang="uk-UA" sz="1800" i="1" dirty="0" smtClean="0"/>
              <a:t>І гетьмани; -</a:t>
            </a:r>
            <a:r>
              <a:rPr lang="uk-UA" sz="1800" i="1" dirty="0"/>
              <a:t> </a:t>
            </a:r>
            <a:r>
              <a:rPr lang="uk-UA" sz="1800" i="1" dirty="0" smtClean="0"/>
              <a:t>всі в золоті</a:t>
            </a:r>
          </a:p>
          <a:p>
            <a:pPr marL="0" indent="0">
              <a:buNone/>
            </a:pPr>
            <a:r>
              <a:rPr lang="uk-UA" sz="1800" i="1" dirty="0" smtClean="0"/>
              <a:t>У мою хатину</a:t>
            </a:r>
          </a:p>
          <a:p>
            <a:pPr marL="0" indent="0">
              <a:buNone/>
            </a:pPr>
            <a:r>
              <a:rPr lang="uk-UA" sz="1800" i="1" dirty="0" smtClean="0"/>
              <a:t>Прийшли, сіли коло мене</a:t>
            </a:r>
          </a:p>
          <a:p>
            <a:pPr marL="0" indent="0">
              <a:buNone/>
            </a:pPr>
            <a:r>
              <a:rPr lang="uk-UA" sz="1800" i="1" dirty="0" smtClean="0"/>
              <a:t>І про Україну</a:t>
            </a:r>
          </a:p>
          <a:p>
            <a:pPr marL="0" indent="0">
              <a:buNone/>
            </a:pPr>
            <a:r>
              <a:rPr lang="uk-UA" sz="1800" i="1" dirty="0" smtClean="0"/>
              <a:t>Розмовляють, розказують, </a:t>
            </a:r>
          </a:p>
          <a:p>
            <a:pPr marL="0" indent="0">
              <a:buNone/>
            </a:pPr>
            <a:r>
              <a:rPr lang="uk-UA" sz="1800" i="1" dirty="0" smtClean="0"/>
              <a:t>Як Січ будували,</a:t>
            </a:r>
          </a:p>
          <a:p>
            <a:pPr marL="0" indent="0">
              <a:buNone/>
            </a:pPr>
            <a:r>
              <a:rPr lang="uk-UA" sz="1800" i="1" dirty="0" smtClean="0"/>
              <a:t>Як козаки на байдарках</a:t>
            </a:r>
          </a:p>
          <a:p>
            <a:pPr marL="0" indent="0">
              <a:buNone/>
            </a:pPr>
            <a:r>
              <a:rPr lang="uk-UA" sz="1800" i="1" dirty="0" smtClean="0"/>
              <a:t>Пороги минали,</a:t>
            </a:r>
          </a:p>
          <a:p>
            <a:pPr marL="0" indent="0">
              <a:buNone/>
            </a:pPr>
            <a:r>
              <a:rPr lang="uk-UA" sz="1800" i="1" dirty="0" smtClean="0"/>
              <a:t>Як гуляли по синьому </a:t>
            </a:r>
          </a:p>
          <a:p>
            <a:pPr marL="0" indent="0">
              <a:buNone/>
            </a:pPr>
            <a:r>
              <a:rPr lang="uk-UA" sz="1800" i="1" dirty="0" smtClean="0"/>
              <a:t>Грілися в </a:t>
            </a:r>
            <a:r>
              <a:rPr lang="uk-UA" sz="1800" i="1" dirty="0" err="1" smtClean="0"/>
              <a:t>Скатурі</a:t>
            </a:r>
            <a:endParaRPr lang="uk-UA" sz="1800" i="1" dirty="0" smtClean="0"/>
          </a:p>
          <a:p>
            <a:pPr marL="0" indent="0">
              <a:buNone/>
            </a:pPr>
            <a:r>
              <a:rPr lang="uk-UA" sz="1800" i="1" dirty="0" smtClean="0"/>
              <a:t>Та як, люльки закуривши</a:t>
            </a:r>
          </a:p>
          <a:p>
            <a:pPr marL="0" indent="0">
              <a:buNone/>
            </a:pPr>
            <a:r>
              <a:rPr lang="uk-UA" sz="1800" i="1" dirty="0" smtClean="0"/>
              <a:t>В Польщі на пожарі,</a:t>
            </a:r>
          </a:p>
          <a:p>
            <a:pPr marL="0" indent="0">
              <a:buNone/>
            </a:pPr>
            <a:r>
              <a:rPr lang="uk-UA" sz="1800" i="1" dirty="0" smtClean="0"/>
              <a:t>В Україну верталися,</a:t>
            </a:r>
          </a:p>
          <a:p>
            <a:pPr marL="0" indent="0">
              <a:buNone/>
            </a:pPr>
            <a:r>
              <a:rPr lang="uk-UA" sz="1800" i="1" dirty="0" smtClean="0"/>
              <a:t>Як бенкетували. </a:t>
            </a:r>
          </a:p>
          <a:p>
            <a:pPr marL="0" indent="0">
              <a:buNone/>
            </a:pPr>
            <a:r>
              <a:rPr lang="uk-UA" sz="1800" b="1" i="1" dirty="0" smtClean="0"/>
              <a:t>Тарас Шевченко «Гайдамаки»</a:t>
            </a:r>
          </a:p>
        </p:txBody>
      </p:sp>
    </p:spTree>
    <p:extLst>
      <p:ext uri="{BB962C8B-B14F-4D97-AF65-F5344CB8AC3E}">
        <p14:creationId xmlns:p14="http://schemas.microsoft.com/office/powerpoint/2010/main" val="34357635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76403"/>
            <a:ext cx="8686800" cy="1712683"/>
          </a:xfrm>
        </p:spPr>
        <p:txBody>
          <a:bodyPr>
            <a:normAutofit/>
          </a:bodyPr>
          <a:lstStyle/>
          <a:p>
            <a:pPr marL="0" indent="0" algn="just">
              <a:buNone/>
            </a:pPr>
            <a:r>
              <a:rPr lang="uk-UA" sz="3000" b="1" i="1" dirty="0" smtClean="0"/>
              <a:t>Висновок</a:t>
            </a:r>
            <a:r>
              <a:rPr lang="uk-UA" sz="3000" b="1" i="1" dirty="0" smtClean="0"/>
              <a:t>:</a:t>
            </a:r>
            <a:r>
              <a:rPr lang="en-US" sz="3000" b="1" i="1" dirty="0" smtClean="0"/>
              <a:t> </a:t>
            </a:r>
            <a:r>
              <a:rPr lang="uk-UA" sz="3000" b="1" i="1" dirty="0" smtClean="0"/>
              <a:t> </a:t>
            </a:r>
            <a:r>
              <a:rPr lang="uk-UA" sz="1800" i="1" dirty="0" smtClean="0">
                <a:solidFill>
                  <a:schemeClr val="tx1"/>
                </a:solidFill>
                <a:latin typeface="Times New Roman" panose="02020603050405020304" pitchFamily="18" charset="0"/>
                <a:cs typeface="Times New Roman" panose="02020603050405020304" pitchFamily="18" charset="0"/>
              </a:rPr>
              <a:t>Великим, безсмертним, вселюдським став геніальний син українського народу тому, що ідеї його творів, зміст усієї його творчості та громадської діяльності спрямовані на благо людини й народу. Бо словом своїм він виповів </a:t>
            </a:r>
            <a:r>
              <a:rPr lang="uk-UA" sz="1800" i="1" dirty="0" err="1" smtClean="0">
                <a:solidFill>
                  <a:schemeClr val="tx1"/>
                </a:solidFill>
                <a:latin typeface="Times New Roman" panose="02020603050405020304" pitchFamily="18" charset="0"/>
                <a:cs typeface="Times New Roman" panose="02020603050405020304" pitchFamily="18" charset="0"/>
              </a:rPr>
              <a:t>найсокровенніші</a:t>
            </a:r>
            <a:r>
              <a:rPr lang="uk-UA" sz="1800" i="1" dirty="0" smtClean="0">
                <a:solidFill>
                  <a:schemeClr val="tx1"/>
                </a:solidFill>
                <a:latin typeface="Times New Roman" panose="02020603050405020304" pitchFamily="18" charset="0"/>
                <a:cs typeface="Times New Roman" panose="02020603050405020304" pitchFamily="18" charset="0"/>
              </a:rPr>
              <a:t> мрії та прагнення всього людства та кожної чесної людини зокрема…                 </a:t>
            </a:r>
            <a:endParaRPr lang="uk-UA" sz="2000" i="1" dirty="0" smtClean="0">
              <a:solidFill>
                <a:schemeClr val="tx1"/>
              </a:solidFill>
              <a:latin typeface="Times New Roman" panose="02020603050405020304" pitchFamily="18" charset="0"/>
              <a:cs typeface="Times New Roman" panose="02020603050405020304" pitchFamily="18" charset="0"/>
            </a:endParaRPr>
          </a:p>
          <a:p>
            <a:endParaRPr lang="uk-UA" sz="2000" dirty="0" smtClean="0"/>
          </a:p>
          <a:p>
            <a:pPr>
              <a:buNone/>
            </a:pPr>
            <a:endParaRPr lang="uk-UA" sz="2000" dirty="0" smtClean="0"/>
          </a:p>
        </p:txBody>
      </p:sp>
      <p:pic>
        <p:nvPicPr>
          <p:cNvPr id="4" name="Рисунок 3" descr="7043625_64bdd97.jpg"/>
          <p:cNvPicPr>
            <a:picLocks noChangeAspect="1"/>
          </p:cNvPicPr>
          <p:nvPr/>
        </p:nvPicPr>
        <p:blipFill>
          <a:blip r:embed="rId2"/>
          <a:stretch>
            <a:fillRect/>
          </a:stretch>
        </p:blipFill>
        <p:spPr>
          <a:xfrm>
            <a:off x="1259632" y="3226825"/>
            <a:ext cx="2664296" cy="3570158"/>
          </a:xfrm>
          <a:prstGeom prst="rect">
            <a:avLst/>
          </a:prstGeom>
        </p:spPr>
      </p:pic>
      <p:sp>
        <p:nvSpPr>
          <p:cNvPr id="5" name="Прямокутник 4"/>
          <p:cNvSpPr/>
          <p:nvPr/>
        </p:nvSpPr>
        <p:spPr>
          <a:xfrm>
            <a:off x="251519" y="1844824"/>
            <a:ext cx="8498719" cy="1200329"/>
          </a:xfrm>
          <a:prstGeom prst="rect">
            <a:avLst/>
          </a:prstGeom>
        </p:spPr>
        <p:txBody>
          <a:bodyPr wrap="square">
            <a:spAutoFit/>
          </a:bodyPr>
          <a:lstStyle/>
          <a:p>
            <a:pPr lvl="0" algn="just"/>
            <a:r>
              <a:rPr lang="ru-RU" i="1" dirty="0" err="1" smtClean="0">
                <a:latin typeface="Times New Roman" panose="02020603050405020304" pitchFamily="18" charset="0"/>
                <a:cs typeface="Times New Roman" panose="02020603050405020304" pitchFamily="18" charset="0"/>
              </a:rPr>
              <a:t>Розуміння</a:t>
            </a:r>
            <a:r>
              <a:rPr lang="ru-RU" i="1" dirty="0" smtClean="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історії</a:t>
            </a:r>
            <a:r>
              <a:rPr lang="ru-RU" i="1" dirty="0">
                <a:latin typeface="Times New Roman" panose="02020603050405020304" pitchFamily="18" charset="0"/>
                <a:cs typeface="Times New Roman" panose="02020603050405020304" pitchFamily="18" charset="0"/>
              </a:rPr>
              <a:t> в </a:t>
            </a:r>
            <a:r>
              <a:rPr lang="ru-RU" i="1" dirty="0" err="1">
                <a:latin typeface="Times New Roman" panose="02020603050405020304" pitchFamily="18" charset="0"/>
                <a:cs typeface="Times New Roman" panose="02020603050405020304" pitchFamily="18" charset="0"/>
              </a:rPr>
              <a:t>творах</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Шевченка</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виходило</a:t>
            </a:r>
            <a:r>
              <a:rPr lang="ru-RU" i="1" dirty="0">
                <a:latin typeface="Times New Roman" panose="02020603050405020304" pitchFamily="18" charset="0"/>
                <a:cs typeface="Times New Roman" panose="02020603050405020304" pitchFamily="18" charset="0"/>
              </a:rPr>
              <a:t> з </a:t>
            </a:r>
            <a:r>
              <a:rPr lang="ru-RU" i="1" dirty="0" err="1">
                <a:latin typeface="Times New Roman" panose="02020603050405020304" pitchFamily="18" charset="0"/>
                <a:cs typeface="Times New Roman" panose="02020603050405020304" pitchFamily="18" charset="0"/>
              </a:rPr>
              <a:t>позиції</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захисту</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свого</a:t>
            </a:r>
            <a:r>
              <a:rPr lang="ru-RU" i="1" dirty="0">
                <a:latin typeface="Times New Roman" panose="02020603050405020304" pitchFamily="18" charset="0"/>
                <a:cs typeface="Times New Roman" panose="02020603050405020304" pitchFamily="18" charset="0"/>
              </a:rPr>
              <a:t> народу,  </a:t>
            </a:r>
            <a:r>
              <a:rPr lang="ru-RU" i="1" dirty="0" err="1">
                <a:latin typeface="Times New Roman" panose="02020603050405020304" pitchFamily="18" charset="0"/>
                <a:cs typeface="Times New Roman" panose="02020603050405020304" pitchFamily="18" charset="0"/>
              </a:rPr>
              <a:t>від</a:t>
            </a:r>
            <a:r>
              <a:rPr lang="ru-RU" i="1" dirty="0">
                <a:latin typeface="Times New Roman" panose="02020603050405020304" pitchFamily="18" charset="0"/>
                <a:cs typeface="Times New Roman" panose="02020603050405020304" pitchFamily="18" charset="0"/>
              </a:rPr>
              <a:t> будь-</a:t>
            </a:r>
            <a:r>
              <a:rPr lang="ru-RU" i="1" dirty="0" err="1">
                <a:latin typeface="Times New Roman" panose="02020603050405020304" pitchFamily="18" charset="0"/>
                <a:cs typeface="Times New Roman" panose="02020603050405020304" pitchFamily="18" charset="0"/>
              </a:rPr>
              <a:t>якого</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поневолення</a:t>
            </a:r>
            <a:r>
              <a:rPr lang="ru-RU" i="1" dirty="0">
                <a:latin typeface="Times New Roman" panose="02020603050405020304" pitchFamily="18" charset="0"/>
                <a:cs typeface="Times New Roman" panose="02020603050405020304" pitchFamily="18" charset="0"/>
              </a:rPr>
              <a:t>, з </a:t>
            </a:r>
            <a:r>
              <a:rPr lang="ru-RU" i="1" dirty="0" err="1">
                <a:latin typeface="Times New Roman" panose="02020603050405020304" pitchFamily="18" charset="0"/>
                <a:cs typeface="Times New Roman" panose="02020603050405020304" pitchFamily="18" charset="0"/>
              </a:rPr>
              <a:t>позиції</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незалежного</a:t>
            </a:r>
            <a:r>
              <a:rPr lang="ru-RU" i="1" dirty="0">
                <a:latin typeface="Times New Roman" panose="02020603050405020304" pitchFamily="18" charset="0"/>
                <a:cs typeface="Times New Roman" panose="02020603050405020304" pitchFamily="18" charset="0"/>
              </a:rPr>
              <a:t> народу, </a:t>
            </a:r>
            <a:r>
              <a:rPr lang="ru-RU" i="1" dirty="0" err="1">
                <a:latin typeface="Times New Roman" panose="02020603050405020304" pitchFamily="18" charset="0"/>
                <a:cs typeface="Times New Roman" panose="02020603050405020304" pitchFamily="18" charset="0"/>
              </a:rPr>
              <a:t>що</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має</a:t>
            </a:r>
            <a:r>
              <a:rPr lang="ru-RU" i="1" dirty="0">
                <a:latin typeface="Times New Roman" panose="02020603050405020304" pitchFamily="18" charset="0"/>
                <a:cs typeface="Times New Roman" panose="02020603050405020304" pitchFamily="18" charset="0"/>
              </a:rPr>
              <a:t> право на свою </a:t>
            </a:r>
            <a:r>
              <a:rPr lang="ru-RU" i="1" dirty="0" err="1" smtClean="0">
                <a:latin typeface="Times New Roman" panose="02020603050405020304" pitchFamily="18" charset="0"/>
                <a:cs typeface="Times New Roman" panose="02020603050405020304" pitchFamily="18" charset="0"/>
              </a:rPr>
              <a:t>державність</a:t>
            </a:r>
            <a:r>
              <a:rPr lang="ru-RU" i="1"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cs typeface="Times New Roman" panose="02020603050405020304" pitchFamily="18" charset="0"/>
              </a:rPr>
              <a:t>Зображені</a:t>
            </a:r>
            <a:r>
              <a:rPr lang="ru-RU" i="1" dirty="0" smtClean="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історичні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події</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засвідчують</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глибоке</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знання</a:t>
            </a:r>
            <a:r>
              <a:rPr lang="ru-RU" i="1" dirty="0">
                <a:latin typeface="Times New Roman" panose="02020603050405020304" pitchFamily="18" charset="0"/>
                <a:cs typeface="Times New Roman" panose="02020603050405020304" pitchFamily="18" charset="0"/>
              </a:rPr>
              <a:t> Тарасом </a:t>
            </a:r>
            <a:r>
              <a:rPr lang="ru-RU" i="1" dirty="0" err="1">
                <a:latin typeface="Times New Roman" panose="02020603050405020304" pitchFamily="18" charset="0"/>
                <a:cs typeface="Times New Roman" panose="02020603050405020304" pitchFamily="18" charset="0"/>
              </a:rPr>
              <a:t>Шевченком</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історії</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України</a:t>
            </a:r>
            <a:r>
              <a:rPr lang="ru-RU" i="1" dirty="0">
                <a:latin typeface="Times New Roman" panose="02020603050405020304" pitchFamily="18" charset="0"/>
                <a:cs typeface="Times New Roman" panose="02020603050405020304" pitchFamily="18" charset="0"/>
              </a:rPr>
              <a:t>.</a:t>
            </a:r>
            <a:endParaRPr lang="uk-UA" i="1" dirty="0">
              <a:latin typeface="Times New Roman" panose="02020603050405020304" pitchFamily="18" charset="0"/>
              <a:cs typeface="Times New Roman" panose="02020603050405020304" pitchFamily="18" charset="0"/>
            </a:endParaRPr>
          </a:p>
        </p:txBody>
      </p:sp>
      <p:sp>
        <p:nvSpPr>
          <p:cNvPr id="2" name="Округлений прямокутник 1"/>
          <p:cNvSpPr/>
          <p:nvPr/>
        </p:nvSpPr>
        <p:spPr>
          <a:xfrm>
            <a:off x="5627068" y="2819208"/>
            <a:ext cx="3113663" cy="3979069"/>
          </a:xfrm>
          <a:prstGeom prst="roundRect">
            <a:avLst/>
          </a:prstGeom>
          <a:solidFill>
            <a:schemeClr val="bg1"/>
          </a:solidFill>
          <a:ln>
            <a:solidFill>
              <a:schemeClr val="accent2"/>
            </a:solidFill>
          </a:ln>
        </p:spPr>
        <p:txBody>
          <a:bodyPr wrap="square">
            <a:spAutoFit/>
          </a:bodyPr>
          <a:lstStyle/>
          <a:p>
            <a:pPr>
              <a:buNone/>
            </a:pPr>
            <a:r>
              <a:rPr lang="uk-UA" i="1" dirty="0">
                <a:latin typeface="Times New Roman" panose="02020603050405020304" pitchFamily="18" charset="0"/>
                <a:cs typeface="Times New Roman" panose="02020603050405020304" pitchFamily="18" charset="0"/>
              </a:rPr>
              <a:t> Прочитайте знову </a:t>
            </a:r>
          </a:p>
          <a:p>
            <a:pPr>
              <a:buNone/>
            </a:pPr>
            <a:r>
              <a:rPr lang="uk-UA" i="1" dirty="0">
                <a:latin typeface="Times New Roman" panose="02020603050405020304" pitchFamily="18" charset="0"/>
                <a:cs typeface="Times New Roman" panose="02020603050405020304" pitchFamily="18" charset="0"/>
              </a:rPr>
              <a:t>Тую славу. Та читайте</a:t>
            </a:r>
          </a:p>
          <a:p>
            <a:pPr>
              <a:buNone/>
            </a:pPr>
            <a:r>
              <a:rPr lang="uk-UA" i="1" dirty="0">
                <a:latin typeface="Times New Roman" panose="02020603050405020304" pitchFamily="18" charset="0"/>
                <a:cs typeface="Times New Roman" panose="02020603050405020304" pitchFamily="18" charset="0"/>
              </a:rPr>
              <a:t>Од слова до слова,</a:t>
            </a:r>
          </a:p>
          <a:p>
            <a:pPr>
              <a:buNone/>
            </a:pPr>
            <a:r>
              <a:rPr lang="uk-UA" i="1" dirty="0">
                <a:latin typeface="Times New Roman" panose="02020603050405020304" pitchFamily="18" charset="0"/>
                <a:cs typeface="Times New Roman" panose="02020603050405020304" pitchFamily="18" charset="0"/>
              </a:rPr>
              <a:t>Не минайте ані </a:t>
            </a:r>
            <a:r>
              <a:rPr lang="uk-UA" i="1" dirty="0" err="1">
                <a:latin typeface="Times New Roman" panose="02020603050405020304" pitchFamily="18" charset="0"/>
                <a:cs typeface="Times New Roman" panose="02020603050405020304" pitchFamily="18" charset="0"/>
              </a:rPr>
              <a:t>титли</a:t>
            </a:r>
            <a:r>
              <a:rPr lang="uk-UA" i="1" dirty="0">
                <a:latin typeface="Times New Roman" panose="02020603050405020304" pitchFamily="18" charset="0"/>
                <a:cs typeface="Times New Roman" panose="02020603050405020304" pitchFamily="18" charset="0"/>
              </a:rPr>
              <a:t>,</a:t>
            </a:r>
          </a:p>
          <a:p>
            <a:pPr>
              <a:buNone/>
            </a:pPr>
            <a:r>
              <a:rPr lang="uk-UA" i="1" dirty="0" err="1">
                <a:latin typeface="Times New Roman" panose="02020603050405020304" pitchFamily="18" charset="0"/>
                <a:cs typeface="Times New Roman" panose="02020603050405020304" pitchFamily="18" charset="0"/>
              </a:rPr>
              <a:t>Ніже</a:t>
            </a:r>
            <a:r>
              <a:rPr lang="uk-UA" i="1" dirty="0">
                <a:latin typeface="Times New Roman" panose="02020603050405020304" pitchFamily="18" charset="0"/>
                <a:cs typeface="Times New Roman" panose="02020603050405020304" pitchFamily="18" charset="0"/>
              </a:rPr>
              <a:t> </a:t>
            </a:r>
            <a:r>
              <a:rPr lang="uk-UA" i="1" dirty="0" err="1">
                <a:latin typeface="Times New Roman" panose="02020603050405020304" pitchFamily="18" charset="0"/>
                <a:cs typeface="Times New Roman" panose="02020603050405020304" pitchFamily="18" charset="0"/>
              </a:rPr>
              <a:t>тії</a:t>
            </a:r>
            <a:r>
              <a:rPr lang="uk-UA" i="1" dirty="0">
                <a:latin typeface="Times New Roman" panose="02020603050405020304" pitchFamily="18" charset="0"/>
                <a:cs typeface="Times New Roman" panose="02020603050405020304" pitchFamily="18" charset="0"/>
              </a:rPr>
              <a:t> коми,</a:t>
            </a:r>
          </a:p>
          <a:p>
            <a:pPr>
              <a:buNone/>
            </a:pPr>
            <a:r>
              <a:rPr lang="uk-UA" i="1" dirty="0">
                <a:latin typeface="Times New Roman" panose="02020603050405020304" pitchFamily="18" charset="0"/>
                <a:cs typeface="Times New Roman" panose="02020603050405020304" pitchFamily="18" charset="0"/>
              </a:rPr>
              <a:t>Все розберіть…</a:t>
            </a:r>
            <a:r>
              <a:rPr lang="ru-RU" i="1" dirty="0">
                <a:latin typeface="Times New Roman" panose="02020603050405020304" pitchFamily="18" charset="0"/>
                <a:cs typeface="Times New Roman" panose="02020603050405020304" pitchFamily="18" charset="0"/>
              </a:rPr>
              <a:t>Та й </a:t>
            </a:r>
            <a:r>
              <a:rPr lang="ru-RU" i="1" dirty="0" err="1">
                <a:latin typeface="Times New Roman" panose="02020603050405020304" pitchFamily="18" charset="0"/>
                <a:cs typeface="Times New Roman" panose="02020603050405020304" pitchFamily="18" charset="0"/>
              </a:rPr>
              <a:t>спитайте</a:t>
            </a:r>
            <a:endParaRPr lang="ru-RU" i="1" dirty="0">
              <a:latin typeface="Times New Roman" panose="02020603050405020304" pitchFamily="18" charset="0"/>
              <a:cs typeface="Times New Roman" panose="02020603050405020304" pitchFamily="18" charset="0"/>
            </a:endParaRPr>
          </a:p>
          <a:p>
            <a:pPr>
              <a:buNone/>
            </a:pPr>
            <a:r>
              <a:rPr lang="uk-UA" i="1" dirty="0" err="1">
                <a:latin typeface="Times New Roman" panose="02020603050405020304" pitchFamily="18" charset="0"/>
                <a:cs typeface="Times New Roman" panose="02020603050405020304" pitchFamily="18" charset="0"/>
              </a:rPr>
              <a:t>Тойді</a:t>
            </a:r>
            <a:r>
              <a:rPr lang="uk-UA" i="1" dirty="0">
                <a:latin typeface="Times New Roman" panose="02020603050405020304" pitchFamily="18" charset="0"/>
                <a:cs typeface="Times New Roman" panose="02020603050405020304" pitchFamily="18" charset="0"/>
              </a:rPr>
              <a:t> себе: що ми?</a:t>
            </a:r>
          </a:p>
          <a:p>
            <a:pPr>
              <a:buNone/>
            </a:pPr>
            <a:r>
              <a:rPr lang="uk-UA" i="1" dirty="0">
                <a:latin typeface="Times New Roman" panose="02020603050405020304" pitchFamily="18" charset="0"/>
                <a:cs typeface="Times New Roman" panose="02020603050405020304" pitchFamily="18" charset="0"/>
              </a:rPr>
              <a:t>Чиї сини? Яких батьків?</a:t>
            </a:r>
          </a:p>
          <a:p>
            <a:pPr>
              <a:buNone/>
            </a:pPr>
            <a:r>
              <a:rPr lang="uk-UA" i="1" dirty="0">
                <a:latin typeface="Times New Roman" panose="02020603050405020304" pitchFamily="18" charset="0"/>
                <a:cs typeface="Times New Roman" panose="02020603050405020304" pitchFamily="18" charset="0"/>
              </a:rPr>
              <a:t>Ким? За що закуті?</a:t>
            </a:r>
          </a:p>
          <a:p>
            <a:pPr>
              <a:buNone/>
            </a:pPr>
            <a:endParaRPr lang="en-US" b="1" i="1" dirty="0" smtClean="0">
              <a:latin typeface="Times New Roman" panose="02020603050405020304" pitchFamily="18" charset="0"/>
              <a:cs typeface="Times New Roman" panose="02020603050405020304" pitchFamily="18" charset="0"/>
            </a:endParaRPr>
          </a:p>
          <a:p>
            <a:pPr>
              <a:buNone/>
            </a:pPr>
            <a:r>
              <a:rPr lang="uk-UA" b="1" i="1" dirty="0" smtClean="0">
                <a:latin typeface="Times New Roman" panose="02020603050405020304" pitchFamily="18" charset="0"/>
                <a:cs typeface="Times New Roman" panose="02020603050405020304" pitchFamily="18" charset="0"/>
              </a:rPr>
              <a:t>Т</a:t>
            </a:r>
            <a:r>
              <a:rPr lang="uk-UA" b="1" i="1" dirty="0">
                <a:latin typeface="Times New Roman" panose="02020603050405020304" pitchFamily="18" charset="0"/>
                <a:cs typeface="Times New Roman" panose="02020603050405020304" pitchFamily="18" charset="0"/>
              </a:rPr>
              <a:t>. Шевченко. </a:t>
            </a:r>
            <a:endParaRPr lang="en-US" b="1" i="1" dirty="0" smtClean="0">
              <a:latin typeface="Times New Roman" panose="02020603050405020304" pitchFamily="18" charset="0"/>
              <a:cs typeface="Times New Roman" panose="02020603050405020304" pitchFamily="18" charset="0"/>
            </a:endParaRPr>
          </a:p>
          <a:p>
            <a:pPr>
              <a:buNone/>
            </a:pPr>
            <a:r>
              <a:rPr lang="uk-UA" b="1" i="1" dirty="0" smtClean="0">
                <a:latin typeface="Times New Roman" panose="02020603050405020304" pitchFamily="18" charset="0"/>
                <a:cs typeface="Times New Roman" panose="02020603050405020304" pitchFamily="18" charset="0"/>
              </a:rPr>
              <a:t>І </a:t>
            </a:r>
            <a:r>
              <a:rPr lang="uk-UA" b="1" i="1" dirty="0">
                <a:latin typeface="Times New Roman" panose="02020603050405020304" pitchFamily="18" charset="0"/>
                <a:cs typeface="Times New Roman" panose="02020603050405020304" pitchFamily="18" charset="0"/>
              </a:rPr>
              <a:t>мертвим, і живим…</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Мета дослідження</a:t>
            </a:r>
            <a:r>
              <a:rPr lang="en-US" dirty="0" smtClean="0"/>
              <a:t>:</a:t>
            </a:r>
            <a:br>
              <a:rPr lang="en-US" dirty="0" smtClean="0"/>
            </a:br>
            <a:endParaRPr lang="uk-UA" dirty="0"/>
          </a:p>
        </p:txBody>
      </p:sp>
      <p:sp>
        <p:nvSpPr>
          <p:cNvPr id="3" name="Місце для вмісту 2"/>
          <p:cNvSpPr>
            <a:spLocks noGrp="1"/>
          </p:cNvSpPr>
          <p:nvPr>
            <p:ph idx="1"/>
          </p:nvPr>
        </p:nvSpPr>
        <p:spPr/>
        <p:txBody>
          <a:bodyPr>
            <a:normAutofit/>
          </a:bodyPr>
          <a:lstStyle/>
          <a:p>
            <a:r>
              <a:rPr lang="uk-UA" sz="2400" dirty="0" smtClean="0"/>
              <a:t>Аналіз історичного </a:t>
            </a:r>
            <a:r>
              <a:rPr lang="uk-UA" sz="2400" dirty="0" err="1" smtClean="0"/>
              <a:t>підгрунття</a:t>
            </a:r>
            <a:r>
              <a:rPr lang="uk-UA" sz="2400" dirty="0" smtClean="0"/>
              <a:t> на основі творів Тараса Шевченка. </a:t>
            </a:r>
          </a:p>
          <a:p>
            <a:r>
              <a:rPr lang="uk-UA" sz="2400" dirty="0" smtClean="0"/>
              <a:t>Співставлення історичних подій та порівняння їх із поезією Шевченка.</a:t>
            </a:r>
          </a:p>
          <a:p>
            <a:pPr marL="0" indent="0">
              <a:buNone/>
            </a:pPr>
            <a:r>
              <a:rPr lang="uk-UA" sz="2800" b="1" dirty="0" smtClean="0"/>
              <a:t>ЗАВДАННЯ</a:t>
            </a:r>
            <a:r>
              <a:rPr lang="en-US" sz="2800" b="1" dirty="0" smtClean="0"/>
              <a:t>:</a:t>
            </a:r>
            <a:r>
              <a:rPr lang="ru-RU" sz="2800" b="1" dirty="0" smtClean="0"/>
              <a:t> </a:t>
            </a:r>
            <a:endParaRPr lang="ru-RU" sz="2000" b="1" dirty="0" smtClean="0"/>
          </a:p>
          <a:p>
            <a:r>
              <a:rPr lang="ru-RU" sz="2400" dirty="0" smtClean="0"/>
              <a:t>З</a:t>
            </a:r>
            <a:r>
              <a:rPr lang="en-US" sz="2400" dirty="0" smtClean="0"/>
              <a:t>`</a:t>
            </a:r>
            <a:r>
              <a:rPr lang="uk-UA" sz="2400" dirty="0" smtClean="0"/>
              <a:t>ясувати об</a:t>
            </a:r>
            <a:r>
              <a:rPr lang="en-US" sz="2400" dirty="0" smtClean="0"/>
              <a:t>`</a:t>
            </a:r>
            <a:r>
              <a:rPr lang="uk-UA" sz="2400" dirty="0" err="1" smtClean="0"/>
              <a:t>єктивні</a:t>
            </a:r>
            <a:r>
              <a:rPr lang="uk-UA" sz="2400" dirty="0" smtClean="0"/>
              <a:t> та </a:t>
            </a:r>
            <a:r>
              <a:rPr lang="uk-UA" sz="2400" dirty="0" err="1" smtClean="0"/>
              <a:t>суб</a:t>
            </a:r>
            <a:r>
              <a:rPr lang="en-US" sz="2400" dirty="0" smtClean="0"/>
              <a:t>`</a:t>
            </a:r>
            <a:r>
              <a:rPr lang="uk-UA" sz="2400" dirty="0" err="1" smtClean="0"/>
              <a:t>єктивні</a:t>
            </a:r>
            <a:r>
              <a:rPr lang="uk-UA" sz="2400" dirty="0" smtClean="0"/>
              <a:t> чинники ставлення Шевченка до історичних подій.</a:t>
            </a:r>
            <a:endParaRPr lang="uk-UA" sz="2400" dirty="0"/>
          </a:p>
        </p:txBody>
      </p:sp>
    </p:spTree>
    <p:extLst>
      <p:ext uri="{BB962C8B-B14F-4D97-AF65-F5344CB8AC3E}">
        <p14:creationId xmlns:p14="http://schemas.microsoft.com/office/powerpoint/2010/main" val="229824198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79512" y="260648"/>
            <a:ext cx="8686800" cy="6192688"/>
          </a:xfrm>
        </p:spPr>
        <p:txBody>
          <a:bodyPr>
            <a:normAutofit/>
          </a:bodyPr>
          <a:lstStyle/>
          <a:p>
            <a:pPr marL="0" indent="0">
              <a:buNone/>
            </a:pPr>
            <a:r>
              <a:rPr lang="uk-UA" dirty="0" smtClean="0"/>
              <a:t> </a:t>
            </a:r>
            <a:r>
              <a:rPr lang="uk-UA" sz="2000" dirty="0" smtClean="0"/>
              <a:t>«</a:t>
            </a:r>
            <a:r>
              <a:rPr lang="uk-UA" sz="2000" i="1" dirty="0" smtClean="0"/>
              <a:t>Не можна уявити Тараса Шевченка без України</a:t>
            </a:r>
            <a:r>
              <a:rPr lang="uk-UA" sz="2000" dirty="0" smtClean="0"/>
              <a:t>, - писав вірменський поет </a:t>
            </a:r>
            <a:r>
              <a:rPr lang="uk-UA" sz="2000" dirty="0" err="1" smtClean="0"/>
              <a:t>Аветік</a:t>
            </a:r>
            <a:r>
              <a:rPr lang="uk-UA" sz="2000" dirty="0" smtClean="0"/>
              <a:t> </a:t>
            </a:r>
            <a:r>
              <a:rPr lang="uk-UA" sz="2000" dirty="0" err="1" smtClean="0"/>
              <a:t>Ісаакян</a:t>
            </a:r>
            <a:r>
              <a:rPr lang="uk-UA" sz="2000" dirty="0" smtClean="0"/>
              <a:t>, - </a:t>
            </a:r>
            <a:r>
              <a:rPr lang="uk-UA" sz="2000" i="1" dirty="0" smtClean="0"/>
              <a:t>і не можна пізнати Україну без Тараса Шевченка</a:t>
            </a:r>
            <a:r>
              <a:rPr lang="uk-UA" sz="2000" dirty="0" smtClean="0"/>
              <a:t>»</a:t>
            </a:r>
          </a:p>
          <a:p>
            <a:pPr marL="0" indent="0">
              <a:buNone/>
            </a:pPr>
            <a:endParaRPr lang="uk-UA" sz="2800" dirty="0" smtClean="0"/>
          </a:p>
          <a:p>
            <a:pPr marL="0" indent="0">
              <a:buNone/>
            </a:pPr>
            <a:r>
              <a:rPr lang="uk-UA" sz="2400" dirty="0" smtClean="0"/>
              <a:t>З Шевченкової поетичної, малярської, прозової та драматичної спадщини ми дізнаємося про звичаї, побут, характер українського народу, його минуле «та майбутнє» і, звичай, про його історію. Драматичну, криваву, трагічну історію України</a:t>
            </a:r>
            <a:r>
              <a:rPr lang="uk-UA" sz="2000" dirty="0" smtClean="0"/>
              <a:t>.</a:t>
            </a:r>
            <a:endParaRPr lang="ru-RU"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284984"/>
            <a:ext cx="333375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6698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04800" y="1600200"/>
            <a:ext cx="4267200" cy="4853136"/>
          </a:xfrm>
        </p:spPr>
        <p:txBody>
          <a:bodyPr>
            <a:normAutofit/>
          </a:bodyPr>
          <a:lstStyle/>
          <a:p>
            <a:pPr marL="0" indent="0">
              <a:buNone/>
            </a:pPr>
            <a:r>
              <a:rPr lang="uk-UA" sz="2000" dirty="0" smtClean="0"/>
              <a:t>Ще маленьким хлопчиком Тарас із захопленням слухав розповіді свого діда Івана, учасника повстання Гайдамаків, про святу боротьбу українського народу за свою незалежність і віру  православну проти польського поневолення. На все життя Шевченко </a:t>
            </a:r>
            <a:r>
              <a:rPr lang="uk-UA" sz="2000" dirty="0" err="1" smtClean="0"/>
              <a:t>запам</a:t>
            </a:r>
            <a:r>
              <a:rPr lang="en-US" sz="2000" dirty="0" smtClean="0"/>
              <a:t>`</a:t>
            </a:r>
            <a:r>
              <a:rPr lang="uk-UA" sz="2000" dirty="0" err="1" smtClean="0"/>
              <a:t>ятав</a:t>
            </a:r>
            <a:r>
              <a:rPr lang="uk-UA" sz="2000" dirty="0" smtClean="0"/>
              <a:t> думи та історичні пісні, в яких сліпі кобзарі прославляли національних героїв України.</a:t>
            </a:r>
            <a:endParaRPr lang="ru-RU" sz="2000" dirty="0"/>
          </a:p>
        </p:txBody>
      </p:sp>
      <p:sp>
        <p:nvSpPr>
          <p:cNvPr id="4" name="Объект 3"/>
          <p:cNvSpPr>
            <a:spLocks noGrp="1"/>
          </p:cNvSpPr>
          <p:nvPr>
            <p:ph sz="half" idx="2"/>
          </p:nvPr>
        </p:nvSpPr>
        <p:spPr/>
        <p:txBody>
          <a:bodyPr>
            <a:normAutofit/>
          </a:bodyPr>
          <a:lstStyle/>
          <a:p>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610798"/>
            <a:ext cx="374441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847015"/>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000" dirty="0" smtClean="0"/>
              <a:t>Шевченко про Богдана хмельницького</a:t>
            </a:r>
            <a:br>
              <a:rPr lang="uk-UA" sz="2000" dirty="0" smtClean="0"/>
            </a:br>
            <a:endParaRPr lang="ru-RU" sz="2000" dirty="0"/>
          </a:p>
        </p:txBody>
      </p:sp>
      <p:sp>
        <p:nvSpPr>
          <p:cNvPr id="3" name="Объект 2"/>
          <p:cNvSpPr>
            <a:spLocks noGrp="1"/>
          </p:cNvSpPr>
          <p:nvPr>
            <p:ph idx="1"/>
          </p:nvPr>
        </p:nvSpPr>
        <p:spPr>
          <a:xfrm>
            <a:off x="304800" y="1124744"/>
            <a:ext cx="3907160" cy="5328592"/>
          </a:xfrm>
        </p:spPr>
        <p:txBody>
          <a:bodyPr>
            <a:normAutofit/>
          </a:bodyPr>
          <a:lstStyle/>
          <a:p>
            <a:pPr marL="0" indent="442913" algn="just">
              <a:buNone/>
            </a:pPr>
            <a:r>
              <a:rPr lang="uk-UA" sz="2000" dirty="0" smtClean="0"/>
              <a:t>Багато гетьманів стали героями творів Тараса Шевченка, але найбільше уваги він приділяє Богдану Хмельницькому – видатному полководцеві й державному діячеві, якому історія довірила вирішити долю України. Шевченко присвятив </a:t>
            </a:r>
          </a:p>
          <a:p>
            <a:pPr marL="0" indent="442913" algn="just">
              <a:buNone/>
            </a:pPr>
            <a:r>
              <a:rPr lang="uk-UA" sz="2000" dirty="0" smtClean="0"/>
              <a:t>Б. Хмельницькому серію малюнків. У ранній роботі, ще </a:t>
            </a:r>
            <a:r>
              <a:rPr lang="uk-UA" sz="2000" dirty="0" err="1" smtClean="0"/>
              <a:t>доакадемічній</a:t>
            </a:r>
            <a:r>
              <a:rPr lang="uk-UA" sz="2000" dirty="0" smtClean="0"/>
              <a:t>, «Смерть Богдана Хмельницького», він зображує важливу подію в політичному житті України – смерть одного гетьмана й обрання нового. </a:t>
            </a:r>
          </a:p>
          <a:p>
            <a:endParaRPr lang="ru-RU" sz="1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484784"/>
            <a:ext cx="47625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316449"/>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uk-UA" sz="2000" dirty="0" smtClean="0"/>
              <a:t>Зображені події засвідчують глибоке знання Тарасом Шевченком історії України. Окрім фольклорних джерел, він вивчав тогочасні видання Д.М.</a:t>
            </a:r>
            <a:r>
              <a:rPr lang="uk-UA" sz="2000" dirty="0" err="1" smtClean="0"/>
              <a:t>Бантиша-Каменського</a:t>
            </a:r>
            <a:r>
              <a:rPr lang="uk-UA" sz="2000" dirty="0" smtClean="0"/>
              <a:t> «</a:t>
            </a:r>
            <a:r>
              <a:rPr lang="ru-RU" sz="2000" dirty="0" smtClean="0"/>
              <a:t>История Малороссии», Г. </a:t>
            </a:r>
            <a:r>
              <a:rPr lang="ru-RU" sz="2000" dirty="0" err="1" smtClean="0"/>
              <a:t>Кониського</a:t>
            </a:r>
            <a:r>
              <a:rPr lang="ru-RU" sz="2000" dirty="0" smtClean="0"/>
              <a:t> «История </a:t>
            </a:r>
            <a:r>
              <a:rPr lang="ru-RU" sz="2000" dirty="0" err="1" smtClean="0"/>
              <a:t>Русов</a:t>
            </a:r>
            <a:r>
              <a:rPr lang="ru-RU" sz="2000" dirty="0" smtClean="0"/>
              <a:t>».</a:t>
            </a:r>
            <a:endParaRPr lang="ru-RU"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9816" y="3068960"/>
            <a:ext cx="33337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068960"/>
            <a:ext cx="2376264" cy="3362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3095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normAutofit/>
          </a:bodyPr>
          <a:lstStyle/>
          <a:p>
            <a:pPr marL="0" indent="530225">
              <a:buNone/>
            </a:pPr>
            <a:r>
              <a:rPr lang="uk-UA" sz="2000" dirty="0" smtClean="0"/>
              <a:t>Про найбільше повстання українського народу «Коліївщину» Шевченко розповів у поемі «Гайдамаки». У вірші «Холодний Яр» (1845) поет захищає запорожців-гайдамаків від нападок  реакційних критиків, які писали, що « </a:t>
            </a:r>
            <a:r>
              <a:rPr lang="uk-UA" sz="2000" dirty="0" err="1" smtClean="0"/>
              <a:t>мы</a:t>
            </a:r>
            <a:r>
              <a:rPr lang="uk-UA" sz="2000" dirty="0" smtClean="0"/>
              <a:t> </a:t>
            </a:r>
            <a:r>
              <a:rPr lang="uk-UA" sz="2000" dirty="0" err="1" smtClean="0"/>
              <a:t>надеемся</a:t>
            </a:r>
            <a:r>
              <a:rPr lang="uk-UA" sz="2000" dirty="0" smtClean="0"/>
              <a:t> очистить </a:t>
            </a:r>
            <a:r>
              <a:rPr lang="uk-UA" sz="2000" dirty="0" err="1" smtClean="0"/>
              <a:t>память</a:t>
            </a:r>
            <a:r>
              <a:rPr lang="uk-UA" sz="2000" dirty="0" smtClean="0"/>
              <a:t> </a:t>
            </a:r>
            <a:r>
              <a:rPr lang="uk-UA" sz="2000" dirty="0" err="1" smtClean="0"/>
              <a:t>общества</a:t>
            </a:r>
            <a:r>
              <a:rPr lang="uk-UA" sz="2000" dirty="0"/>
              <a:t> </a:t>
            </a:r>
            <a:r>
              <a:rPr lang="uk-UA" sz="2000" dirty="0" smtClean="0"/>
              <a:t>«</a:t>
            </a:r>
            <a:r>
              <a:rPr lang="ru-RU" sz="2000" dirty="0" smtClean="0"/>
              <a:t>славного низового войска» от пятна накинутого на него несколькими преступными его чинами».</a:t>
            </a:r>
            <a:r>
              <a:rPr lang="uk-UA" sz="2000" dirty="0" smtClean="0"/>
              <a:t> На це Тарас Шевченко відповів:</a:t>
            </a:r>
            <a:endParaRPr lang="ru-RU" sz="2000" dirty="0"/>
          </a:p>
        </p:txBody>
      </p:sp>
      <p:sp>
        <p:nvSpPr>
          <p:cNvPr id="4" name="Объект 3"/>
          <p:cNvSpPr>
            <a:spLocks noGrp="1"/>
          </p:cNvSpPr>
          <p:nvPr>
            <p:ph sz="half" idx="2"/>
          </p:nvPr>
        </p:nvSpPr>
        <p:spPr/>
        <p:txBody>
          <a:bodyPr/>
          <a:lstStyle/>
          <a:p>
            <a:pPr marL="0" indent="0">
              <a:buNone/>
            </a:pPr>
            <a:r>
              <a:rPr lang="uk-UA" dirty="0" smtClean="0"/>
              <a:t>«</a:t>
            </a:r>
            <a:r>
              <a:rPr lang="ru-RU" sz="1800" i="1" dirty="0" smtClean="0"/>
              <a:t>Гайдамаки не воины, - </a:t>
            </a:r>
          </a:p>
          <a:p>
            <a:pPr marL="0" indent="0">
              <a:buNone/>
            </a:pPr>
            <a:r>
              <a:rPr lang="ru-RU" sz="1800" i="1" dirty="0" smtClean="0"/>
              <a:t>Разбойники, воры.</a:t>
            </a:r>
          </a:p>
          <a:p>
            <a:pPr marL="0" indent="0">
              <a:buNone/>
            </a:pPr>
            <a:r>
              <a:rPr lang="ru-RU" sz="1800" i="1" dirty="0" smtClean="0"/>
              <a:t>Пятно в нашей истории…</a:t>
            </a:r>
            <a:r>
              <a:rPr lang="ru-RU" dirty="0" smtClean="0"/>
              <a:t>»</a:t>
            </a:r>
          </a:p>
          <a:p>
            <a:pPr marL="0" indent="0">
              <a:buNone/>
            </a:pPr>
            <a:r>
              <a:rPr lang="uk-UA" sz="1800" i="1" dirty="0" smtClean="0"/>
              <a:t>Брешеш, </a:t>
            </a:r>
            <a:r>
              <a:rPr lang="uk-UA" sz="1800" i="1" dirty="0" err="1" smtClean="0"/>
              <a:t>людоморе</a:t>
            </a:r>
            <a:r>
              <a:rPr lang="uk-UA" sz="1800" i="1" dirty="0" smtClean="0"/>
              <a:t>!</a:t>
            </a:r>
          </a:p>
          <a:p>
            <a:pPr marL="0" indent="0">
              <a:buNone/>
            </a:pPr>
            <a:r>
              <a:rPr lang="uk-UA" sz="1800" i="1" dirty="0" smtClean="0"/>
              <a:t>За </a:t>
            </a:r>
            <a:r>
              <a:rPr lang="uk-UA" sz="1800" i="1" dirty="0" err="1" smtClean="0"/>
              <a:t>святую</a:t>
            </a:r>
            <a:r>
              <a:rPr lang="uk-UA" sz="1800" i="1" dirty="0" smtClean="0"/>
              <a:t> правду-волю</a:t>
            </a:r>
          </a:p>
          <a:p>
            <a:pPr marL="0" indent="0">
              <a:buNone/>
            </a:pPr>
            <a:r>
              <a:rPr lang="uk-UA" sz="1800" i="1" dirty="0" err="1" smtClean="0"/>
              <a:t>Розбойнік</a:t>
            </a:r>
            <a:r>
              <a:rPr lang="uk-UA" sz="1800" i="1" dirty="0" smtClean="0"/>
              <a:t>  не стане,</a:t>
            </a:r>
          </a:p>
          <a:p>
            <a:pPr marL="0" indent="0">
              <a:buNone/>
            </a:pPr>
            <a:r>
              <a:rPr lang="uk-UA" sz="1800" i="1" dirty="0" smtClean="0"/>
              <a:t>Не розкує закований </a:t>
            </a:r>
          </a:p>
          <a:p>
            <a:pPr marL="0" indent="0">
              <a:buNone/>
            </a:pPr>
            <a:r>
              <a:rPr lang="uk-UA" sz="1800" i="1" dirty="0" smtClean="0"/>
              <a:t>У ваші кайдани</a:t>
            </a:r>
          </a:p>
          <a:p>
            <a:pPr marL="0" indent="0">
              <a:buNone/>
            </a:pPr>
            <a:r>
              <a:rPr lang="uk-UA" sz="1800" i="1" dirty="0" smtClean="0"/>
              <a:t>Народ темний, </a:t>
            </a:r>
            <a:r>
              <a:rPr lang="ru-RU" sz="1800" i="1" dirty="0" smtClean="0"/>
              <a:t>не </a:t>
            </a:r>
            <a:r>
              <a:rPr lang="ru-RU" sz="1800" i="1" dirty="0" err="1" smtClean="0"/>
              <a:t>заріже</a:t>
            </a:r>
            <a:endParaRPr lang="ru-RU" sz="1800" i="1" dirty="0" smtClean="0"/>
          </a:p>
          <a:p>
            <a:pPr marL="0" indent="0">
              <a:buNone/>
            </a:pPr>
            <a:r>
              <a:rPr lang="uk-UA" sz="1800" i="1" dirty="0" smtClean="0"/>
              <a:t>Лукавого сина,</a:t>
            </a:r>
          </a:p>
          <a:p>
            <a:pPr marL="0" indent="0">
              <a:buNone/>
            </a:pPr>
            <a:r>
              <a:rPr lang="uk-UA" sz="1800" i="1" dirty="0" smtClean="0"/>
              <a:t>Не </a:t>
            </a:r>
            <a:r>
              <a:rPr lang="uk-UA" sz="1800" i="1" dirty="0" err="1" smtClean="0"/>
              <a:t>розіб</a:t>
            </a:r>
            <a:r>
              <a:rPr lang="en-US" sz="1800" i="1" dirty="0" smtClean="0"/>
              <a:t>`</a:t>
            </a:r>
            <a:r>
              <a:rPr lang="uk-UA" sz="1800" i="1" dirty="0" smtClean="0"/>
              <a:t>є живе серце</a:t>
            </a:r>
          </a:p>
          <a:p>
            <a:pPr marL="0" indent="0">
              <a:buNone/>
            </a:pPr>
            <a:r>
              <a:rPr lang="uk-UA" sz="1800" i="1" dirty="0" smtClean="0"/>
              <a:t>За свою країну.</a:t>
            </a:r>
          </a:p>
        </p:txBody>
      </p:sp>
    </p:spTree>
    <p:extLst>
      <p:ext uri="{BB962C8B-B14F-4D97-AF65-F5344CB8AC3E}">
        <p14:creationId xmlns:p14="http://schemas.microsoft.com/office/powerpoint/2010/main" val="262903833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80" y="1532801"/>
            <a:ext cx="4658718" cy="4597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932" y="1480488"/>
            <a:ext cx="3935449" cy="4664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46813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304800" y="1412776"/>
            <a:ext cx="4191000" cy="4911824"/>
          </a:xfrm>
        </p:spPr>
        <p:txBody>
          <a:bodyPr>
            <a:normAutofit fontScale="92500" lnSpcReduction="10000"/>
          </a:bodyPr>
          <a:lstStyle/>
          <a:p>
            <a:pPr marL="0" indent="0">
              <a:buNone/>
            </a:pPr>
            <a:r>
              <a:rPr lang="uk-UA" sz="2000" dirty="0" smtClean="0"/>
              <a:t>Найбільші свої симпатії висловив Шевченко до гетьманів Петра Дорошенка, Івана Мазепи, Павла Полуботка, полковника Семена Палія. Дорошенкові та його добі присвячена поезія «Заступила чорна хмара…», де він представлений як справжній патріот і борець за Україну, а його сумний кінець у московській неволі викликає жаль і співчуття поета:</a:t>
            </a:r>
            <a:endParaRPr lang="ru-RU" sz="2000" dirty="0"/>
          </a:p>
        </p:txBody>
      </p:sp>
      <p:sp>
        <p:nvSpPr>
          <p:cNvPr id="4" name="Объект 3"/>
          <p:cNvSpPr>
            <a:spLocks noGrp="1"/>
          </p:cNvSpPr>
          <p:nvPr>
            <p:ph sz="half" idx="2"/>
          </p:nvPr>
        </p:nvSpPr>
        <p:spPr/>
        <p:txBody>
          <a:bodyPr>
            <a:normAutofit fontScale="92500" lnSpcReduction="10000"/>
          </a:bodyPr>
          <a:lstStyle/>
          <a:p>
            <a:pPr marL="0" indent="0">
              <a:buNone/>
            </a:pPr>
            <a:r>
              <a:rPr lang="uk-UA" sz="1800" i="1" dirty="0" smtClean="0"/>
              <a:t>А ти, старий Дорошенко,</a:t>
            </a:r>
          </a:p>
          <a:p>
            <a:pPr marL="0" indent="0">
              <a:buNone/>
            </a:pPr>
            <a:r>
              <a:rPr lang="uk-UA" sz="1800" i="1" dirty="0" smtClean="0"/>
              <a:t>Запорозький брате!</a:t>
            </a:r>
          </a:p>
          <a:p>
            <a:pPr marL="0" indent="0">
              <a:buNone/>
            </a:pPr>
            <a:r>
              <a:rPr lang="uk-UA" sz="1800" i="1" dirty="0" smtClean="0"/>
              <a:t>Нездужаєш чи боїшся </a:t>
            </a:r>
          </a:p>
          <a:p>
            <a:pPr marL="0" indent="0">
              <a:buNone/>
            </a:pPr>
            <a:r>
              <a:rPr lang="uk-UA" sz="1800" i="1" dirty="0" smtClean="0"/>
              <a:t>На ворога стати?</a:t>
            </a:r>
          </a:p>
          <a:p>
            <a:pPr marL="0" indent="0">
              <a:buNone/>
            </a:pPr>
            <a:r>
              <a:rPr lang="uk-UA" sz="1800" i="1" dirty="0" smtClean="0"/>
              <a:t>- Не боюсь я, отамане, </a:t>
            </a:r>
          </a:p>
          <a:p>
            <a:pPr marL="0" indent="0">
              <a:buNone/>
            </a:pPr>
            <a:r>
              <a:rPr lang="uk-UA" sz="1800" i="1" dirty="0" smtClean="0"/>
              <a:t>Та жаль України,-</a:t>
            </a:r>
          </a:p>
          <a:p>
            <a:pPr marL="0" indent="0">
              <a:buNone/>
            </a:pPr>
            <a:r>
              <a:rPr lang="uk-UA" sz="1800" i="1" dirty="0" smtClean="0"/>
              <a:t>І заплакав Дорошенко</a:t>
            </a:r>
          </a:p>
          <a:p>
            <a:pPr marL="0" indent="0">
              <a:buNone/>
            </a:pPr>
            <a:r>
              <a:rPr lang="uk-UA" sz="1800" i="1" dirty="0" smtClean="0"/>
              <a:t>Як </a:t>
            </a:r>
            <a:r>
              <a:rPr lang="uk-UA" sz="1800" i="1" dirty="0" err="1" smtClean="0"/>
              <a:t>тая</a:t>
            </a:r>
            <a:r>
              <a:rPr lang="uk-UA" sz="1800" i="1" dirty="0" smtClean="0"/>
              <a:t> дитина! – </a:t>
            </a:r>
          </a:p>
          <a:p>
            <a:pPr marL="0" indent="0">
              <a:buNone/>
            </a:pPr>
            <a:r>
              <a:rPr lang="uk-UA" sz="1800" i="1" dirty="0" smtClean="0"/>
              <a:t>Не </a:t>
            </a:r>
            <a:r>
              <a:rPr lang="uk-UA" sz="1800" i="1" dirty="0" err="1" smtClean="0"/>
              <a:t>розсиплем</a:t>
            </a:r>
            <a:r>
              <a:rPr lang="uk-UA" sz="1800" i="1" dirty="0" smtClean="0"/>
              <a:t> вражу силу,</a:t>
            </a:r>
          </a:p>
          <a:p>
            <a:pPr marL="0" indent="0">
              <a:buNone/>
            </a:pPr>
            <a:r>
              <a:rPr lang="uk-UA" sz="1800" i="1" dirty="0" smtClean="0"/>
              <a:t>Не встану я знову! :</a:t>
            </a:r>
          </a:p>
          <a:p>
            <a:pPr marL="0" indent="0">
              <a:buNone/>
            </a:pPr>
            <a:r>
              <a:rPr lang="uk-UA" sz="1800" i="1" dirty="0" smtClean="0"/>
              <a:t>Візьміть мої </a:t>
            </a:r>
            <a:r>
              <a:rPr lang="uk-UA" sz="1800" i="1" dirty="0" err="1" smtClean="0"/>
              <a:t>гетьманськії</a:t>
            </a:r>
            <a:r>
              <a:rPr lang="uk-UA" sz="1800" i="1" dirty="0" smtClean="0"/>
              <a:t> </a:t>
            </a:r>
          </a:p>
          <a:p>
            <a:pPr marL="0" indent="0">
              <a:buNone/>
            </a:pPr>
            <a:r>
              <a:rPr lang="uk-UA" sz="1800" i="1" dirty="0" smtClean="0"/>
              <a:t>Клейноди, панове,</a:t>
            </a:r>
          </a:p>
          <a:p>
            <a:pPr marL="0" indent="0">
              <a:buNone/>
            </a:pPr>
            <a:r>
              <a:rPr lang="uk-UA" sz="1800" i="1" dirty="0" smtClean="0"/>
              <a:t>Та однесіть москалеві:</a:t>
            </a:r>
          </a:p>
          <a:p>
            <a:pPr marL="0" indent="0">
              <a:buNone/>
            </a:pPr>
            <a:r>
              <a:rPr lang="uk-UA" sz="1800" i="1" dirty="0" smtClean="0"/>
              <a:t>Нехай Москва знає,</a:t>
            </a:r>
          </a:p>
          <a:p>
            <a:pPr marL="0" indent="0">
              <a:buNone/>
            </a:pPr>
            <a:r>
              <a:rPr lang="uk-UA" sz="1800" i="1" dirty="0" smtClean="0"/>
              <a:t>Що гетьмана Дорошенка</a:t>
            </a:r>
          </a:p>
          <a:p>
            <a:pPr marL="0" indent="0">
              <a:buNone/>
            </a:pPr>
            <a:r>
              <a:rPr lang="uk-UA" sz="1800" i="1" dirty="0" smtClean="0"/>
              <a:t>На світі немає.</a:t>
            </a:r>
            <a:endParaRPr lang="ru-RU" sz="1800" i="1" dirty="0"/>
          </a:p>
        </p:txBody>
      </p:sp>
    </p:spTree>
    <p:extLst>
      <p:ext uri="{BB962C8B-B14F-4D97-AF65-F5344CB8AC3E}">
        <p14:creationId xmlns:p14="http://schemas.microsoft.com/office/powerpoint/2010/main" val="4465434"/>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250</TotalTime>
  <Words>1040</Words>
  <Application>Microsoft Office PowerPoint</Application>
  <PresentationFormat>Екран (4:3)</PresentationFormat>
  <Paragraphs>97</Paragraphs>
  <Slides>13</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13</vt:i4>
      </vt:variant>
    </vt:vector>
  </HeadingPairs>
  <TitlesOfParts>
    <vt:vector size="14" baseType="lpstr">
      <vt:lpstr>Трек</vt:lpstr>
      <vt:lpstr>Презентація PowerPoint</vt:lpstr>
      <vt:lpstr>Мета дослідження: </vt:lpstr>
      <vt:lpstr>Презентація PowerPoint</vt:lpstr>
      <vt:lpstr>Презентація PowerPoint</vt:lpstr>
      <vt:lpstr>Шевченко про Богдана хмельницького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Alina Sezonenko</dc:creator>
  <cp:lastModifiedBy>User</cp:lastModifiedBy>
  <cp:revision>20</cp:revision>
  <dcterms:created xsi:type="dcterms:W3CDTF">2014-04-03T16:03:31Z</dcterms:created>
  <dcterms:modified xsi:type="dcterms:W3CDTF">2014-04-09T11:34:34Z</dcterms:modified>
</cp:coreProperties>
</file>