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8" r:id="rId2"/>
    <p:sldId id="266" r:id="rId3"/>
    <p:sldId id="262" r:id="rId4"/>
    <p:sldId id="261" r:id="rId5"/>
    <p:sldId id="259" r:id="rId6"/>
    <p:sldId id="271" r:id="rId7"/>
    <p:sldId id="268" r:id="rId8"/>
    <p:sldId id="269" r:id="rId9"/>
    <p:sldId id="260" r:id="rId10"/>
    <p:sldId id="265" r:id="rId11"/>
    <p:sldId id="263" r:id="rId12"/>
    <p:sldId id="264" r:id="rId13"/>
    <p:sldId id="270" r:id="rId14"/>
    <p:sldId id="267"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a:srgbClr val="3333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8953" autoAdjust="0"/>
  </p:normalViewPr>
  <p:slideViewPr>
    <p:cSldViewPr>
      <p:cViewPr varScale="1">
        <p:scale>
          <a:sx n="117" d="100"/>
          <a:sy n="117" d="100"/>
        </p:scale>
        <p:origin x="-151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09.04.2014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09.04.2014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09.04.2014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09.04.2014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09.04.2014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09.04.2014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09.04.2014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09.04.2014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09.04.2014</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09.04.2014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t>09.04.2014</a:t>
            </a:fld>
            <a:endParaRPr lang="ru-RU" dirty="0"/>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dirty="0"/>
          </a:p>
        </p:txBody>
      </p:sp>
      <p:sp>
        <p:nvSpPr>
          <p:cNvPr id="10" name="Footer Placeholder 9"/>
          <p:cNvSpPr>
            <a:spLocks noGrp="1"/>
          </p:cNvSpPr>
          <p:nvPr>
            <p:ph type="ftr" sz="quarter" idx="12"/>
          </p:nvPr>
        </p:nvSpPr>
        <p:spPr/>
        <p:txBody>
          <a:bodyPr/>
          <a:lstStyle/>
          <a:p>
            <a:endParaRPr lang="ru-RU"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t>‹№›</a:t>
            </a:fld>
            <a:endParaRPr lang="ru-RU"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t>09.04.2014</a:t>
            </a:fld>
            <a:endParaRPr lang="ru-RU" dirty="0"/>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2212" y="4005064"/>
            <a:ext cx="7606212" cy="28529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lvl1pPr algn="ctr">
              <a:spcBef>
                <a:spcPct val="0"/>
              </a:spcBef>
              <a:buNone/>
              <a:defRPr sz="2400" b="1">
                <a:ln>
                  <a:noFill/>
                </a:ln>
                <a:solidFill>
                  <a:srgbClr val="000000"/>
                </a:solidFill>
                <a:effectLst>
                  <a:outerShdw blurRad="38100" dist="38100" dir="2700000" algn="tl">
                    <a:srgbClr val="000000">
                      <a:alpha val="43137"/>
                    </a:srgbClr>
                  </a:outerShdw>
                </a:effectLst>
                <a:latin typeface="Bookman Old Style" panose="020506040505050202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r"/>
            <a:r>
              <a:rPr lang="uk-UA" i="1" u="heavy" dirty="0">
                <a:solidFill>
                  <a:srgbClr val="C00000"/>
                </a:solidFill>
                <a:effectLst/>
              </a:rPr>
              <a:t>Роботу виконувала:</a:t>
            </a:r>
          </a:p>
          <a:p>
            <a:pPr algn="r"/>
            <a:r>
              <a:rPr lang="uk-UA" i="1" dirty="0">
                <a:solidFill>
                  <a:srgbClr val="C00000"/>
                </a:solidFill>
                <a:effectLst/>
              </a:rPr>
              <a:t>Іванець Юлія Анатоліївна</a:t>
            </a:r>
          </a:p>
          <a:p>
            <a:pPr algn="r"/>
            <a:r>
              <a:rPr lang="uk-UA" i="1" dirty="0">
                <a:solidFill>
                  <a:srgbClr val="C00000"/>
                </a:solidFill>
                <a:effectLst/>
              </a:rPr>
              <a:t> учениця 10 класу (32 групи)</a:t>
            </a:r>
          </a:p>
          <a:p>
            <a:pPr algn="r"/>
            <a:r>
              <a:rPr lang="uk-UA" i="1" dirty="0">
                <a:solidFill>
                  <a:srgbClr val="C00000"/>
                </a:solidFill>
                <a:effectLst/>
              </a:rPr>
              <a:t>Білоцерківського колегіуму</a:t>
            </a:r>
          </a:p>
          <a:p>
            <a:pPr algn="r"/>
            <a:r>
              <a:rPr lang="uk-UA" i="1" dirty="0">
                <a:solidFill>
                  <a:srgbClr val="C00000"/>
                </a:solidFill>
                <a:effectLst/>
              </a:rPr>
              <a:t>м. Біла Церква, Київська область</a:t>
            </a:r>
          </a:p>
          <a:p>
            <a:pPr algn="r"/>
            <a:r>
              <a:rPr lang="uk-UA" i="1" u="heavy" dirty="0">
                <a:solidFill>
                  <a:srgbClr val="C00000"/>
                </a:solidFill>
                <a:effectLst/>
              </a:rPr>
              <a:t>Науковий керівник: </a:t>
            </a:r>
          </a:p>
          <a:p>
            <a:pPr algn="r"/>
            <a:r>
              <a:rPr lang="uk-UA" i="1" dirty="0">
                <a:solidFill>
                  <a:srgbClr val="C00000"/>
                </a:solidFill>
                <a:effectLst/>
              </a:rPr>
              <a:t>Махаринська Оксана Петрівна</a:t>
            </a:r>
          </a:p>
        </p:txBody>
      </p:sp>
      <p:sp>
        <p:nvSpPr>
          <p:cNvPr id="2" name="Заголовок 1"/>
          <p:cNvSpPr>
            <a:spLocks noGrp="1"/>
          </p:cNvSpPr>
          <p:nvPr>
            <p:ph type="ctrTitle"/>
          </p:nvPr>
        </p:nvSpPr>
        <p:spPr>
          <a:xfrm>
            <a:off x="0" y="0"/>
            <a:ext cx="8388424" cy="4070367"/>
          </a:xfrm>
          <a:noFill/>
          <a:ln>
            <a:noFill/>
          </a:ln>
        </p:spPr>
        <p:style>
          <a:lnRef idx="2">
            <a:schemeClr val="accent1"/>
          </a:lnRef>
          <a:fillRef idx="1">
            <a:schemeClr val="lt1"/>
          </a:fillRef>
          <a:effectRef idx="0">
            <a:schemeClr val="accent1"/>
          </a:effectRef>
          <a:fontRef idx="minor">
            <a:schemeClr val="dk1"/>
          </a:fontRef>
        </p:style>
        <p:txBody>
          <a:bodyPr/>
          <a:lstStyle/>
          <a:p>
            <a:pPr algn="ctr"/>
            <a:r>
              <a:rPr lang="uk-UA" sz="2400" dirty="0">
                <a:ln>
                  <a:noFill/>
                </a:ln>
                <a:solidFill>
                  <a:srgbClr val="000000"/>
                </a:solidFill>
                <a:effectLst>
                  <a:outerShdw blurRad="38100" dist="38100" dir="2700000" algn="tl">
                    <a:srgbClr val="000000">
                      <a:alpha val="43137"/>
                    </a:srgbClr>
                  </a:outerShdw>
                </a:effectLst>
                <a:latin typeface="Bookman Old Style" panose="02050604050505020204" pitchFamily="18" charset="0"/>
              </a:rPr>
              <a:t>Робота </a:t>
            </a:r>
            <a:br>
              <a:rPr lang="uk-UA" sz="2400" dirty="0">
                <a:ln>
                  <a:noFill/>
                </a:ln>
                <a:solidFill>
                  <a:srgbClr val="000000"/>
                </a:solidFill>
                <a:effectLst>
                  <a:outerShdw blurRad="38100" dist="38100" dir="2700000" algn="tl">
                    <a:srgbClr val="000000">
                      <a:alpha val="43137"/>
                    </a:srgbClr>
                  </a:outerShdw>
                </a:effectLst>
                <a:latin typeface="Bookman Old Style" panose="02050604050505020204" pitchFamily="18" charset="0"/>
              </a:rPr>
            </a:br>
            <a:r>
              <a:rPr lang="uk-UA" sz="2400" dirty="0">
                <a:ln>
                  <a:noFill/>
                </a:ln>
                <a:solidFill>
                  <a:srgbClr val="000000"/>
                </a:solidFill>
                <a:effectLst>
                  <a:outerShdw blurRad="38100" dist="38100" dir="2700000" algn="tl">
                    <a:srgbClr val="000000">
                      <a:alpha val="43137"/>
                    </a:srgbClr>
                  </a:outerShdw>
                </a:effectLst>
                <a:latin typeface="Bookman Old Style" panose="02050604050505020204" pitchFamily="18" charset="0"/>
              </a:rPr>
              <a:t>проектного етапу Всеукраїнського інтерактивного конкурсу Малої академії наук «МАН - Юніор Дослідник»</a:t>
            </a:r>
            <a:br>
              <a:rPr lang="uk-UA" sz="2400" dirty="0">
                <a:ln>
                  <a:noFill/>
                </a:ln>
                <a:solidFill>
                  <a:srgbClr val="000000"/>
                </a:solidFill>
                <a:effectLst>
                  <a:outerShdw blurRad="38100" dist="38100" dir="2700000" algn="tl">
                    <a:srgbClr val="000000">
                      <a:alpha val="43137"/>
                    </a:srgbClr>
                  </a:outerShdw>
                </a:effectLst>
                <a:latin typeface="Bookman Old Style" panose="02050604050505020204" pitchFamily="18" charset="0"/>
              </a:rPr>
            </a:br>
            <a:r>
              <a:rPr lang="uk-UA" sz="2400" dirty="0">
                <a:ln>
                  <a:noFill/>
                </a:ln>
                <a:solidFill>
                  <a:srgbClr val="000000"/>
                </a:solidFill>
                <a:effectLst>
                  <a:outerShdw blurRad="38100" dist="38100" dir="2700000" algn="tl">
                    <a:srgbClr val="000000">
                      <a:alpha val="43137"/>
                    </a:srgbClr>
                  </a:outerShdw>
                </a:effectLst>
                <a:latin typeface="Bookman Old Style" panose="02050604050505020204" pitchFamily="18" charset="0"/>
              </a:rPr>
              <a:t>у номінації «Історик-Юніор»</a:t>
            </a:r>
            <a:r>
              <a:rPr lang="uk-UA"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ookman Old Style" panose="02050604050505020204" pitchFamily="18" charset="0"/>
              </a:rPr>
              <a:t/>
            </a:r>
            <a:br>
              <a:rPr lang="uk-UA"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Bookman Old Style" panose="02050604050505020204" pitchFamily="18" charset="0"/>
              </a:rPr>
            </a:br>
            <a:r>
              <a:rPr lang="uk-UA" sz="3600" b="1" dirty="0">
                <a:ln>
                  <a:noFill/>
                </a:ln>
                <a:solidFill>
                  <a:srgbClr val="CC3300"/>
                </a:solidFill>
                <a:effectLst>
                  <a:outerShdw blurRad="38100" dist="38100" dir="2700000" algn="tl">
                    <a:srgbClr val="000000">
                      <a:alpha val="43137"/>
                    </a:srgbClr>
                  </a:outerShdw>
                </a:effectLst>
                <a:latin typeface="Bookman Old Style" panose="02050604050505020204" pitchFamily="18" charset="0"/>
              </a:rPr>
              <a:t>Історичне підґрунтя творчості Тараса Григоровича Шевченка</a:t>
            </a:r>
            <a:br>
              <a:rPr lang="uk-UA" sz="3600" b="1" dirty="0">
                <a:ln>
                  <a:noFill/>
                </a:ln>
                <a:solidFill>
                  <a:srgbClr val="CC3300"/>
                </a:solidFill>
                <a:effectLst>
                  <a:outerShdw blurRad="38100" dist="38100" dir="2700000" algn="tl">
                    <a:srgbClr val="000000">
                      <a:alpha val="43137"/>
                    </a:srgbClr>
                  </a:outerShdw>
                </a:effectLst>
                <a:latin typeface="Bookman Old Style" panose="02050604050505020204" pitchFamily="18" charset="0"/>
              </a:rPr>
            </a:br>
            <a:r>
              <a:rPr lang="uk-UA" sz="3600" b="1" dirty="0">
                <a:ln>
                  <a:noFill/>
                </a:ln>
                <a:solidFill>
                  <a:srgbClr val="CC3300"/>
                </a:solidFill>
                <a:effectLst>
                  <a:outerShdw blurRad="38100" dist="38100" dir="2700000" algn="tl">
                    <a:srgbClr val="000000">
                      <a:alpha val="43137"/>
                    </a:srgbClr>
                  </a:outerShdw>
                </a:effectLst>
                <a:latin typeface="Bookman Old Style" panose="02050604050505020204" pitchFamily="18" charset="0"/>
              </a:rPr>
              <a:t>(на прикладі відомого твору Шевченка «Тарасова ніч</a:t>
            </a:r>
            <a:r>
              <a:rPr lang="uk-UA" sz="3600" b="1" dirty="0" smtClean="0">
                <a:ln>
                  <a:noFill/>
                </a:ln>
                <a:solidFill>
                  <a:srgbClr val="CC3300"/>
                </a:solidFill>
                <a:effectLst>
                  <a:outerShdw blurRad="38100" dist="38100" dir="2700000" algn="tl">
                    <a:srgbClr val="000000">
                      <a:alpha val="43137"/>
                    </a:srgbClr>
                  </a:outerShdw>
                </a:effectLst>
                <a:latin typeface="Bookman Old Style" panose="02050604050505020204" pitchFamily="18" charset="0"/>
              </a:rPr>
              <a:t>»)</a:t>
            </a:r>
            <a:endParaRPr lang="uk-UA" sz="3600" b="1" dirty="0">
              <a:ln>
                <a:noFill/>
              </a:ln>
              <a:solidFill>
                <a:srgbClr val="CC3300"/>
              </a:solidFill>
              <a:effectLst>
                <a:outerShdw blurRad="38100" dist="38100" dir="2700000" algn="tl">
                  <a:srgbClr val="000000">
                    <a:alpha val="43137"/>
                  </a:srgbClr>
                </a:outerShdw>
              </a:effectLst>
              <a:latin typeface="Bookman Old Style" panose="02050604050505020204" pitchFamily="18" charset="0"/>
            </a:endParaRPr>
          </a:p>
        </p:txBody>
      </p:sp>
      <p:pic>
        <p:nvPicPr>
          <p:cNvPr id="4" name="Рисунок 3" descr="https://encrypted-tbn3.gstatic.com/images?q=tbn:ANd9GcRCmQPncATGaU-0c-0TBwzuft2fQbv_jIID9rkhi9xTD4OGNfwUsQ"/>
          <p:cNvPicPr/>
          <p:nvPr/>
        </p:nvPicPr>
        <p:blipFill rotWithShape="1">
          <a:blip r:embed="rId2">
            <a:extLst>
              <a:ext uri="{28A0092B-C50C-407E-A947-70E740481C1C}">
                <a14:useLocalDpi xmlns:a14="http://schemas.microsoft.com/office/drawing/2010/main" val="0"/>
              </a:ext>
            </a:extLst>
          </a:blip>
          <a:srcRect l="6647" t="3445" r="7386" b="3049"/>
          <a:stretch/>
        </p:blipFill>
        <p:spPr bwMode="auto">
          <a:xfrm>
            <a:off x="107504" y="4019418"/>
            <a:ext cx="2088232" cy="2762291"/>
          </a:xfrm>
          <a:prstGeom prst="rect">
            <a:avLst/>
          </a:prstGeom>
          <a:noFill/>
          <a:ln>
            <a:noFill/>
          </a:ln>
        </p:spPr>
      </p:pic>
    </p:spTree>
    <p:extLst>
      <p:ext uri="{BB962C8B-B14F-4D97-AF65-F5344CB8AC3E}">
        <p14:creationId xmlns:p14="http://schemas.microsoft.com/office/powerpoint/2010/main" val="34753733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0032" y="4548735"/>
            <a:ext cx="3528392" cy="2119087"/>
          </a:xfrm>
          <a:ln w="57150">
            <a:solidFill>
              <a:schemeClr val="bg2">
                <a:lumMod val="75000"/>
              </a:schemeClr>
            </a:solidFill>
          </a:ln>
        </p:spPr>
        <p:style>
          <a:lnRef idx="2">
            <a:schemeClr val="accent1"/>
          </a:lnRef>
          <a:fillRef idx="1">
            <a:schemeClr val="lt1"/>
          </a:fillRef>
          <a:effectRef idx="0">
            <a:schemeClr val="accent1"/>
          </a:effectRef>
          <a:fontRef idx="minor">
            <a:schemeClr val="dk1"/>
          </a:fontRef>
        </p:style>
        <p:txBody>
          <a:bodyPr/>
          <a:lstStyle/>
          <a:p>
            <a:r>
              <a:rPr lang="uk-UA" sz="4800" dirty="0" smtClean="0">
                <a:solidFill>
                  <a:srgbClr val="CC3300"/>
                </a:solidFill>
              </a:rPr>
              <a:t>Тарас Федорович (</a:t>
            </a:r>
            <a:r>
              <a:rPr lang="uk-UA" sz="4800" dirty="0" err="1" smtClean="0">
                <a:solidFill>
                  <a:srgbClr val="CC3300"/>
                </a:solidFill>
              </a:rPr>
              <a:t>Трясило</a:t>
            </a:r>
            <a:r>
              <a:rPr lang="uk-UA" sz="4800" dirty="0" smtClean="0">
                <a:solidFill>
                  <a:srgbClr val="CC3300"/>
                </a:solidFill>
              </a:rPr>
              <a:t>)</a:t>
            </a:r>
            <a:endParaRPr lang="uk-UA" sz="4800" dirty="0">
              <a:solidFill>
                <a:srgbClr val="CC3300"/>
              </a:solidFill>
            </a:endParaRPr>
          </a:p>
        </p:txBody>
      </p:sp>
      <p:pic>
        <p:nvPicPr>
          <p:cNvPr id="4098" name="Picture 2" descr="C:\Users\User\Desktop\Конкурс\Taras_Tryasyl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40042"/>
            <a:ext cx="3240360" cy="4320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9" name="Picture 3" descr="C:\Users\User\Desktop\Конкурс\images.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30" y="94511"/>
            <a:ext cx="4608685" cy="6569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4439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Конкурс\sunflower.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84"/>
          <a:stretch/>
        </p:blipFill>
        <p:spPr bwMode="auto">
          <a:xfrm>
            <a:off x="-5851" y="0"/>
            <a:ext cx="9149851" cy="690720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82962" y="116632"/>
            <a:ext cx="4486112" cy="4553639"/>
          </a:xfrm>
          <a:prstGeom prst="rect">
            <a:avLst/>
          </a:prstGeom>
          <a:solidFill>
            <a:schemeClr val="lt1">
              <a:alpha val="75000"/>
            </a:schemeClr>
          </a:solidFill>
          <a:ln w="38100">
            <a:solidFill>
              <a:srgbClr val="FFFF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400" b="1" i="1" dirty="0" err="1" smtClean="0">
                <a:solidFill>
                  <a:srgbClr val="3333FF"/>
                </a:solidFill>
              </a:rPr>
              <a:t>Лягло</a:t>
            </a:r>
            <a:r>
              <a:rPr lang="ru-RU" sz="2400" b="1" i="1" dirty="0" smtClean="0">
                <a:solidFill>
                  <a:srgbClr val="3333FF"/>
                </a:solidFill>
              </a:rPr>
              <a:t> </a:t>
            </a:r>
            <a:r>
              <a:rPr lang="ru-RU" sz="2400" b="1" i="1" dirty="0" err="1">
                <a:solidFill>
                  <a:srgbClr val="3333FF"/>
                </a:solidFill>
              </a:rPr>
              <a:t>сонце</a:t>
            </a:r>
            <a:r>
              <a:rPr lang="ru-RU" sz="2400" b="1" i="1" dirty="0">
                <a:solidFill>
                  <a:srgbClr val="3333FF"/>
                </a:solidFill>
              </a:rPr>
              <a:t> за горою</a:t>
            </a:r>
            <a:r>
              <a:rPr lang="ru-RU" sz="2400" b="1" i="1" dirty="0" smtClean="0">
                <a:solidFill>
                  <a:srgbClr val="3333FF"/>
                </a:solidFill>
              </a:rPr>
              <a:t>,</a:t>
            </a:r>
            <a:endParaRPr lang="ru-RU" sz="2400" b="1" i="1" dirty="0">
              <a:solidFill>
                <a:srgbClr val="3333FF"/>
              </a:solidFill>
            </a:endParaRPr>
          </a:p>
          <a:p>
            <a:pPr algn="ctr"/>
            <a:r>
              <a:rPr lang="ru-RU" sz="2400" b="1" i="1" dirty="0" err="1">
                <a:solidFill>
                  <a:srgbClr val="3333FF"/>
                </a:solidFill>
              </a:rPr>
              <a:t>Зірки</a:t>
            </a:r>
            <a:r>
              <a:rPr lang="ru-RU" sz="2400" b="1" i="1" dirty="0">
                <a:solidFill>
                  <a:srgbClr val="3333FF"/>
                </a:solidFill>
              </a:rPr>
              <a:t> </a:t>
            </a:r>
            <a:r>
              <a:rPr lang="ru-RU" sz="2400" b="1" i="1" dirty="0" err="1">
                <a:solidFill>
                  <a:srgbClr val="3333FF"/>
                </a:solidFill>
              </a:rPr>
              <a:t>засіяли</a:t>
            </a:r>
            <a:r>
              <a:rPr lang="ru-RU" sz="2400" b="1" i="1" dirty="0" smtClean="0">
                <a:solidFill>
                  <a:srgbClr val="3333FF"/>
                </a:solidFill>
              </a:rPr>
              <a:t>,</a:t>
            </a:r>
            <a:endParaRPr lang="ru-RU" sz="2400" b="1" i="1" dirty="0">
              <a:solidFill>
                <a:srgbClr val="3333FF"/>
              </a:solidFill>
            </a:endParaRPr>
          </a:p>
          <a:p>
            <a:pPr algn="ctr"/>
            <a:r>
              <a:rPr lang="ru-RU" sz="2400" b="1" i="1" dirty="0">
                <a:solidFill>
                  <a:srgbClr val="3333FF"/>
                </a:solidFill>
              </a:rPr>
              <a:t>А </a:t>
            </a:r>
            <a:r>
              <a:rPr lang="ru-RU" sz="2400" b="1" i="1" dirty="0" err="1">
                <a:solidFill>
                  <a:srgbClr val="3333FF"/>
                </a:solidFill>
              </a:rPr>
              <a:t>козаки</a:t>
            </a:r>
            <a:r>
              <a:rPr lang="ru-RU" sz="2400" b="1" i="1" dirty="0">
                <a:solidFill>
                  <a:srgbClr val="3333FF"/>
                </a:solidFill>
              </a:rPr>
              <a:t>, як та </a:t>
            </a:r>
            <a:r>
              <a:rPr lang="ru-RU" sz="2400" b="1" i="1" dirty="0" err="1">
                <a:solidFill>
                  <a:srgbClr val="3333FF"/>
                </a:solidFill>
              </a:rPr>
              <a:t>хмара</a:t>
            </a:r>
            <a:r>
              <a:rPr lang="ru-RU" sz="2400" b="1" i="1" dirty="0" smtClean="0">
                <a:solidFill>
                  <a:srgbClr val="3333FF"/>
                </a:solidFill>
              </a:rPr>
              <a:t>,</a:t>
            </a:r>
            <a:endParaRPr lang="ru-RU" sz="2400" b="1" i="1" dirty="0">
              <a:solidFill>
                <a:srgbClr val="3333FF"/>
              </a:solidFill>
            </a:endParaRPr>
          </a:p>
          <a:p>
            <a:pPr algn="ctr"/>
            <a:r>
              <a:rPr lang="ru-RU" sz="2400" b="1" i="1" dirty="0" err="1">
                <a:solidFill>
                  <a:srgbClr val="3333FF"/>
                </a:solidFill>
              </a:rPr>
              <a:t>Ляхів</a:t>
            </a:r>
            <a:r>
              <a:rPr lang="ru-RU" sz="2400" b="1" i="1" dirty="0">
                <a:solidFill>
                  <a:srgbClr val="3333FF"/>
                </a:solidFill>
              </a:rPr>
              <a:t> обступали</a:t>
            </a:r>
            <a:r>
              <a:rPr lang="ru-RU" sz="2400" b="1" i="1" dirty="0" smtClean="0">
                <a:solidFill>
                  <a:srgbClr val="3333FF"/>
                </a:solidFill>
              </a:rPr>
              <a:t>.</a:t>
            </a:r>
            <a:endParaRPr lang="ru-RU" sz="2400" b="1" i="1" dirty="0">
              <a:solidFill>
                <a:srgbClr val="3333FF"/>
              </a:solidFill>
            </a:endParaRPr>
          </a:p>
          <a:p>
            <a:pPr algn="ctr"/>
            <a:r>
              <a:rPr lang="ru-RU" sz="2400" b="1" i="1" dirty="0">
                <a:solidFill>
                  <a:srgbClr val="3333FF"/>
                </a:solidFill>
              </a:rPr>
              <a:t>Як став </a:t>
            </a:r>
            <a:r>
              <a:rPr lang="ru-RU" sz="2400" b="1" i="1" dirty="0" err="1">
                <a:solidFill>
                  <a:srgbClr val="3333FF"/>
                </a:solidFill>
              </a:rPr>
              <a:t>місяць</a:t>
            </a:r>
            <a:r>
              <a:rPr lang="ru-RU" sz="2400" b="1" i="1" dirty="0">
                <a:solidFill>
                  <a:srgbClr val="3333FF"/>
                </a:solidFill>
              </a:rPr>
              <a:t> </a:t>
            </a:r>
            <a:r>
              <a:rPr lang="ru-RU" sz="2400" b="1" i="1" dirty="0" err="1">
                <a:solidFill>
                  <a:srgbClr val="3333FF"/>
                </a:solidFill>
              </a:rPr>
              <a:t>серед</a:t>
            </a:r>
            <a:r>
              <a:rPr lang="ru-RU" sz="2400" b="1" i="1" dirty="0">
                <a:solidFill>
                  <a:srgbClr val="3333FF"/>
                </a:solidFill>
              </a:rPr>
              <a:t> неба</a:t>
            </a:r>
            <a:r>
              <a:rPr lang="ru-RU" sz="2400" b="1" i="1" dirty="0" smtClean="0">
                <a:solidFill>
                  <a:srgbClr val="3333FF"/>
                </a:solidFill>
              </a:rPr>
              <a:t>,</a:t>
            </a:r>
            <a:endParaRPr lang="ru-RU" sz="2400" b="1" i="1" dirty="0">
              <a:solidFill>
                <a:srgbClr val="3333FF"/>
              </a:solidFill>
            </a:endParaRPr>
          </a:p>
          <a:p>
            <a:pPr algn="ctr"/>
            <a:r>
              <a:rPr lang="ru-RU" sz="2400" b="1" i="1" dirty="0" err="1">
                <a:solidFill>
                  <a:srgbClr val="3333FF"/>
                </a:solidFill>
              </a:rPr>
              <a:t>Ревнула</a:t>
            </a:r>
            <a:r>
              <a:rPr lang="ru-RU" sz="2400" b="1" i="1" dirty="0">
                <a:solidFill>
                  <a:srgbClr val="3333FF"/>
                </a:solidFill>
              </a:rPr>
              <a:t> </a:t>
            </a:r>
            <a:r>
              <a:rPr lang="ru-RU" sz="2400" b="1" i="1" dirty="0" err="1">
                <a:solidFill>
                  <a:srgbClr val="3333FF"/>
                </a:solidFill>
              </a:rPr>
              <a:t>гармата</a:t>
            </a:r>
            <a:r>
              <a:rPr lang="ru-RU" sz="2400" b="1" i="1" dirty="0" smtClean="0">
                <a:solidFill>
                  <a:srgbClr val="3333FF"/>
                </a:solidFill>
              </a:rPr>
              <a:t>,</a:t>
            </a:r>
            <a:endParaRPr lang="ru-RU" sz="2400" b="1" i="1" dirty="0">
              <a:solidFill>
                <a:srgbClr val="3333FF"/>
              </a:solidFill>
            </a:endParaRPr>
          </a:p>
          <a:p>
            <a:pPr algn="ctr"/>
            <a:r>
              <a:rPr lang="ru-RU" sz="2400" b="1" i="1" dirty="0" err="1">
                <a:solidFill>
                  <a:srgbClr val="3333FF"/>
                </a:solidFill>
              </a:rPr>
              <a:t>Прокинулись</a:t>
            </a:r>
            <a:r>
              <a:rPr lang="ru-RU" sz="2400" b="1" i="1" dirty="0">
                <a:solidFill>
                  <a:srgbClr val="3333FF"/>
                </a:solidFill>
              </a:rPr>
              <a:t> </a:t>
            </a:r>
            <a:r>
              <a:rPr lang="ru-RU" sz="2400" b="1" i="1" dirty="0" err="1">
                <a:solidFill>
                  <a:srgbClr val="3333FF"/>
                </a:solidFill>
              </a:rPr>
              <a:t>ляшки</a:t>
            </a:r>
            <a:r>
              <a:rPr lang="ru-RU" sz="2400" b="1" i="1" dirty="0">
                <a:solidFill>
                  <a:srgbClr val="3333FF"/>
                </a:solidFill>
              </a:rPr>
              <a:t>-панки </a:t>
            </a:r>
            <a:r>
              <a:rPr lang="ru-RU" sz="2400" b="1" i="1" dirty="0" smtClean="0">
                <a:solidFill>
                  <a:srgbClr val="3333FF"/>
                </a:solidFill>
              </a:rPr>
              <a:t>—</a:t>
            </a:r>
            <a:endParaRPr lang="ru-RU" sz="2400" b="1" i="1" dirty="0">
              <a:solidFill>
                <a:srgbClr val="3333FF"/>
              </a:solidFill>
            </a:endParaRPr>
          </a:p>
          <a:p>
            <a:pPr algn="ctr"/>
            <a:r>
              <a:rPr lang="ru-RU" sz="2400" b="1" i="1" dirty="0" err="1">
                <a:solidFill>
                  <a:srgbClr val="3333FF"/>
                </a:solidFill>
              </a:rPr>
              <a:t>Нікуди</a:t>
            </a:r>
            <a:r>
              <a:rPr lang="ru-RU" sz="2400" b="1" i="1" dirty="0">
                <a:solidFill>
                  <a:srgbClr val="3333FF"/>
                </a:solidFill>
              </a:rPr>
              <a:t> </a:t>
            </a:r>
            <a:r>
              <a:rPr lang="ru-RU" sz="2400" b="1" i="1" dirty="0" err="1">
                <a:solidFill>
                  <a:srgbClr val="3333FF"/>
                </a:solidFill>
              </a:rPr>
              <a:t>втікати</a:t>
            </a:r>
            <a:r>
              <a:rPr lang="ru-RU" sz="2400" b="1" i="1" dirty="0" smtClean="0">
                <a:solidFill>
                  <a:srgbClr val="3333FF"/>
                </a:solidFill>
              </a:rPr>
              <a:t>!</a:t>
            </a:r>
            <a:endParaRPr lang="ru-RU" sz="2400" b="1" i="1" dirty="0">
              <a:solidFill>
                <a:srgbClr val="3333FF"/>
              </a:solidFill>
            </a:endParaRPr>
          </a:p>
          <a:p>
            <a:pPr algn="ctr"/>
            <a:r>
              <a:rPr lang="ru-RU" sz="2400" b="1" i="1" dirty="0" err="1">
                <a:solidFill>
                  <a:srgbClr val="3333FF"/>
                </a:solidFill>
              </a:rPr>
              <a:t>Прокинулись</a:t>
            </a:r>
            <a:r>
              <a:rPr lang="ru-RU" sz="2400" b="1" i="1" dirty="0">
                <a:solidFill>
                  <a:srgbClr val="3333FF"/>
                </a:solidFill>
              </a:rPr>
              <a:t> </a:t>
            </a:r>
            <a:r>
              <a:rPr lang="ru-RU" sz="2400" b="1" i="1" dirty="0" err="1" smtClean="0">
                <a:solidFill>
                  <a:srgbClr val="3333FF"/>
                </a:solidFill>
              </a:rPr>
              <a:t>ляшки</a:t>
            </a:r>
            <a:r>
              <a:rPr lang="ru-RU" sz="2400" b="1" i="1" dirty="0" smtClean="0">
                <a:solidFill>
                  <a:srgbClr val="3333FF"/>
                </a:solidFill>
              </a:rPr>
              <a:t>-панки</a:t>
            </a:r>
            <a:endParaRPr lang="ru-RU" sz="2400" b="1" i="1" dirty="0">
              <a:solidFill>
                <a:srgbClr val="3333FF"/>
              </a:solidFill>
            </a:endParaRPr>
          </a:p>
          <a:p>
            <a:pPr algn="ctr"/>
            <a:r>
              <a:rPr lang="ru-RU" sz="2400" b="1" i="1" dirty="0">
                <a:solidFill>
                  <a:srgbClr val="3333FF"/>
                </a:solidFill>
              </a:rPr>
              <a:t>Та й не повставали</a:t>
            </a:r>
            <a:r>
              <a:rPr lang="ru-RU" sz="2400" b="1" i="1" dirty="0" smtClean="0">
                <a:solidFill>
                  <a:srgbClr val="3333FF"/>
                </a:solidFill>
              </a:rPr>
              <a:t>.</a:t>
            </a:r>
            <a:endParaRPr lang="ru-RU" sz="2400" b="1" i="1" dirty="0">
              <a:solidFill>
                <a:srgbClr val="3333FF"/>
              </a:solidFill>
            </a:endParaRPr>
          </a:p>
          <a:p>
            <a:pPr algn="ctr"/>
            <a:r>
              <a:rPr lang="ru-RU" sz="2400" b="1" i="1" dirty="0" err="1">
                <a:solidFill>
                  <a:srgbClr val="3333FF"/>
                </a:solidFill>
              </a:rPr>
              <a:t>Зійшло</a:t>
            </a:r>
            <a:r>
              <a:rPr lang="ru-RU" sz="2400" b="1" i="1" dirty="0">
                <a:solidFill>
                  <a:srgbClr val="3333FF"/>
                </a:solidFill>
              </a:rPr>
              <a:t> </a:t>
            </a:r>
            <a:r>
              <a:rPr lang="ru-RU" sz="2400" b="1" i="1" dirty="0" err="1">
                <a:solidFill>
                  <a:srgbClr val="3333FF"/>
                </a:solidFill>
              </a:rPr>
              <a:t>сонце</a:t>
            </a:r>
            <a:r>
              <a:rPr lang="ru-RU" sz="2400" b="1" i="1" dirty="0">
                <a:solidFill>
                  <a:srgbClr val="3333FF"/>
                </a:solidFill>
              </a:rPr>
              <a:t> — </a:t>
            </a:r>
            <a:r>
              <a:rPr lang="ru-RU" sz="2400" b="1" i="1" dirty="0" err="1" smtClean="0">
                <a:solidFill>
                  <a:srgbClr val="3333FF"/>
                </a:solidFill>
              </a:rPr>
              <a:t>ляшки</a:t>
            </a:r>
            <a:r>
              <a:rPr lang="ru-RU" sz="2400" b="1" i="1" dirty="0" smtClean="0">
                <a:solidFill>
                  <a:srgbClr val="3333FF"/>
                </a:solidFill>
              </a:rPr>
              <a:t>-панки</a:t>
            </a:r>
            <a:endParaRPr lang="ru-RU" sz="2400" b="1" i="1" dirty="0">
              <a:solidFill>
                <a:srgbClr val="3333FF"/>
              </a:solidFill>
            </a:endParaRPr>
          </a:p>
          <a:p>
            <a:pPr algn="ctr"/>
            <a:r>
              <a:rPr lang="ru-RU" sz="2400" b="1" i="1" dirty="0" err="1">
                <a:solidFill>
                  <a:srgbClr val="3333FF"/>
                </a:solidFill>
              </a:rPr>
              <a:t>Покотом</a:t>
            </a:r>
            <a:r>
              <a:rPr lang="ru-RU" sz="2400" b="1" i="1" dirty="0">
                <a:solidFill>
                  <a:srgbClr val="3333FF"/>
                </a:solidFill>
              </a:rPr>
              <a:t> лежали</a:t>
            </a:r>
            <a:r>
              <a:rPr lang="ru-RU" sz="2400" b="1" i="1" dirty="0" smtClean="0">
                <a:solidFill>
                  <a:srgbClr val="3333FF"/>
                </a:solidFill>
              </a:rPr>
              <a:t>.</a:t>
            </a:r>
            <a:endParaRPr lang="ru-RU" sz="2400" b="1" i="1" dirty="0">
              <a:solidFill>
                <a:srgbClr val="3333FF"/>
              </a:solidFill>
            </a:endParaRPr>
          </a:p>
        </p:txBody>
      </p:sp>
      <p:pic>
        <p:nvPicPr>
          <p:cNvPr id="2052" name="Picture 4" descr="C:\Users\User\Desktop\Конкурс\bb21f2bed22e5f66c87a92670f25784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2615" y="4440718"/>
            <a:ext cx="2063403" cy="24960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349872" y="369843"/>
            <a:ext cx="4762587" cy="3083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9019" y="4141780"/>
            <a:ext cx="5292080" cy="27949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05808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Конкурс\лоьл.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578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37432" y="260648"/>
            <a:ext cx="7518944" cy="6001643"/>
          </a:xfrm>
          <a:prstGeom prst="rect">
            <a:avLst/>
          </a:prstGeom>
          <a:solidFill>
            <a:schemeClr val="lt1">
              <a:alpha val="75000"/>
            </a:schemeClr>
          </a:solidFill>
          <a:ln w="28575">
            <a:solidFill>
              <a:srgbClr val="FFFF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uk-UA" sz="3200" b="1" i="1" dirty="0">
                <a:solidFill>
                  <a:srgbClr val="3333FF"/>
                </a:solidFill>
              </a:rPr>
              <a:t>Розгромивши вночі польський табір козаки поперетягували гармати і гаківниці до свого обозу, недобитки-жовніри тікали. А самому </a:t>
            </a:r>
            <a:r>
              <a:rPr lang="uk-UA" sz="3200" b="1" i="1" dirty="0" err="1">
                <a:solidFill>
                  <a:srgbClr val="3333FF"/>
                </a:solidFill>
              </a:rPr>
              <a:t>Конецьпольському</a:t>
            </a:r>
            <a:r>
              <a:rPr lang="uk-UA" sz="3200" b="1" i="1" dirty="0">
                <a:solidFill>
                  <a:srgbClr val="3333FF"/>
                </a:solidFill>
              </a:rPr>
              <a:t> чудом вдалося врятуватися. </a:t>
            </a:r>
            <a:endParaRPr lang="uk-UA" sz="3200" b="1" i="1" dirty="0" smtClean="0">
              <a:solidFill>
                <a:srgbClr val="3333FF"/>
              </a:solidFill>
            </a:endParaRPr>
          </a:p>
          <a:p>
            <a:r>
              <a:rPr lang="uk-UA" sz="3200" b="1" i="1" dirty="0" smtClean="0">
                <a:solidFill>
                  <a:srgbClr val="3333FF"/>
                </a:solidFill>
              </a:rPr>
              <a:t>Річ </a:t>
            </a:r>
            <a:r>
              <a:rPr lang="uk-UA" sz="3200" b="1" i="1" dirty="0">
                <a:solidFill>
                  <a:srgbClr val="3333FF"/>
                </a:solidFill>
              </a:rPr>
              <a:t>Посполита </a:t>
            </a:r>
            <a:endParaRPr lang="uk-UA" sz="3200" b="1" i="1" dirty="0" smtClean="0">
              <a:solidFill>
                <a:srgbClr val="3333FF"/>
              </a:solidFill>
            </a:endParaRPr>
          </a:p>
          <a:p>
            <a:r>
              <a:rPr lang="uk-UA" sz="3200" b="1" i="1" dirty="0" smtClean="0">
                <a:solidFill>
                  <a:srgbClr val="3333FF"/>
                </a:solidFill>
              </a:rPr>
              <a:t>оголосила </a:t>
            </a:r>
            <a:r>
              <a:rPr lang="uk-UA" sz="3200" b="1" i="1" dirty="0">
                <a:solidFill>
                  <a:srgbClr val="3333FF"/>
                </a:solidFill>
              </a:rPr>
              <a:t>про </a:t>
            </a:r>
            <a:endParaRPr lang="uk-UA" sz="3200" b="1" i="1" dirty="0" smtClean="0">
              <a:solidFill>
                <a:srgbClr val="3333FF"/>
              </a:solidFill>
            </a:endParaRPr>
          </a:p>
          <a:p>
            <a:r>
              <a:rPr lang="uk-UA" sz="3200" b="1" i="1" dirty="0" smtClean="0">
                <a:solidFill>
                  <a:srgbClr val="3333FF"/>
                </a:solidFill>
              </a:rPr>
              <a:t>перемир’я</a:t>
            </a:r>
            <a:r>
              <a:rPr lang="uk-UA" sz="3200" b="1" i="1" dirty="0">
                <a:solidFill>
                  <a:srgbClr val="3333FF"/>
                </a:solidFill>
              </a:rPr>
              <a:t>, </a:t>
            </a:r>
            <a:r>
              <a:rPr lang="uk-UA" sz="3200" b="1" i="1" dirty="0" smtClean="0">
                <a:solidFill>
                  <a:srgbClr val="3333FF"/>
                </a:solidFill>
              </a:rPr>
              <a:t>і</a:t>
            </a:r>
          </a:p>
          <a:p>
            <a:r>
              <a:rPr lang="uk-UA" sz="3200" b="1" i="1" dirty="0" smtClean="0">
                <a:solidFill>
                  <a:srgbClr val="3333FF"/>
                </a:solidFill>
              </a:rPr>
              <a:t>пішла </a:t>
            </a:r>
            <a:r>
              <a:rPr lang="uk-UA" sz="3200" b="1" i="1" dirty="0">
                <a:solidFill>
                  <a:srgbClr val="3333FF"/>
                </a:solidFill>
              </a:rPr>
              <a:t>на значні </a:t>
            </a:r>
            <a:endParaRPr lang="uk-UA" sz="3200" b="1" i="1" dirty="0" smtClean="0">
              <a:solidFill>
                <a:srgbClr val="3333FF"/>
              </a:solidFill>
            </a:endParaRPr>
          </a:p>
          <a:p>
            <a:r>
              <a:rPr lang="uk-UA" sz="3200" b="1" i="1" dirty="0" smtClean="0">
                <a:solidFill>
                  <a:srgbClr val="3333FF"/>
                </a:solidFill>
              </a:rPr>
              <a:t>поступки </a:t>
            </a:r>
          </a:p>
          <a:p>
            <a:r>
              <a:rPr lang="uk-UA" sz="3200" b="1" i="1" dirty="0" smtClean="0">
                <a:solidFill>
                  <a:srgbClr val="3333FF"/>
                </a:solidFill>
              </a:rPr>
              <a:t>козацтву</a:t>
            </a:r>
            <a:r>
              <a:rPr lang="uk-UA" sz="3200" b="1" i="1" dirty="0">
                <a:solidFill>
                  <a:srgbClr val="3333FF"/>
                </a:solidFill>
              </a:rPr>
              <a:t>.</a:t>
            </a:r>
          </a:p>
        </p:txBody>
      </p:sp>
      <p:pic>
        <p:nvPicPr>
          <p:cNvPr id="3075" name="Picture 3" descr="C:\Users\User\Desktop\Конкурс\article_7865.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3676" y="2780928"/>
            <a:ext cx="5131953" cy="39309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4238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9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67544" y="0"/>
            <a:ext cx="7620000" cy="1143000"/>
          </a:xfrm>
        </p:spPr>
        <p:txBody>
          <a:bodyPr/>
          <a:lstStyle/>
          <a:p>
            <a:pPr algn="ctr"/>
            <a:r>
              <a:rPr lang="uk-UA" sz="4800" b="1" dirty="0" smtClean="0">
                <a:solidFill>
                  <a:schemeClr val="bg1"/>
                </a:solidFill>
              </a:rPr>
              <a:t>ВИСНОВОК</a:t>
            </a:r>
            <a:endParaRPr lang="ru-RU" sz="4800" b="1" dirty="0">
              <a:solidFill>
                <a:schemeClr val="bg1"/>
              </a:solidFill>
            </a:endParaRPr>
          </a:p>
        </p:txBody>
      </p:sp>
      <p:sp>
        <p:nvSpPr>
          <p:cNvPr id="3" name="Місце для вмісту 2"/>
          <p:cNvSpPr>
            <a:spLocks noGrp="1"/>
          </p:cNvSpPr>
          <p:nvPr>
            <p:ph idx="1"/>
          </p:nvPr>
        </p:nvSpPr>
        <p:spPr>
          <a:xfrm>
            <a:off x="323528" y="1124744"/>
            <a:ext cx="7920880" cy="1440160"/>
          </a:xfrm>
        </p:spPr>
        <p:txBody>
          <a:bodyPr/>
          <a:lstStyle/>
          <a:p>
            <a:pPr>
              <a:buClr>
                <a:schemeClr val="bg1"/>
              </a:buClr>
              <a:buFont typeface="Wingdings" panose="05000000000000000000" pitchFamily="2" charset="2"/>
              <a:buChar char="Ø"/>
            </a:pPr>
            <a:r>
              <a:rPr lang="uk-UA" b="1" i="1" dirty="0" smtClean="0">
                <a:solidFill>
                  <a:schemeClr val="bg1"/>
                </a:solidFill>
              </a:rPr>
              <a:t> Отже, </a:t>
            </a:r>
            <a:r>
              <a:rPr lang="ru-RU" b="1" i="1" dirty="0" smtClean="0">
                <a:solidFill>
                  <a:schemeClr val="bg1"/>
                </a:solidFill>
              </a:rPr>
              <a:t>робота </a:t>
            </a:r>
            <a:r>
              <a:rPr lang="ru-RU" b="1" i="1" dirty="0">
                <a:solidFill>
                  <a:schemeClr val="bg1"/>
                </a:solidFill>
              </a:rPr>
              <a:t>над </a:t>
            </a:r>
            <a:r>
              <a:rPr lang="ru-RU" b="1" i="1" dirty="0" err="1">
                <a:solidFill>
                  <a:schemeClr val="bg1"/>
                </a:solidFill>
              </a:rPr>
              <a:t>цим</a:t>
            </a:r>
            <a:r>
              <a:rPr lang="ru-RU" b="1" i="1" dirty="0">
                <a:solidFill>
                  <a:schemeClr val="bg1"/>
                </a:solidFill>
              </a:rPr>
              <a:t> проектом дала </a:t>
            </a:r>
            <a:r>
              <a:rPr lang="ru-RU" b="1" i="1" dirty="0" err="1">
                <a:solidFill>
                  <a:schemeClr val="bg1"/>
                </a:solidFill>
              </a:rPr>
              <a:t>змогу</a:t>
            </a:r>
            <a:r>
              <a:rPr lang="ru-RU" b="1" i="1" dirty="0">
                <a:solidFill>
                  <a:schemeClr val="bg1"/>
                </a:solidFill>
              </a:rPr>
              <a:t> </a:t>
            </a:r>
            <a:r>
              <a:rPr lang="ru-RU" b="1" i="1" dirty="0" err="1">
                <a:solidFill>
                  <a:schemeClr val="bg1"/>
                </a:solidFill>
              </a:rPr>
              <a:t>поглибити</a:t>
            </a:r>
            <a:r>
              <a:rPr lang="ru-RU" b="1" i="1" dirty="0">
                <a:solidFill>
                  <a:schemeClr val="bg1"/>
                </a:solidFill>
              </a:rPr>
              <a:t> </a:t>
            </a:r>
            <a:r>
              <a:rPr lang="ru-RU" b="1" i="1" dirty="0" err="1">
                <a:solidFill>
                  <a:schemeClr val="bg1"/>
                </a:solidFill>
              </a:rPr>
              <a:t>знання</a:t>
            </a:r>
            <a:r>
              <a:rPr lang="ru-RU" b="1" i="1" dirty="0">
                <a:solidFill>
                  <a:schemeClr val="bg1"/>
                </a:solidFill>
              </a:rPr>
              <a:t> з </a:t>
            </a:r>
            <a:r>
              <a:rPr lang="ru-RU" b="1" i="1" dirty="0" err="1">
                <a:solidFill>
                  <a:schemeClr val="bg1"/>
                </a:solidFill>
              </a:rPr>
              <a:t>творчості</a:t>
            </a:r>
            <a:r>
              <a:rPr lang="ru-RU" b="1" i="1" dirty="0">
                <a:solidFill>
                  <a:schemeClr val="bg1"/>
                </a:solidFill>
              </a:rPr>
              <a:t> Т.Г. </a:t>
            </a:r>
            <a:r>
              <a:rPr lang="ru-RU" b="1" i="1" dirty="0" err="1">
                <a:solidFill>
                  <a:schemeClr val="bg1"/>
                </a:solidFill>
              </a:rPr>
              <a:t>Шевченка</a:t>
            </a:r>
            <a:r>
              <a:rPr lang="ru-RU" b="1" i="1" dirty="0">
                <a:solidFill>
                  <a:schemeClr val="bg1"/>
                </a:solidFill>
              </a:rPr>
              <a:t> та </a:t>
            </a:r>
            <a:r>
              <a:rPr lang="ru-RU" b="1" i="1" dirty="0" err="1">
                <a:solidFill>
                  <a:schemeClr val="bg1"/>
                </a:solidFill>
              </a:rPr>
              <a:t>історичні</a:t>
            </a:r>
            <a:r>
              <a:rPr lang="ru-RU" b="1" i="1" dirty="0">
                <a:solidFill>
                  <a:schemeClr val="bg1"/>
                </a:solidFill>
              </a:rPr>
              <a:t> теми </a:t>
            </a:r>
            <a:r>
              <a:rPr lang="ru-RU" b="1" i="1" dirty="0" err="1">
                <a:solidFill>
                  <a:schemeClr val="bg1"/>
                </a:solidFill>
              </a:rPr>
              <a:t>які</a:t>
            </a:r>
            <a:r>
              <a:rPr lang="ru-RU" b="1" i="1" dirty="0">
                <a:solidFill>
                  <a:schemeClr val="bg1"/>
                </a:solidFill>
              </a:rPr>
              <a:t> </a:t>
            </a:r>
            <a:r>
              <a:rPr lang="ru-RU" b="1" i="1" dirty="0" err="1">
                <a:solidFill>
                  <a:schemeClr val="bg1"/>
                </a:solidFill>
              </a:rPr>
              <a:t>він</a:t>
            </a:r>
            <a:r>
              <a:rPr lang="ru-RU" b="1" i="1" dirty="0">
                <a:solidFill>
                  <a:schemeClr val="bg1"/>
                </a:solidFill>
              </a:rPr>
              <a:t> </a:t>
            </a:r>
            <a:r>
              <a:rPr lang="ru-RU" b="1" i="1" dirty="0" err="1">
                <a:solidFill>
                  <a:schemeClr val="bg1"/>
                </a:solidFill>
              </a:rPr>
              <a:t>заторгував</a:t>
            </a:r>
            <a:r>
              <a:rPr lang="ru-RU" b="1" i="1" dirty="0">
                <a:solidFill>
                  <a:schemeClr val="bg1"/>
                </a:solidFill>
              </a:rPr>
              <a:t> у </a:t>
            </a:r>
            <a:r>
              <a:rPr lang="ru-RU" b="1" i="1" dirty="0" err="1">
                <a:solidFill>
                  <a:schemeClr val="bg1"/>
                </a:solidFill>
              </a:rPr>
              <a:t>своїх</a:t>
            </a:r>
            <a:r>
              <a:rPr lang="ru-RU" b="1" i="1" dirty="0">
                <a:solidFill>
                  <a:schemeClr val="bg1"/>
                </a:solidFill>
              </a:rPr>
              <a:t> </a:t>
            </a:r>
            <a:r>
              <a:rPr lang="ru-RU" b="1" i="1" dirty="0" err="1">
                <a:solidFill>
                  <a:schemeClr val="bg1"/>
                </a:solidFill>
              </a:rPr>
              <a:t>творах</a:t>
            </a:r>
            <a:endParaRPr lang="ru-RU" b="1" i="1" dirty="0">
              <a:solidFill>
                <a:schemeClr val="bg1"/>
              </a:solidFill>
            </a:endParaRPr>
          </a:p>
        </p:txBody>
      </p:sp>
    </p:spTree>
    <p:extLst>
      <p:ext uri="{BB962C8B-B14F-4D97-AF65-F5344CB8AC3E}">
        <p14:creationId xmlns:p14="http://schemas.microsoft.com/office/powerpoint/2010/main" val="1373466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Desktop\Картінки\2390842_593960e9.jpg"/>
          <p:cNvPicPr>
            <a:picLocks noChangeAspect="1" noChangeArrowheads="1"/>
          </p:cNvPicPr>
          <p:nvPr/>
        </p:nvPicPr>
        <p:blipFill rotWithShape="1">
          <a:blip r:embed="rId2">
            <a:extLst>
              <a:ext uri="{28A0092B-C50C-407E-A947-70E740481C1C}">
                <a14:useLocalDpi xmlns:a14="http://schemas.microsoft.com/office/drawing/2010/main" val="0"/>
              </a:ext>
            </a:extLst>
          </a:blip>
          <a:srcRect t="891" b="6602"/>
          <a:stretch/>
        </p:blipFill>
        <p:spPr bwMode="auto">
          <a:xfrm>
            <a:off x="246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1540" y="1905506"/>
            <a:ext cx="8280920" cy="3046988"/>
          </a:xfrm>
          <a:prstGeom prst="rect">
            <a:avLst/>
          </a:prstGeom>
          <a:solidFill>
            <a:schemeClr val="lt1">
              <a:alpha val="85000"/>
            </a:schemeClr>
          </a:solidFill>
          <a:ln w="57150">
            <a:solidFill>
              <a:srgbClr val="3333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uk-UA" sz="9600" b="1" i="1" dirty="0" smtClean="0">
                <a:ln w="38100">
                  <a:solidFill>
                    <a:srgbClr val="3333FF"/>
                  </a:solidFill>
                </a:ln>
                <a:solidFill>
                  <a:srgbClr val="FFFF00"/>
                </a:solidFill>
                <a:latin typeface="Bookman Old Style" panose="02050604050505020204" pitchFamily="18" charset="0"/>
              </a:rPr>
              <a:t>Дякуємо за увагу!</a:t>
            </a:r>
            <a:endParaRPr lang="uk-UA" sz="9600" b="1" i="1" dirty="0">
              <a:ln w="38100">
                <a:solidFill>
                  <a:srgbClr val="3333FF"/>
                </a:solidFill>
              </a:ln>
              <a:solidFill>
                <a:srgbClr val="FFFF00"/>
              </a:solidFill>
              <a:latin typeface="Bookman Old Style" panose="02050604050505020204" pitchFamily="18" charset="0"/>
            </a:endParaRPr>
          </a:p>
        </p:txBody>
      </p:sp>
    </p:spTree>
    <p:extLst>
      <p:ext uri="{BB962C8B-B14F-4D97-AF65-F5344CB8AC3E}">
        <p14:creationId xmlns:p14="http://schemas.microsoft.com/office/powerpoint/2010/main" val="17727608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3928" y="260648"/>
            <a:ext cx="5040560" cy="638944"/>
          </a:xfrm>
        </p:spPr>
        <p:txBody>
          <a:bodyPr/>
          <a:lstStyle/>
          <a:p>
            <a:pPr algn="ctr"/>
            <a:r>
              <a:rPr lang="uk-UA" sz="4000" dirty="0" smtClean="0">
                <a:ln w="12700">
                  <a:solidFill>
                    <a:srgbClr val="000000"/>
                  </a:solidFill>
                </a:ln>
                <a:solidFill>
                  <a:srgbClr val="CC3300"/>
                </a:solidFill>
              </a:rPr>
              <a:t>Т. Г. Шевченко</a:t>
            </a:r>
            <a:br>
              <a:rPr lang="uk-UA" sz="4000" dirty="0" smtClean="0">
                <a:ln w="12700">
                  <a:solidFill>
                    <a:srgbClr val="000000"/>
                  </a:solidFill>
                </a:ln>
                <a:solidFill>
                  <a:srgbClr val="CC3300"/>
                </a:solidFill>
              </a:rPr>
            </a:br>
            <a:r>
              <a:rPr lang="uk-UA" sz="4000" dirty="0" smtClean="0">
                <a:ln w="12700">
                  <a:solidFill>
                    <a:srgbClr val="000000"/>
                  </a:solidFill>
                </a:ln>
                <a:solidFill>
                  <a:srgbClr val="CC3300"/>
                </a:solidFill>
              </a:rPr>
              <a:t>(1814 – 1861) </a:t>
            </a:r>
            <a:endParaRPr lang="uk-UA" sz="4000" dirty="0">
              <a:ln w="12700">
                <a:solidFill>
                  <a:srgbClr val="000000"/>
                </a:solidFill>
              </a:ln>
              <a:solidFill>
                <a:srgbClr val="CC3300"/>
              </a:solidFill>
            </a:endParaRPr>
          </a:p>
        </p:txBody>
      </p:sp>
      <p:pic>
        <p:nvPicPr>
          <p:cNvPr id="6146" name="Picture 2" descr="C:\Users\User\Desktop\Конкурс\i.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38" y="412638"/>
            <a:ext cx="3081942" cy="38524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8515" y="1484784"/>
            <a:ext cx="3372306" cy="44964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47" name="Picture 3" descr="C:\Users\User\Desktop\Конкурс\1295601279_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305026"/>
            <a:ext cx="3312368" cy="42847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43614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2000"/>
                                        <p:tgtEl>
                                          <p:spTgt spid="6146"/>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2000"/>
                                        <p:tgtEl>
                                          <p:spTgt spid="4"/>
                                        </p:tgtEl>
                                      </p:cBhvr>
                                    </p:animEffect>
                                  </p:childTnLst>
                                </p:cTn>
                              </p:par>
                            </p:childTnLst>
                          </p:cTn>
                        </p:par>
                        <p:par>
                          <p:cTn id="12" fill="hold">
                            <p:stCondLst>
                              <p:cond delay="4000"/>
                            </p:stCondLst>
                            <p:childTnLst>
                              <p:par>
                                <p:cTn id="13" presetID="4" presetClass="entr" presetSubtype="16"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box(in)">
                                      <p:cBhvr>
                                        <p:cTn id="15"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148064" y="116632"/>
            <a:ext cx="3600400" cy="6624736"/>
          </a:xfrm>
          <a:ln w="38100"/>
        </p:spPr>
        <p:style>
          <a:lnRef idx="2">
            <a:schemeClr val="accent1"/>
          </a:lnRef>
          <a:fillRef idx="1">
            <a:schemeClr val="lt1"/>
          </a:fillRef>
          <a:effectRef idx="0">
            <a:schemeClr val="accent1"/>
          </a:effectRef>
          <a:fontRef idx="minor">
            <a:schemeClr val="dk1"/>
          </a:fontRef>
        </p:style>
        <p:txBody>
          <a:bodyPr>
            <a:noAutofit/>
          </a:bodyPr>
          <a:lstStyle/>
          <a:p>
            <a:r>
              <a:rPr lang="uk-UA" sz="2000" b="1" i="1" dirty="0">
                <a:solidFill>
                  <a:srgbClr val="000000"/>
                </a:solidFill>
                <a:latin typeface="Bookman Old Style" panose="02050604050505020204" pitchFamily="18" charset="0"/>
              </a:rPr>
              <a:t>Тарас Шевченко — геній української літератури. Його твори різноманітні та художньо довершені, їх тематика охоплює усі сторони життя нашого народу. У своїх віршах, баладах, поемах Великий Кобзар оповідає про історію козацтва, розмірковує над сенсом буття людини, над долею Батьківщини, зображує романтичні чарівні події та реальні історичні, розповідає про долю простих людей та долі цілих держав.</a:t>
            </a:r>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7504" y="116632"/>
            <a:ext cx="4896544" cy="662257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305074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Конкурс\c60a08dea6a1.jpg"/>
          <p:cNvPicPr>
            <a:picLocks noChangeAspect="1" noChangeArrowheads="1"/>
          </p:cNvPicPr>
          <p:nvPr/>
        </p:nvPicPr>
        <p:blipFill rotWithShape="1">
          <a:blip r:embed="rId2">
            <a:extLst>
              <a:ext uri="{28A0092B-C50C-407E-A947-70E740481C1C}">
                <a14:useLocalDpi xmlns:a14="http://schemas.microsoft.com/office/drawing/2010/main" val="0"/>
              </a:ext>
            </a:extLst>
          </a:blip>
          <a:srcRect r="15215"/>
          <a:stretch/>
        </p:blipFill>
        <p:spPr bwMode="auto">
          <a:xfrm>
            <a:off x="0" y="0"/>
            <a:ext cx="914501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60041" y="1315564"/>
            <a:ext cx="8388932" cy="5130570"/>
          </a:xfrm>
          <a:solidFill>
            <a:schemeClr val="lt1">
              <a:alpha val="90000"/>
            </a:schemeClr>
          </a:solidFill>
          <a:ln w="57150">
            <a:solidFill>
              <a:srgbClr val="FFFF00"/>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a:lstStyle/>
          <a:p>
            <a:r>
              <a:rPr lang="uk-UA" sz="3800" dirty="0">
                <a:ln w="19050">
                  <a:solidFill>
                    <a:srgbClr val="3333FF"/>
                  </a:solidFill>
                </a:ln>
                <a:solidFill>
                  <a:srgbClr val="3333FF"/>
                </a:solidFill>
                <a:effectLst>
                  <a:innerShdw blurRad="69850" dist="43180" dir="5400000">
                    <a:srgbClr val="000000">
                      <a:alpha val="65000"/>
                    </a:srgbClr>
                  </a:innerShdw>
                </a:effectLst>
              </a:rPr>
              <a:t>Без історичної пам’яті немає майбутнього. Події минулих часів мають бути взірцем, уроком для сучасного життя, оскільки ми можемо подивитися на них відсторонено, з більшою об’єктивністю, зробити правильні висновки. Саме тому без перебільшення величезне значення відіграють твори на історичну тематику. </a:t>
            </a:r>
          </a:p>
        </p:txBody>
      </p:sp>
      <p:sp>
        <p:nvSpPr>
          <p:cNvPr id="4" name="Заголовок 1"/>
          <p:cNvSpPr txBox="1">
            <a:spLocks/>
          </p:cNvSpPr>
          <p:nvPr/>
        </p:nvSpPr>
        <p:spPr>
          <a:xfrm>
            <a:off x="360041" y="172564"/>
            <a:ext cx="8424936"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uk-UA" sz="6600" dirty="0" smtClean="0">
                <a:ln w="28575">
                  <a:solidFill>
                    <a:srgbClr val="FFC000"/>
                  </a:solidFill>
                </a:ln>
              </a:rPr>
              <a:t>Актуальність теми:</a:t>
            </a:r>
            <a:endParaRPr lang="uk-UA" sz="6600" dirty="0">
              <a:ln w="28575">
                <a:solidFill>
                  <a:srgbClr val="FFC000"/>
                </a:solidFill>
              </a:ln>
            </a:endParaRPr>
          </a:p>
        </p:txBody>
      </p:sp>
    </p:spTree>
    <p:extLst>
      <p:ext uri="{BB962C8B-B14F-4D97-AF65-F5344CB8AC3E}">
        <p14:creationId xmlns:p14="http://schemas.microsoft.com/office/powerpoint/2010/main" val="31526033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Конкурс\1322214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23528" y="116633"/>
            <a:ext cx="7239000" cy="864096"/>
          </a:xfrm>
        </p:spPr>
        <p:txBody>
          <a:bodyPr/>
          <a:lstStyle/>
          <a:p>
            <a:r>
              <a:rPr lang="uk-UA" sz="6000" b="1" dirty="0" smtClean="0">
                <a:ln w="12700">
                  <a:solidFill>
                    <a:srgbClr val="3333FF"/>
                  </a:solidFill>
                </a:ln>
                <a:solidFill>
                  <a:srgbClr val="FFFF00"/>
                </a:solidFill>
              </a:rPr>
              <a:t>Мета роботи:</a:t>
            </a:r>
            <a:endParaRPr lang="uk-UA" sz="6000" b="1" dirty="0">
              <a:ln w="12700">
                <a:solidFill>
                  <a:srgbClr val="3333FF"/>
                </a:solidFill>
              </a:ln>
              <a:solidFill>
                <a:srgbClr val="FFFF00"/>
              </a:solidFill>
            </a:endParaRPr>
          </a:p>
        </p:txBody>
      </p:sp>
      <p:sp>
        <p:nvSpPr>
          <p:cNvPr id="4" name="Прямоугольник 3"/>
          <p:cNvSpPr/>
          <p:nvPr/>
        </p:nvSpPr>
        <p:spPr>
          <a:xfrm>
            <a:off x="179512" y="1124745"/>
            <a:ext cx="6984776" cy="2304364"/>
          </a:xfrm>
          <a:prstGeom prst="rect">
            <a:avLst/>
          </a:prstGeom>
          <a:solidFill>
            <a:schemeClr val="lt1">
              <a:alpha val="90000"/>
            </a:schemeClr>
          </a:solidFill>
          <a:ln w="57150">
            <a:solidFill>
              <a:srgbClr val="FFFF00"/>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p>
            <a:pPr>
              <a:spcBef>
                <a:spcPct val="0"/>
              </a:spcBef>
            </a:pPr>
            <a:r>
              <a:rPr lang="uk-UA" sz="2800" b="1" dirty="0">
                <a:ln w="19050">
                  <a:solidFill>
                    <a:srgbClr val="3333FF"/>
                  </a:solidFill>
                </a:ln>
                <a:solidFill>
                  <a:srgbClr val="3333FF"/>
                </a:solidFill>
                <a:effectLst>
                  <a:innerShdw blurRad="69850" dist="43180" dir="5400000">
                    <a:srgbClr val="000000">
                      <a:alpha val="65000"/>
                    </a:srgbClr>
                  </a:innerShdw>
                </a:effectLst>
              </a:rPr>
              <a:t>Полягає в тому, що історичних оборонців</a:t>
            </a:r>
          </a:p>
          <a:p>
            <a:pPr>
              <a:spcBef>
                <a:spcPct val="0"/>
              </a:spcBef>
            </a:pPr>
            <a:r>
              <a:rPr lang="uk-UA" sz="2800" b="1" dirty="0">
                <a:ln w="19050">
                  <a:solidFill>
                    <a:srgbClr val="3333FF"/>
                  </a:solidFill>
                </a:ln>
                <a:solidFill>
                  <a:srgbClr val="3333FF"/>
                </a:solidFill>
                <a:effectLst>
                  <a:innerShdw blurRad="69850" dist="43180" dir="5400000">
                    <a:srgbClr val="000000">
                      <a:alpha val="65000"/>
                    </a:srgbClr>
                  </a:innerShdw>
                </a:effectLst>
              </a:rPr>
              <a:t>українського народу потрібно пам'ятати,</a:t>
            </a:r>
          </a:p>
          <a:p>
            <a:pPr>
              <a:spcBef>
                <a:spcPct val="0"/>
              </a:spcBef>
            </a:pPr>
            <a:r>
              <a:rPr lang="uk-UA" sz="2800" b="1" dirty="0">
                <a:ln w="19050">
                  <a:solidFill>
                    <a:srgbClr val="3333FF"/>
                  </a:solidFill>
                </a:ln>
                <a:solidFill>
                  <a:srgbClr val="3333FF"/>
                </a:solidFill>
                <a:effectLst>
                  <a:innerShdw blurRad="69850" dist="43180" dir="5400000">
                    <a:srgbClr val="000000">
                      <a:alpha val="65000"/>
                    </a:srgbClr>
                  </a:innerShdw>
                </a:effectLst>
              </a:rPr>
              <a:t>шанувати… Д</a:t>
            </a:r>
            <a:r>
              <a:rPr lang="ru-RU" sz="2800" b="1" dirty="0">
                <a:ln w="19050">
                  <a:solidFill>
                    <a:srgbClr val="3333FF"/>
                  </a:solidFill>
                </a:ln>
                <a:solidFill>
                  <a:srgbClr val="3333FF"/>
                </a:solidFill>
                <a:effectLst>
                  <a:innerShdw blurRad="69850" dist="43180" dir="5400000">
                    <a:srgbClr val="000000">
                      <a:alpha val="65000"/>
                    </a:srgbClr>
                  </a:innerShdw>
                </a:effectLst>
              </a:rPr>
              <a:t>о минувшини українського народу, його зламних періодів неодноразово </a:t>
            </a:r>
            <a:r>
              <a:rPr lang="ru-RU" sz="2800" b="1" dirty="0" err="1">
                <a:ln w="19050">
                  <a:solidFill>
                    <a:srgbClr val="3333FF"/>
                  </a:solidFill>
                </a:ln>
                <a:solidFill>
                  <a:srgbClr val="3333FF"/>
                </a:solidFill>
                <a:effectLst>
                  <a:innerShdw blurRad="69850" dist="43180" dir="5400000">
                    <a:srgbClr val="000000">
                      <a:alpha val="65000"/>
                    </a:srgbClr>
                  </a:innerShdw>
                </a:effectLst>
              </a:rPr>
              <a:t>звертався</a:t>
            </a:r>
            <a:r>
              <a:rPr lang="ru-RU" sz="2800" b="1" dirty="0">
                <a:ln w="19050">
                  <a:solidFill>
                    <a:srgbClr val="3333FF"/>
                  </a:solidFill>
                </a:ln>
                <a:solidFill>
                  <a:srgbClr val="3333FF"/>
                </a:solidFill>
                <a:effectLst>
                  <a:innerShdw blurRad="69850" dist="43180" dir="5400000">
                    <a:srgbClr val="000000">
                      <a:alpha val="65000"/>
                    </a:srgbClr>
                  </a:innerShdw>
                </a:effectLst>
              </a:rPr>
              <a:t>  і Т. Г. Шевченко. </a:t>
            </a:r>
            <a:endParaRPr lang="uk-UA" sz="2800" b="1" dirty="0">
              <a:ln w="19050">
                <a:solidFill>
                  <a:srgbClr val="3333FF"/>
                </a:solidFill>
              </a:ln>
              <a:solidFill>
                <a:srgbClr val="3333FF"/>
              </a:solidFill>
              <a:effectLst>
                <a:innerShdw blurRad="69850" dist="43180" dir="5400000">
                  <a:srgbClr val="000000">
                    <a:alpha val="65000"/>
                  </a:srgbClr>
                </a:innerShdw>
              </a:effectLst>
            </a:endParaRPr>
          </a:p>
        </p:txBody>
      </p:sp>
      <p:pic>
        <p:nvPicPr>
          <p:cNvPr id="3076" name="Picture 4" descr="C:\Users\User\Desktop\Конкурс\i.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097810"/>
            <a:ext cx="2987824" cy="3734780"/>
          </a:xfrm>
          <a:prstGeom prst="ellipse">
            <a:avLst/>
          </a:prstGeom>
          <a:ln w="63500" cap="rnd">
            <a:solidFill>
              <a:srgbClr val="333333"/>
            </a:solidFill>
          </a:ln>
          <a:effectLst>
            <a:glow>
              <a:schemeClr val="accent1">
                <a:alpha val="40000"/>
              </a:schemeClr>
            </a:glow>
            <a:outerShdw blurRad="381000" dist="292100" dir="5400000" sx="-80000" sy="-18000" rotWithShape="0">
              <a:srgbClr val="000000">
                <a:alpha val="22000"/>
              </a:srgbClr>
            </a:outerShdw>
            <a:softEdge rad="1270000"/>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2726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p:txBody>
          <a:bodyPr/>
          <a:lstStyle/>
          <a:p>
            <a:endParaRPr lang="ru-RU" dirty="0">
              <a:solidFill>
                <a:schemeClr val="bg1"/>
              </a:solidFill>
            </a:endParaRPr>
          </a:p>
        </p:txBody>
      </p:sp>
      <p:sp>
        <p:nvSpPr>
          <p:cNvPr id="3" name="Місце для вмісту 2"/>
          <p:cNvSpPr>
            <a:spLocks noGrp="1"/>
          </p:cNvSpPr>
          <p:nvPr>
            <p:ph idx="1"/>
          </p:nvPr>
        </p:nvSpPr>
        <p:spPr>
          <a:xfrm>
            <a:off x="467544" y="116632"/>
            <a:ext cx="7776864" cy="2160240"/>
          </a:xfrm>
          <a:solidFill>
            <a:schemeClr val="lt1">
              <a:alpha val="90000"/>
            </a:schemeClr>
          </a:solidFill>
          <a:ln w="57150">
            <a:solidFill>
              <a:srgbClr val="FFFF00"/>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p>
            <a:pPr>
              <a:spcBef>
                <a:spcPct val="0"/>
              </a:spcBef>
              <a:buNone/>
            </a:pPr>
            <a:r>
              <a:rPr lang="ru-RU" sz="2800" u="sng" spc="-100" dirty="0" err="1">
                <a:ln w="19050">
                  <a:solidFill>
                    <a:srgbClr val="3333FF"/>
                  </a:solidFill>
                </a:ln>
                <a:solidFill>
                  <a:srgbClr val="3333FF"/>
                </a:solidFill>
                <a:effectLst>
                  <a:innerShdw blurRad="69850" dist="43180" dir="5400000">
                    <a:srgbClr val="000000">
                      <a:alpha val="65000"/>
                    </a:srgbClr>
                  </a:innerShdw>
                </a:effectLst>
              </a:rPr>
              <a:t>Об’єкт</a:t>
            </a:r>
            <a:r>
              <a:rPr lang="ru-RU" sz="2800" u="sng" spc="-100" dirty="0">
                <a:ln w="19050">
                  <a:solidFill>
                    <a:srgbClr val="3333FF"/>
                  </a:solidFill>
                </a:ln>
                <a:solidFill>
                  <a:srgbClr val="3333FF"/>
                </a:solidFill>
                <a:effectLst>
                  <a:innerShdw blurRad="69850" dist="43180" dir="5400000">
                    <a:srgbClr val="000000">
                      <a:alpha val="65000"/>
                    </a:srgbClr>
                  </a:innerShdw>
                </a:effectLst>
              </a:rPr>
              <a:t> </a:t>
            </a:r>
            <a:r>
              <a:rPr lang="ru-RU" sz="2800" u="sng" spc="-100" dirty="0" err="1">
                <a:ln w="19050">
                  <a:solidFill>
                    <a:srgbClr val="3333FF"/>
                  </a:solidFill>
                </a:ln>
                <a:solidFill>
                  <a:srgbClr val="3333FF"/>
                </a:solidFill>
                <a:effectLst>
                  <a:innerShdw blurRad="69850" dist="43180" dir="5400000">
                    <a:srgbClr val="000000">
                      <a:alpha val="65000"/>
                    </a:srgbClr>
                  </a:innerShdw>
                </a:effectLst>
              </a:rPr>
              <a:t>дослідження</a:t>
            </a:r>
            <a:r>
              <a:rPr lang="ru-RU" sz="2800" spc="-100" dirty="0">
                <a:ln w="19050">
                  <a:solidFill>
                    <a:srgbClr val="3333FF"/>
                  </a:solidFill>
                </a:ln>
                <a:solidFill>
                  <a:srgbClr val="3333FF"/>
                </a:solidFill>
                <a:effectLst>
                  <a:innerShdw blurRad="69850" dist="43180" dir="5400000">
                    <a:srgbClr val="000000">
                      <a:alpha val="65000"/>
                    </a:srgbClr>
                  </a:innerShdw>
                </a:effectLst>
              </a:rPr>
              <a:t>: </a:t>
            </a:r>
            <a:r>
              <a:rPr lang="ru-RU" sz="2800" spc="-100" dirty="0" err="1">
                <a:ln w="19050">
                  <a:solidFill>
                    <a:srgbClr val="3333FF"/>
                  </a:solidFill>
                </a:ln>
                <a:solidFill>
                  <a:srgbClr val="3333FF"/>
                </a:solidFill>
                <a:effectLst>
                  <a:innerShdw blurRad="69850" dist="43180" dir="5400000">
                    <a:srgbClr val="000000">
                      <a:alpha val="65000"/>
                    </a:srgbClr>
                  </a:innerShdw>
                </a:effectLst>
              </a:rPr>
              <a:t>полягає</a:t>
            </a:r>
            <a:r>
              <a:rPr lang="ru-RU" sz="2800" spc="-100" dirty="0">
                <a:ln w="19050">
                  <a:solidFill>
                    <a:srgbClr val="3333FF"/>
                  </a:solidFill>
                </a:ln>
                <a:solidFill>
                  <a:srgbClr val="3333FF"/>
                </a:solidFill>
                <a:effectLst>
                  <a:innerShdw blurRad="69850" dist="43180" dir="5400000">
                    <a:srgbClr val="000000">
                      <a:alpha val="65000"/>
                    </a:srgbClr>
                  </a:innerShdw>
                </a:effectLst>
              </a:rPr>
              <a:t> в </a:t>
            </a:r>
            <a:r>
              <a:rPr lang="ru-RU" sz="2800" spc="-100" dirty="0" err="1">
                <a:ln w="19050">
                  <a:solidFill>
                    <a:srgbClr val="3333FF"/>
                  </a:solidFill>
                </a:ln>
                <a:solidFill>
                  <a:srgbClr val="3333FF"/>
                </a:solidFill>
                <a:effectLst>
                  <a:innerShdw blurRad="69850" dist="43180" dir="5400000">
                    <a:srgbClr val="000000">
                      <a:alpha val="65000"/>
                    </a:srgbClr>
                  </a:innerShdw>
                </a:effectLst>
              </a:rPr>
              <a:t>досліджені</a:t>
            </a:r>
            <a:r>
              <a:rPr lang="ru-RU" sz="2800" spc="-100" dirty="0">
                <a:ln w="19050">
                  <a:solidFill>
                    <a:srgbClr val="3333FF"/>
                  </a:solidFill>
                </a:ln>
                <a:solidFill>
                  <a:srgbClr val="3333FF"/>
                </a:solidFill>
                <a:effectLst>
                  <a:innerShdw blurRad="69850" dist="43180" dir="5400000">
                    <a:srgbClr val="000000">
                      <a:alpha val="65000"/>
                    </a:srgbClr>
                  </a:innerShdw>
                </a:effectLst>
              </a:rPr>
              <a:t> </a:t>
            </a:r>
            <a:r>
              <a:rPr lang="ru-RU" sz="2800" spc="-100" dirty="0" err="1">
                <a:ln w="19050">
                  <a:solidFill>
                    <a:srgbClr val="3333FF"/>
                  </a:solidFill>
                </a:ln>
                <a:solidFill>
                  <a:srgbClr val="3333FF"/>
                </a:solidFill>
                <a:effectLst>
                  <a:innerShdw blurRad="69850" dist="43180" dir="5400000">
                    <a:srgbClr val="000000">
                      <a:alpha val="65000"/>
                    </a:srgbClr>
                  </a:innerShdw>
                </a:effectLst>
              </a:rPr>
              <a:t>історичної</a:t>
            </a:r>
            <a:r>
              <a:rPr lang="ru-RU" sz="2800" spc="-100" dirty="0">
                <a:ln w="19050">
                  <a:solidFill>
                    <a:srgbClr val="3333FF"/>
                  </a:solidFill>
                </a:ln>
                <a:solidFill>
                  <a:srgbClr val="3333FF"/>
                </a:solidFill>
                <a:effectLst>
                  <a:innerShdw blurRad="69850" dist="43180" dir="5400000">
                    <a:srgbClr val="000000">
                      <a:alpha val="65000"/>
                    </a:srgbClr>
                  </a:innerShdw>
                </a:effectLst>
              </a:rPr>
              <a:t> </a:t>
            </a:r>
            <a:r>
              <a:rPr lang="ru-RU" sz="2800" spc="-100" dirty="0" err="1">
                <a:ln w="19050">
                  <a:solidFill>
                    <a:srgbClr val="3333FF"/>
                  </a:solidFill>
                </a:ln>
                <a:solidFill>
                  <a:srgbClr val="3333FF"/>
                </a:solidFill>
                <a:effectLst>
                  <a:innerShdw blurRad="69850" dist="43180" dir="5400000">
                    <a:srgbClr val="000000">
                      <a:alpha val="65000"/>
                    </a:srgbClr>
                  </a:innerShdw>
                </a:effectLst>
              </a:rPr>
              <a:t>творчості</a:t>
            </a:r>
            <a:r>
              <a:rPr lang="ru-RU" sz="2800" spc="-100" dirty="0">
                <a:ln w="19050">
                  <a:solidFill>
                    <a:srgbClr val="3333FF"/>
                  </a:solidFill>
                </a:ln>
                <a:solidFill>
                  <a:srgbClr val="3333FF"/>
                </a:solidFill>
                <a:effectLst>
                  <a:innerShdw blurRad="69850" dist="43180" dir="5400000">
                    <a:srgbClr val="000000">
                      <a:alpha val="65000"/>
                    </a:srgbClr>
                  </a:innerShdw>
                </a:effectLst>
              </a:rPr>
              <a:t> Тараса Григоровича </a:t>
            </a:r>
            <a:r>
              <a:rPr lang="ru-RU" sz="2800" spc="-100" dirty="0" err="1">
                <a:ln w="19050">
                  <a:solidFill>
                    <a:srgbClr val="3333FF"/>
                  </a:solidFill>
                </a:ln>
                <a:solidFill>
                  <a:srgbClr val="3333FF"/>
                </a:solidFill>
                <a:effectLst>
                  <a:innerShdw blurRad="69850" dist="43180" dir="5400000">
                    <a:srgbClr val="000000">
                      <a:alpha val="65000"/>
                    </a:srgbClr>
                  </a:innerShdw>
                </a:effectLst>
              </a:rPr>
              <a:t>Шевченка</a:t>
            </a:r>
            <a:endParaRPr lang="ru-RU" sz="2800" spc="-100" dirty="0">
              <a:ln w="19050">
                <a:solidFill>
                  <a:srgbClr val="3333FF"/>
                </a:solidFill>
              </a:ln>
              <a:solidFill>
                <a:srgbClr val="3333FF"/>
              </a:solidFill>
              <a:effectLst>
                <a:innerShdw blurRad="69850" dist="43180" dir="5400000">
                  <a:srgbClr val="000000">
                    <a:alpha val="65000"/>
                  </a:srgbClr>
                </a:innerShdw>
              </a:effectLst>
            </a:endParaRPr>
          </a:p>
          <a:p>
            <a:pPr>
              <a:spcBef>
                <a:spcPct val="0"/>
              </a:spcBef>
              <a:buNone/>
            </a:pPr>
            <a:r>
              <a:rPr lang="ru-RU" sz="2800" u="sng" spc="-100" dirty="0">
                <a:ln w="19050">
                  <a:solidFill>
                    <a:srgbClr val="3333FF"/>
                  </a:solidFill>
                </a:ln>
                <a:solidFill>
                  <a:srgbClr val="3333FF"/>
                </a:solidFill>
                <a:effectLst>
                  <a:innerShdw blurRad="69850" dist="43180" dir="5400000">
                    <a:srgbClr val="000000">
                      <a:alpha val="65000"/>
                    </a:srgbClr>
                  </a:innerShdw>
                </a:effectLst>
              </a:rPr>
              <a:t>Предмет </a:t>
            </a:r>
            <a:r>
              <a:rPr lang="ru-RU" sz="2800" u="sng" spc="-100" dirty="0" err="1">
                <a:ln w="19050">
                  <a:solidFill>
                    <a:srgbClr val="3333FF"/>
                  </a:solidFill>
                </a:ln>
                <a:solidFill>
                  <a:srgbClr val="3333FF"/>
                </a:solidFill>
                <a:effectLst>
                  <a:innerShdw blurRad="69850" dist="43180" dir="5400000">
                    <a:srgbClr val="000000">
                      <a:alpha val="65000"/>
                    </a:srgbClr>
                  </a:innerShdw>
                </a:effectLst>
              </a:rPr>
              <a:t>дослідження</a:t>
            </a:r>
            <a:r>
              <a:rPr lang="ru-RU" sz="2800" u="sng" spc="-100" dirty="0">
                <a:ln w="19050">
                  <a:solidFill>
                    <a:srgbClr val="3333FF"/>
                  </a:solidFill>
                </a:ln>
                <a:solidFill>
                  <a:srgbClr val="3333FF"/>
                </a:solidFill>
                <a:effectLst>
                  <a:innerShdw blurRad="69850" dist="43180" dir="5400000">
                    <a:srgbClr val="000000">
                      <a:alpha val="65000"/>
                    </a:srgbClr>
                  </a:innerShdw>
                </a:effectLst>
              </a:rPr>
              <a:t>:</a:t>
            </a:r>
            <a:r>
              <a:rPr lang="ru-RU" sz="2800" spc="-100" dirty="0">
                <a:ln w="19050">
                  <a:solidFill>
                    <a:srgbClr val="3333FF"/>
                  </a:solidFill>
                </a:ln>
                <a:solidFill>
                  <a:srgbClr val="3333FF"/>
                </a:solidFill>
              </a:rPr>
              <a:t> </a:t>
            </a:r>
            <a:r>
              <a:rPr lang="ru-RU" sz="2800" spc="-100" dirty="0" err="1">
                <a:ln w="19050">
                  <a:solidFill>
                    <a:srgbClr val="3333FF"/>
                  </a:solidFill>
                </a:ln>
                <a:solidFill>
                  <a:srgbClr val="3333FF"/>
                </a:solidFill>
                <a:effectLst>
                  <a:innerShdw blurRad="69850" dist="43180" dir="5400000">
                    <a:srgbClr val="000000">
                      <a:alpha val="65000"/>
                    </a:srgbClr>
                  </a:innerShdw>
                </a:effectLst>
              </a:rPr>
              <a:t>полягає</a:t>
            </a:r>
            <a:r>
              <a:rPr lang="ru-RU" sz="2800" spc="-100" dirty="0">
                <a:ln w="19050">
                  <a:solidFill>
                    <a:srgbClr val="3333FF"/>
                  </a:solidFill>
                </a:ln>
                <a:solidFill>
                  <a:srgbClr val="3333FF"/>
                </a:solidFill>
                <a:effectLst>
                  <a:innerShdw blurRad="69850" dist="43180" dir="5400000">
                    <a:srgbClr val="000000">
                      <a:alpha val="65000"/>
                    </a:srgbClr>
                  </a:innerShdw>
                </a:effectLst>
              </a:rPr>
              <a:t> в </a:t>
            </a:r>
            <a:r>
              <a:rPr lang="ru-RU" sz="2800" spc="-100" dirty="0" err="1">
                <a:ln w="19050">
                  <a:solidFill>
                    <a:srgbClr val="3333FF"/>
                  </a:solidFill>
                </a:ln>
                <a:solidFill>
                  <a:srgbClr val="3333FF"/>
                </a:solidFill>
                <a:effectLst>
                  <a:innerShdw blurRad="69850" dist="43180" dir="5400000">
                    <a:srgbClr val="000000">
                      <a:alpha val="65000"/>
                    </a:srgbClr>
                  </a:innerShdw>
                </a:effectLst>
              </a:rPr>
              <a:t>досліджені</a:t>
            </a:r>
            <a:r>
              <a:rPr lang="ru-RU" sz="2800" spc="-100" dirty="0">
                <a:ln w="19050">
                  <a:solidFill>
                    <a:srgbClr val="3333FF"/>
                  </a:solidFill>
                </a:ln>
                <a:solidFill>
                  <a:srgbClr val="3333FF"/>
                </a:solidFill>
                <a:effectLst>
                  <a:innerShdw blurRad="69850" dist="43180" dir="5400000">
                    <a:srgbClr val="000000">
                      <a:alpha val="65000"/>
                    </a:srgbClr>
                  </a:innerShdw>
                </a:effectLst>
              </a:rPr>
              <a:t> та </a:t>
            </a:r>
            <a:r>
              <a:rPr lang="ru-RU" sz="2800" spc="-100" dirty="0" err="1">
                <a:ln w="19050">
                  <a:solidFill>
                    <a:srgbClr val="3333FF"/>
                  </a:solidFill>
                </a:ln>
                <a:solidFill>
                  <a:srgbClr val="3333FF"/>
                </a:solidFill>
                <a:effectLst>
                  <a:innerShdw blurRad="69850" dist="43180" dir="5400000">
                    <a:srgbClr val="000000">
                      <a:alpha val="65000"/>
                    </a:srgbClr>
                  </a:innerShdw>
                </a:effectLst>
              </a:rPr>
              <a:t>аналізі</a:t>
            </a:r>
            <a:r>
              <a:rPr lang="ru-RU" sz="2800" spc="-100" dirty="0">
                <a:ln w="19050">
                  <a:solidFill>
                    <a:srgbClr val="3333FF"/>
                  </a:solidFill>
                </a:ln>
                <a:solidFill>
                  <a:srgbClr val="3333FF"/>
                </a:solidFill>
                <a:effectLst>
                  <a:innerShdw blurRad="69850" dist="43180" dir="5400000">
                    <a:srgbClr val="000000">
                      <a:alpha val="65000"/>
                    </a:srgbClr>
                  </a:innerShdw>
                </a:effectLst>
              </a:rPr>
              <a:t> </a:t>
            </a:r>
            <a:r>
              <a:rPr lang="ru-RU" sz="2800" spc="-100" dirty="0" err="1">
                <a:ln w="19050">
                  <a:solidFill>
                    <a:srgbClr val="3333FF"/>
                  </a:solidFill>
                </a:ln>
                <a:solidFill>
                  <a:srgbClr val="3333FF"/>
                </a:solidFill>
                <a:effectLst>
                  <a:innerShdw blurRad="69850" dist="43180" dir="5400000">
                    <a:srgbClr val="000000">
                      <a:alpha val="65000"/>
                    </a:srgbClr>
                  </a:innerShdw>
                </a:effectLst>
              </a:rPr>
              <a:t>творчості</a:t>
            </a:r>
            <a:r>
              <a:rPr lang="ru-RU" sz="2800" spc="-100" dirty="0">
                <a:ln w="19050">
                  <a:solidFill>
                    <a:srgbClr val="3333FF"/>
                  </a:solidFill>
                </a:ln>
                <a:solidFill>
                  <a:srgbClr val="3333FF"/>
                </a:solidFill>
                <a:effectLst>
                  <a:innerShdw blurRad="69850" dist="43180" dir="5400000">
                    <a:srgbClr val="000000">
                      <a:alpha val="65000"/>
                    </a:srgbClr>
                  </a:innerShdw>
                </a:effectLst>
              </a:rPr>
              <a:t> Тараса </a:t>
            </a:r>
            <a:r>
              <a:rPr lang="ru-RU" sz="2800" spc="-100" dirty="0" err="1">
                <a:ln w="19050">
                  <a:solidFill>
                    <a:srgbClr val="3333FF"/>
                  </a:solidFill>
                </a:ln>
                <a:solidFill>
                  <a:srgbClr val="3333FF"/>
                </a:solidFill>
                <a:effectLst>
                  <a:innerShdw blurRad="69850" dist="43180" dir="5400000">
                    <a:srgbClr val="000000">
                      <a:alpha val="65000"/>
                    </a:srgbClr>
                  </a:innerShdw>
                </a:effectLst>
              </a:rPr>
              <a:t>Шевченка</a:t>
            </a:r>
            <a:r>
              <a:rPr lang="ru-RU" sz="2800" spc="-100" dirty="0">
                <a:ln w="19050">
                  <a:solidFill>
                    <a:srgbClr val="3333FF"/>
                  </a:solidFill>
                </a:ln>
                <a:solidFill>
                  <a:srgbClr val="3333FF"/>
                </a:solidFill>
                <a:effectLst>
                  <a:innerShdw blurRad="69850" dist="43180" dir="5400000">
                    <a:srgbClr val="000000">
                      <a:alpha val="65000"/>
                    </a:srgbClr>
                  </a:innerShdw>
                </a:effectLst>
              </a:rPr>
              <a:t> на </a:t>
            </a:r>
            <a:r>
              <a:rPr lang="ru-RU" sz="2800" spc="-100" dirty="0" err="1">
                <a:ln w="19050">
                  <a:solidFill>
                    <a:srgbClr val="3333FF"/>
                  </a:solidFill>
                </a:ln>
                <a:solidFill>
                  <a:srgbClr val="3333FF"/>
                </a:solidFill>
                <a:effectLst>
                  <a:innerShdw blurRad="69850" dist="43180" dir="5400000">
                    <a:srgbClr val="000000">
                      <a:alpha val="65000"/>
                    </a:srgbClr>
                  </a:innerShdw>
                </a:effectLst>
              </a:rPr>
              <a:t>прикладі</a:t>
            </a:r>
            <a:r>
              <a:rPr lang="ru-RU" sz="2800" spc="-100" dirty="0">
                <a:ln w="19050">
                  <a:solidFill>
                    <a:srgbClr val="3333FF"/>
                  </a:solidFill>
                </a:ln>
                <a:solidFill>
                  <a:srgbClr val="3333FF"/>
                </a:solidFill>
                <a:effectLst>
                  <a:innerShdw blurRad="69850" dist="43180" dir="5400000">
                    <a:srgbClr val="000000">
                      <a:alpha val="65000"/>
                    </a:srgbClr>
                  </a:innerShdw>
                </a:effectLst>
              </a:rPr>
              <a:t> </a:t>
            </a:r>
            <a:r>
              <a:rPr lang="ru-RU" sz="2800" spc="-100" dirty="0" err="1">
                <a:ln w="19050">
                  <a:solidFill>
                    <a:srgbClr val="3333FF"/>
                  </a:solidFill>
                </a:ln>
                <a:solidFill>
                  <a:srgbClr val="3333FF"/>
                </a:solidFill>
                <a:effectLst>
                  <a:innerShdw blurRad="69850" dist="43180" dir="5400000">
                    <a:srgbClr val="000000">
                      <a:alpha val="65000"/>
                    </a:srgbClr>
                  </a:innerShdw>
                </a:effectLst>
              </a:rPr>
              <a:t>твору</a:t>
            </a:r>
            <a:r>
              <a:rPr lang="ru-RU" sz="2800" spc="-100" dirty="0">
                <a:ln w="19050">
                  <a:solidFill>
                    <a:srgbClr val="3333FF"/>
                  </a:solidFill>
                </a:ln>
                <a:solidFill>
                  <a:srgbClr val="3333FF"/>
                </a:solidFill>
                <a:effectLst>
                  <a:innerShdw blurRad="69850" dist="43180" dir="5400000">
                    <a:srgbClr val="000000">
                      <a:alpha val="65000"/>
                    </a:srgbClr>
                  </a:innerShdw>
                </a:effectLst>
              </a:rPr>
              <a:t> «Тарасова </a:t>
            </a:r>
            <a:r>
              <a:rPr lang="ru-RU" sz="2800" spc="-100" dirty="0" err="1">
                <a:ln w="19050">
                  <a:solidFill>
                    <a:srgbClr val="3333FF"/>
                  </a:solidFill>
                </a:ln>
                <a:solidFill>
                  <a:srgbClr val="3333FF"/>
                </a:solidFill>
                <a:effectLst>
                  <a:innerShdw blurRad="69850" dist="43180" dir="5400000">
                    <a:srgbClr val="000000">
                      <a:alpha val="65000"/>
                    </a:srgbClr>
                  </a:innerShdw>
                </a:effectLst>
              </a:rPr>
              <a:t>ніч</a:t>
            </a:r>
            <a:r>
              <a:rPr lang="ru-RU" sz="2800" spc="-100" dirty="0" smtClean="0">
                <a:ln w="19050">
                  <a:solidFill>
                    <a:srgbClr val="3333FF"/>
                  </a:solidFill>
                </a:ln>
                <a:solidFill>
                  <a:srgbClr val="3333FF"/>
                </a:solidFill>
                <a:effectLst>
                  <a:innerShdw blurRad="69850" dist="43180" dir="5400000">
                    <a:srgbClr val="000000">
                      <a:alpha val="65000"/>
                    </a:srgbClr>
                  </a:innerShdw>
                </a:effectLst>
              </a:rPr>
              <a:t>»</a:t>
            </a:r>
            <a:endParaRPr lang="ru-RU" sz="3800" spc="-100" dirty="0">
              <a:ln w="19050">
                <a:solidFill>
                  <a:srgbClr val="3333FF"/>
                </a:solidFill>
              </a:ln>
              <a:solidFill>
                <a:srgbClr val="3333FF"/>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363858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Конкурс\top-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67544" y="260648"/>
            <a:ext cx="8208912" cy="2016224"/>
          </a:xfrm>
          <a:solidFill>
            <a:schemeClr val="lt1">
              <a:alpha val="85000"/>
            </a:schemeClr>
          </a:solidFill>
          <a:ln w="38100">
            <a:solidFill>
              <a:srgbClr val="C00000"/>
            </a:solidFill>
          </a:ln>
        </p:spPr>
        <p:style>
          <a:lnRef idx="2">
            <a:schemeClr val="accent1"/>
          </a:lnRef>
          <a:fillRef idx="1">
            <a:schemeClr val="lt1"/>
          </a:fillRef>
          <a:effectRef idx="0">
            <a:schemeClr val="accent1"/>
          </a:effectRef>
          <a:fontRef idx="minor">
            <a:schemeClr val="dk1"/>
          </a:fontRef>
        </p:style>
        <p:txBody>
          <a:bodyPr/>
          <a:lstStyle/>
          <a:p>
            <a:r>
              <a:rPr lang="uk-UA" sz="5400" b="1" dirty="0" smtClean="0">
                <a:ln w="28575" cmpd="sng">
                  <a:solidFill>
                    <a:srgbClr val="000000"/>
                  </a:solidFill>
                  <a:prstDash val="solid"/>
                </a:ln>
                <a:solidFill>
                  <a:srgbClr val="FFFF00"/>
                </a:solidFill>
                <a:effectLst/>
              </a:rPr>
              <a:t>Мета твору:</a:t>
            </a:r>
            <a:r>
              <a:rPr lang="uk-UA" dirty="0" smtClean="0">
                <a:ln w="38100" cmpd="sng">
                  <a:solidFill>
                    <a:srgbClr val="000000"/>
                  </a:solidFill>
                  <a:prstDash val="solid"/>
                </a:ln>
                <a:solidFill>
                  <a:srgbClr val="FFFF00"/>
                </a:solidFill>
                <a:effectLst/>
              </a:rPr>
              <a:t/>
            </a:r>
            <a:br>
              <a:rPr lang="uk-UA" dirty="0" smtClean="0">
                <a:ln w="38100" cmpd="sng">
                  <a:solidFill>
                    <a:srgbClr val="000000"/>
                  </a:solidFill>
                  <a:prstDash val="solid"/>
                </a:ln>
                <a:solidFill>
                  <a:srgbClr val="FFFF00"/>
                </a:solidFill>
                <a:effectLst/>
              </a:rPr>
            </a:br>
            <a:r>
              <a:rPr lang="ru-RU" sz="2800" b="1" i="1" dirty="0" err="1" smtClean="0">
                <a:ln>
                  <a:noFill/>
                </a:ln>
                <a:solidFill>
                  <a:srgbClr val="000000"/>
                </a:solidFill>
                <a:effectLst/>
              </a:rPr>
              <a:t>Змалювання</a:t>
            </a:r>
            <a:r>
              <a:rPr lang="ru-RU" sz="2800" b="1" i="1" dirty="0" smtClean="0">
                <a:ln>
                  <a:noFill/>
                </a:ln>
                <a:solidFill>
                  <a:srgbClr val="000000"/>
                </a:solidFill>
                <a:effectLst/>
              </a:rPr>
              <a:t> </a:t>
            </a:r>
            <a:r>
              <a:rPr lang="ru-RU" sz="2800" b="1" i="1" dirty="0">
                <a:ln>
                  <a:noFill/>
                </a:ln>
                <a:solidFill>
                  <a:srgbClr val="000000"/>
                </a:solidFill>
                <a:effectLst/>
              </a:rPr>
              <a:t>великого </a:t>
            </a:r>
            <a:r>
              <a:rPr lang="ru-RU" sz="2800" b="1" i="1" dirty="0" err="1">
                <a:ln>
                  <a:noFill/>
                </a:ln>
                <a:solidFill>
                  <a:srgbClr val="000000"/>
                </a:solidFill>
                <a:effectLst/>
              </a:rPr>
              <a:t>селянсько-козацького</a:t>
            </a:r>
            <a:r>
              <a:rPr lang="ru-RU" sz="2800" b="1" i="1" dirty="0">
                <a:ln>
                  <a:noFill/>
                </a:ln>
                <a:solidFill>
                  <a:srgbClr val="000000"/>
                </a:solidFill>
                <a:effectLst/>
              </a:rPr>
              <a:t> </a:t>
            </a:r>
            <a:r>
              <a:rPr lang="ru-RU" sz="2800" b="1" i="1" dirty="0" err="1">
                <a:ln>
                  <a:noFill/>
                </a:ln>
                <a:solidFill>
                  <a:srgbClr val="000000"/>
                </a:solidFill>
                <a:effectLst/>
              </a:rPr>
              <a:t>повстання</a:t>
            </a:r>
            <a:r>
              <a:rPr lang="ru-RU" sz="2800" b="1" i="1" dirty="0">
                <a:ln>
                  <a:noFill/>
                </a:ln>
                <a:solidFill>
                  <a:srgbClr val="000000"/>
                </a:solidFill>
                <a:effectLst/>
              </a:rPr>
              <a:t>, </a:t>
            </a:r>
            <a:r>
              <a:rPr lang="ru-RU" sz="2800" b="1" i="1" dirty="0" err="1">
                <a:ln>
                  <a:noFill/>
                </a:ln>
                <a:solidFill>
                  <a:srgbClr val="000000"/>
                </a:solidFill>
                <a:effectLst/>
              </a:rPr>
              <a:t>що</a:t>
            </a:r>
            <a:r>
              <a:rPr lang="ru-RU" sz="2800" b="1" i="1" dirty="0">
                <a:ln>
                  <a:noFill/>
                </a:ln>
                <a:solidFill>
                  <a:srgbClr val="000000"/>
                </a:solidFill>
                <a:effectLst/>
              </a:rPr>
              <a:t> </a:t>
            </a:r>
            <a:r>
              <a:rPr lang="ru-RU" sz="2800" b="1" i="1" dirty="0" err="1">
                <a:ln>
                  <a:noFill/>
                </a:ln>
                <a:solidFill>
                  <a:srgbClr val="000000"/>
                </a:solidFill>
                <a:effectLst/>
              </a:rPr>
              <a:t>відбулося</a:t>
            </a:r>
            <a:r>
              <a:rPr lang="ru-RU" sz="2800" b="1" i="1" dirty="0">
                <a:ln>
                  <a:noFill/>
                </a:ln>
                <a:solidFill>
                  <a:srgbClr val="000000"/>
                </a:solidFill>
                <a:effectLst/>
              </a:rPr>
              <a:t> в 1630 </a:t>
            </a:r>
            <a:r>
              <a:rPr lang="ru-RU" sz="2800" b="1" i="1" dirty="0" err="1">
                <a:ln>
                  <a:noFill/>
                </a:ln>
                <a:solidFill>
                  <a:srgbClr val="000000"/>
                </a:solidFill>
                <a:effectLst/>
              </a:rPr>
              <a:t>році</a:t>
            </a:r>
            <a:r>
              <a:rPr lang="ru-RU" sz="2800" b="1" i="1" dirty="0">
                <a:ln>
                  <a:noFill/>
                </a:ln>
                <a:solidFill>
                  <a:srgbClr val="000000"/>
                </a:solidFill>
                <a:effectLst/>
              </a:rPr>
              <a:t> в </a:t>
            </a:r>
            <a:r>
              <a:rPr lang="ru-RU" sz="2800" b="1" i="1" dirty="0" err="1" smtClean="0">
                <a:ln>
                  <a:noFill/>
                </a:ln>
                <a:solidFill>
                  <a:srgbClr val="000000"/>
                </a:solidFill>
                <a:effectLst/>
              </a:rPr>
              <a:t>Україні</a:t>
            </a:r>
            <a:r>
              <a:rPr lang="ru-RU" sz="2800" b="1" i="1" dirty="0" smtClean="0">
                <a:ln>
                  <a:noFill/>
                </a:ln>
                <a:solidFill>
                  <a:srgbClr val="000000"/>
                </a:solidFill>
                <a:effectLst/>
              </a:rPr>
              <a:t>. </a:t>
            </a:r>
            <a:endParaRPr lang="uk-UA" sz="2800" b="1" i="1" dirty="0">
              <a:ln>
                <a:noFill/>
              </a:ln>
              <a:solidFill>
                <a:srgbClr val="000000"/>
              </a:solidFill>
              <a:effectLst/>
            </a:endParaRPr>
          </a:p>
        </p:txBody>
      </p:sp>
      <p:pic>
        <p:nvPicPr>
          <p:cNvPr id="1026" name="Picture 2" descr="C:\Users\User\Desktop\Конкурс\owl-read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276872"/>
            <a:ext cx="5004048" cy="455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4622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Конкурс\79F64DE7-9EFB-4B79-A503-32A07F82176E_w640_r1_s_cx0_cy4_cw0.jpg"/>
          <p:cNvPicPr>
            <a:picLocks noChangeAspect="1" noChangeArrowheads="1"/>
          </p:cNvPicPr>
          <p:nvPr/>
        </p:nvPicPr>
        <p:blipFill rotWithShape="1">
          <a:blip r:embed="rId2">
            <a:extLst>
              <a:ext uri="{28A0092B-C50C-407E-A947-70E740481C1C}">
                <a14:useLocalDpi xmlns:a14="http://schemas.microsoft.com/office/drawing/2010/main" val="0"/>
              </a:ext>
            </a:extLst>
          </a:blip>
          <a:srcRect r="8765"/>
          <a:stretch/>
        </p:blipFill>
        <p:spPr bwMode="auto">
          <a:xfrm>
            <a:off x="-654" y="-26894"/>
            <a:ext cx="914465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31540" y="355118"/>
            <a:ext cx="8280920" cy="3046988"/>
          </a:xfrm>
          <a:prstGeom prst="rect">
            <a:avLst/>
          </a:prstGeom>
          <a:solidFill>
            <a:schemeClr val="lt1">
              <a:alpha val="90000"/>
            </a:schemeClr>
          </a:solidFill>
          <a:ln w="5715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ru-RU" sz="3200" b="1" i="1" u="sng" dirty="0">
                <a:solidFill>
                  <a:srgbClr val="000000"/>
                </a:solidFill>
              </a:rPr>
              <a:t>«Тарасова </a:t>
            </a:r>
            <a:r>
              <a:rPr lang="ru-RU" sz="3200" b="1" i="1" u="sng" dirty="0" err="1">
                <a:solidFill>
                  <a:srgbClr val="000000"/>
                </a:solidFill>
              </a:rPr>
              <a:t>ніч</a:t>
            </a:r>
            <a:r>
              <a:rPr lang="ru-RU" sz="3200" b="1" i="1" u="sng" dirty="0">
                <a:solidFill>
                  <a:srgbClr val="000000"/>
                </a:solidFill>
              </a:rPr>
              <a:t>»</a:t>
            </a:r>
            <a:r>
              <a:rPr lang="ru-RU" sz="3200" b="1" i="1" dirty="0">
                <a:solidFill>
                  <a:srgbClr val="000000"/>
                </a:solidFill>
              </a:rPr>
              <a:t> — </a:t>
            </a:r>
            <a:r>
              <a:rPr lang="ru-RU" sz="3200" b="1" i="1" dirty="0" err="1">
                <a:solidFill>
                  <a:srgbClr val="000000"/>
                </a:solidFill>
              </a:rPr>
              <a:t>це</a:t>
            </a:r>
            <a:r>
              <a:rPr lang="ru-RU" sz="3200" b="1" i="1" dirty="0">
                <a:solidFill>
                  <a:srgbClr val="000000"/>
                </a:solidFill>
              </a:rPr>
              <a:t> </a:t>
            </a:r>
            <a:r>
              <a:rPr lang="ru-RU" sz="3200" b="1" i="1" dirty="0" err="1">
                <a:solidFill>
                  <a:srgbClr val="000000"/>
                </a:solidFill>
              </a:rPr>
              <a:t>історична</a:t>
            </a:r>
            <a:r>
              <a:rPr lang="ru-RU" sz="3200" b="1" i="1" dirty="0">
                <a:solidFill>
                  <a:srgbClr val="000000"/>
                </a:solidFill>
              </a:rPr>
              <a:t> </a:t>
            </a:r>
            <a:r>
              <a:rPr lang="ru-RU" sz="3200" b="1" i="1" dirty="0" err="1">
                <a:solidFill>
                  <a:srgbClr val="000000"/>
                </a:solidFill>
              </a:rPr>
              <a:t>пісня</a:t>
            </a:r>
            <a:r>
              <a:rPr lang="ru-RU" sz="3200" b="1" i="1" dirty="0">
                <a:solidFill>
                  <a:srgbClr val="000000"/>
                </a:solidFill>
              </a:rPr>
              <a:t> про </a:t>
            </a:r>
            <a:r>
              <a:rPr lang="ru-RU" sz="3200" b="1" i="1" dirty="0" err="1">
                <a:solidFill>
                  <a:srgbClr val="000000"/>
                </a:solidFill>
              </a:rPr>
              <a:t>далеке</a:t>
            </a:r>
            <a:r>
              <a:rPr lang="ru-RU" sz="3200" b="1" i="1" dirty="0">
                <a:solidFill>
                  <a:srgbClr val="000000"/>
                </a:solidFill>
              </a:rPr>
              <a:t> </a:t>
            </a:r>
            <a:r>
              <a:rPr lang="ru-RU" sz="3200" b="1" i="1" dirty="0" err="1">
                <a:solidFill>
                  <a:srgbClr val="000000"/>
                </a:solidFill>
              </a:rPr>
              <a:t>героїчне</a:t>
            </a:r>
            <a:r>
              <a:rPr lang="ru-RU" sz="3200" b="1" i="1" dirty="0">
                <a:solidFill>
                  <a:srgbClr val="000000"/>
                </a:solidFill>
              </a:rPr>
              <a:t> </a:t>
            </a:r>
            <a:r>
              <a:rPr lang="ru-RU" sz="3200" b="1" i="1" dirty="0" err="1">
                <a:solidFill>
                  <a:srgbClr val="000000"/>
                </a:solidFill>
              </a:rPr>
              <a:t>минуле</a:t>
            </a:r>
            <a:r>
              <a:rPr lang="ru-RU" sz="3200" b="1" i="1" dirty="0">
                <a:solidFill>
                  <a:srgbClr val="000000"/>
                </a:solidFill>
              </a:rPr>
              <a:t>, про перемогу </a:t>
            </a:r>
            <a:r>
              <a:rPr lang="ru-RU" sz="3200" b="1" i="1" dirty="0" err="1">
                <a:solidFill>
                  <a:srgbClr val="000000"/>
                </a:solidFill>
              </a:rPr>
              <a:t>козаків</a:t>
            </a:r>
            <a:r>
              <a:rPr lang="ru-RU" sz="3200" b="1" i="1" dirty="0">
                <a:solidFill>
                  <a:srgbClr val="000000"/>
                </a:solidFill>
              </a:rPr>
              <a:t> </a:t>
            </a:r>
            <a:r>
              <a:rPr lang="ru-RU" sz="3200" b="1" i="1" dirty="0" err="1">
                <a:solidFill>
                  <a:srgbClr val="000000"/>
                </a:solidFill>
              </a:rPr>
              <a:t>під</a:t>
            </a:r>
            <a:r>
              <a:rPr lang="ru-RU" sz="3200" b="1" i="1" dirty="0">
                <a:solidFill>
                  <a:srgbClr val="000000"/>
                </a:solidFill>
              </a:rPr>
              <a:t> проводом </a:t>
            </a:r>
            <a:r>
              <a:rPr lang="ru-RU" sz="3200" b="1" i="1" dirty="0" err="1">
                <a:solidFill>
                  <a:srgbClr val="000000"/>
                </a:solidFill>
              </a:rPr>
              <a:t>Трясила</a:t>
            </a:r>
            <a:r>
              <a:rPr lang="ru-RU" sz="3200" b="1" i="1" dirty="0">
                <a:solidFill>
                  <a:srgbClr val="000000"/>
                </a:solidFill>
              </a:rPr>
              <a:t> над ворогом. Тому народ і </a:t>
            </a:r>
            <a:r>
              <a:rPr lang="ru-RU" sz="3200" b="1" i="1" dirty="0" err="1">
                <a:solidFill>
                  <a:srgbClr val="000000"/>
                </a:solidFill>
              </a:rPr>
              <a:t>уславлює</a:t>
            </a:r>
            <a:r>
              <a:rPr lang="ru-RU" sz="3200" b="1" i="1" dirty="0">
                <a:solidFill>
                  <a:srgbClr val="000000"/>
                </a:solidFill>
              </a:rPr>
              <a:t> </a:t>
            </a:r>
            <a:r>
              <a:rPr lang="ru-RU" sz="3200" b="1" i="1" dirty="0" err="1">
                <a:solidFill>
                  <a:srgbClr val="000000"/>
                </a:solidFill>
              </a:rPr>
              <a:t>вірних</a:t>
            </a:r>
            <a:r>
              <a:rPr lang="ru-RU" sz="3200" b="1" i="1" dirty="0">
                <a:solidFill>
                  <a:srgbClr val="000000"/>
                </a:solidFill>
              </a:rPr>
              <a:t> </a:t>
            </a:r>
            <a:r>
              <a:rPr lang="ru-RU" sz="3200" b="1" i="1" dirty="0" err="1">
                <a:solidFill>
                  <a:srgbClr val="000000"/>
                </a:solidFill>
              </a:rPr>
              <a:t>захисників</a:t>
            </a:r>
            <a:r>
              <a:rPr lang="ru-RU" sz="3200" b="1" i="1" dirty="0">
                <a:solidFill>
                  <a:srgbClr val="000000"/>
                </a:solidFill>
              </a:rPr>
              <a:t> </a:t>
            </a:r>
            <a:r>
              <a:rPr lang="ru-RU" sz="3200" b="1" i="1" dirty="0" err="1">
                <a:solidFill>
                  <a:srgbClr val="000000"/>
                </a:solidFill>
              </a:rPr>
              <a:t>неньки</a:t>
            </a:r>
            <a:r>
              <a:rPr lang="ru-RU" sz="3200" b="1" i="1" dirty="0">
                <a:solidFill>
                  <a:srgbClr val="000000"/>
                </a:solidFill>
              </a:rPr>
              <a:t> </a:t>
            </a:r>
            <a:r>
              <a:rPr lang="ru-RU" sz="3200" b="1" i="1" dirty="0" err="1">
                <a:solidFill>
                  <a:srgbClr val="000000"/>
                </a:solidFill>
              </a:rPr>
              <a:t>України</a:t>
            </a:r>
            <a:r>
              <a:rPr lang="ru-RU" sz="3200" b="1" i="1" dirty="0">
                <a:solidFill>
                  <a:srgbClr val="000000"/>
                </a:solidFill>
              </a:rPr>
              <a:t>, </a:t>
            </a:r>
            <a:r>
              <a:rPr lang="ru-RU" sz="3200" b="1" i="1" dirty="0" err="1">
                <a:solidFill>
                  <a:srgbClr val="000000"/>
                </a:solidFill>
              </a:rPr>
              <a:t>завдяки</a:t>
            </a:r>
            <a:r>
              <a:rPr lang="ru-RU" sz="3200" b="1" i="1" dirty="0">
                <a:solidFill>
                  <a:srgbClr val="000000"/>
                </a:solidFill>
              </a:rPr>
              <a:t> </a:t>
            </a:r>
            <a:r>
              <a:rPr lang="ru-RU" sz="3200" b="1" i="1" dirty="0" err="1">
                <a:solidFill>
                  <a:srgbClr val="000000"/>
                </a:solidFill>
              </a:rPr>
              <a:t>яким</a:t>
            </a:r>
            <a:r>
              <a:rPr lang="ru-RU" sz="3200" b="1" i="1" dirty="0">
                <a:solidFill>
                  <a:srgbClr val="000000"/>
                </a:solidFill>
              </a:rPr>
              <a:t> </a:t>
            </a:r>
            <a:r>
              <a:rPr lang="ru-RU" sz="3200" b="1" i="1" dirty="0" err="1">
                <a:solidFill>
                  <a:srgbClr val="000000"/>
                </a:solidFill>
              </a:rPr>
              <a:t>має</a:t>
            </a:r>
            <a:r>
              <a:rPr lang="ru-RU" sz="3200" b="1" i="1" dirty="0">
                <a:solidFill>
                  <a:srgbClr val="000000"/>
                </a:solidFill>
              </a:rPr>
              <a:t> волю, </a:t>
            </a:r>
            <a:r>
              <a:rPr lang="ru-RU" sz="3200" b="1" i="1" dirty="0" err="1">
                <a:solidFill>
                  <a:srgbClr val="000000"/>
                </a:solidFill>
              </a:rPr>
              <a:t>віру</a:t>
            </a:r>
            <a:r>
              <a:rPr lang="ru-RU" sz="3200" b="1" i="1" dirty="0">
                <a:solidFill>
                  <a:srgbClr val="000000"/>
                </a:solidFill>
              </a:rPr>
              <a:t> і </a:t>
            </a:r>
            <a:r>
              <a:rPr lang="ru-RU" sz="3200" b="1" i="1" dirty="0" err="1">
                <a:solidFill>
                  <a:srgbClr val="000000"/>
                </a:solidFill>
              </a:rPr>
              <a:t>щастя</a:t>
            </a:r>
            <a:r>
              <a:rPr lang="ru-RU" sz="3200" b="1" i="1" dirty="0">
                <a:solidFill>
                  <a:srgbClr val="000000"/>
                </a:solidFill>
              </a:rPr>
              <a:t>.</a:t>
            </a:r>
          </a:p>
        </p:txBody>
      </p:sp>
      <p:pic>
        <p:nvPicPr>
          <p:cNvPr id="2057" name="Picture 9" descr="C:\Users\User\Desktop\Конкурс\0_657fa_d1237e69_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061841"/>
            <a:ext cx="3864422" cy="386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576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Конкурс\cena-ukrainskoy-zemli-rastet.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96" r="7004"/>
          <a:stretch/>
        </p:blipFill>
        <p:spPr bwMode="auto">
          <a:xfrm>
            <a:off x="0" y="712"/>
            <a:ext cx="9144000" cy="6857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esktop\Конкурс\diploma_with_hat_h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92024" y="4869160"/>
            <a:ext cx="4953000" cy="2505075"/>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4" name="Заголовок 3"/>
          <p:cNvSpPr>
            <a:spLocks noGrp="1"/>
          </p:cNvSpPr>
          <p:nvPr>
            <p:ph type="title"/>
          </p:nvPr>
        </p:nvSpPr>
        <p:spPr>
          <a:xfrm>
            <a:off x="899592" y="188640"/>
            <a:ext cx="7344816" cy="926976"/>
          </a:xfrm>
          <a:noFill/>
          <a:ln w="38100">
            <a:noFill/>
          </a:ln>
        </p:spPr>
        <p:style>
          <a:lnRef idx="2">
            <a:schemeClr val="accent1"/>
          </a:lnRef>
          <a:fillRef idx="1">
            <a:schemeClr val="lt1"/>
          </a:fillRef>
          <a:effectRef idx="0">
            <a:schemeClr val="accent1"/>
          </a:effectRef>
          <a:fontRef idx="minor">
            <a:schemeClr val="dk1"/>
          </a:fontRef>
        </p:style>
        <p:txBody>
          <a:bodyPr/>
          <a:lstStyle/>
          <a:p>
            <a:r>
              <a:rPr lang="uk-UA" sz="5400" b="1" dirty="0" smtClean="0">
                <a:ln>
                  <a:solidFill>
                    <a:srgbClr val="FF0000"/>
                  </a:solidFill>
                </a:ln>
                <a:solidFill>
                  <a:srgbClr val="FFFF00"/>
                </a:solidFill>
                <a:effectLst/>
              </a:rPr>
              <a:t>ІСТОРИЧНЕ ПІДГРУНТТЯ </a:t>
            </a:r>
            <a:endParaRPr lang="uk-UA" sz="5400" b="1" dirty="0">
              <a:ln>
                <a:solidFill>
                  <a:srgbClr val="FF0000"/>
                </a:solidFill>
              </a:ln>
              <a:solidFill>
                <a:srgbClr val="FFFF00"/>
              </a:solidFill>
              <a:effectLst/>
            </a:endParaRPr>
          </a:p>
        </p:txBody>
      </p:sp>
      <p:sp>
        <p:nvSpPr>
          <p:cNvPr id="5" name="Прямоугольник 4"/>
          <p:cNvSpPr/>
          <p:nvPr/>
        </p:nvSpPr>
        <p:spPr>
          <a:xfrm>
            <a:off x="215516" y="1340768"/>
            <a:ext cx="8712968" cy="3816424"/>
          </a:xfrm>
          <a:prstGeom prst="rect">
            <a:avLst/>
          </a:prstGeom>
          <a:solidFill>
            <a:schemeClr val="lt1">
              <a:alpha val="90000"/>
            </a:schemeClr>
          </a:solidFill>
          <a:ln w="57150">
            <a:solidFill>
              <a:srgbClr val="FFFF00"/>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Autofit/>
          </a:bodyPr>
          <a:lstStyle/>
          <a:p>
            <a:pPr>
              <a:spcBef>
                <a:spcPct val="0"/>
              </a:spcBef>
            </a:pPr>
            <a:r>
              <a:rPr lang="uk-UA" sz="2200" dirty="0">
                <a:ln w="19050">
                  <a:solidFill>
                    <a:srgbClr val="3333FF"/>
                  </a:solidFill>
                </a:ln>
                <a:solidFill>
                  <a:srgbClr val="3333FF"/>
                </a:solidFill>
                <a:effectLst>
                  <a:innerShdw blurRad="69850" dist="43180" dir="5400000">
                    <a:srgbClr val="000000">
                      <a:alpha val="65000"/>
                    </a:srgbClr>
                  </a:innerShdw>
                </a:effectLst>
              </a:rPr>
              <a:t>Події відбувались під Переяславом навесні 1630 р. під час національно-визвольної війни під проводом Тараса </a:t>
            </a:r>
            <a:r>
              <a:rPr lang="uk-UA" sz="2200" dirty="0" err="1">
                <a:ln w="19050">
                  <a:solidFill>
                    <a:srgbClr val="3333FF"/>
                  </a:solidFill>
                </a:ln>
                <a:solidFill>
                  <a:srgbClr val="3333FF"/>
                </a:solidFill>
                <a:effectLst>
                  <a:innerShdw blurRad="69850" dist="43180" dir="5400000">
                    <a:srgbClr val="000000">
                      <a:alpha val="65000"/>
                    </a:srgbClr>
                  </a:innerShdw>
                </a:effectLst>
              </a:rPr>
              <a:t>Трясила</a:t>
            </a:r>
            <a:r>
              <a:rPr lang="uk-UA" sz="2200" dirty="0">
                <a:ln w="19050">
                  <a:solidFill>
                    <a:srgbClr val="3333FF"/>
                  </a:solidFill>
                </a:ln>
                <a:solidFill>
                  <a:srgbClr val="3333FF"/>
                </a:solidFill>
                <a:effectLst>
                  <a:innerShdw blurRad="69850" dist="43180" dir="5400000">
                    <a:srgbClr val="000000">
                      <a:alpha val="65000"/>
                    </a:srgbClr>
                  </a:innerShdw>
                </a:effectLst>
              </a:rPr>
              <a:t>. Військові дії поширювалися по всій Україні, але головні сили отаборилися між річками Альта і Трубіж. Польськими військами керував ненависник козаків, коронний гетьман </a:t>
            </a:r>
            <a:r>
              <a:rPr lang="uk-UA" sz="2200" dirty="0" err="1">
                <a:ln w="19050">
                  <a:solidFill>
                    <a:srgbClr val="3333FF"/>
                  </a:solidFill>
                </a:ln>
                <a:solidFill>
                  <a:srgbClr val="3333FF"/>
                </a:solidFill>
                <a:effectLst>
                  <a:innerShdw blurRad="69850" dist="43180" dir="5400000">
                    <a:srgbClr val="000000">
                      <a:alpha val="65000"/>
                    </a:srgbClr>
                  </a:innerShdw>
                </a:effectLst>
              </a:rPr>
              <a:t>Конецпольський</a:t>
            </a:r>
            <a:r>
              <a:rPr lang="uk-UA" sz="2200" dirty="0">
                <a:ln w="19050">
                  <a:solidFill>
                    <a:srgbClr val="3333FF"/>
                  </a:solidFill>
                </a:ln>
                <a:solidFill>
                  <a:srgbClr val="3333FF"/>
                </a:solidFill>
                <a:effectLst>
                  <a:innerShdw blurRad="69850" dist="43180" dir="5400000">
                    <a:srgbClr val="000000">
                      <a:alpha val="65000"/>
                    </a:srgbClr>
                  </a:innerShdw>
                </a:effectLst>
              </a:rPr>
              <a:t> та його помічник-головоріз </a:t>
            </a:r>
            <a:r>
              <a:rPr lang="uk-UA" sz="2200" dirty="0" err="1">
                <a:ln w="19050">
                  <a:solidFill>
                    <a:srgbClr val="3333FF"/>
                  </a:solidFill>
                </a:ln>
                <a:solidFill>
                  <a:srgbClr val="3333FF"/>
                </a:solidFill>
                <a:effectLst>
                  <a:innerShdw blurRad="69850" dist="43180" dir="5400000">
                    <a:srgbClr val="000000">
                      <a:alpha val="65000"/>
                    </a:srgbClr>
                  </a:innerShdw>
                </a:effectLst>
              </a:rPr>
              <a:t>Лащ</a:t>
            </a:r>
            <a:r>
              <a:rPr lang="uk-UA" sz="2200" dirty="0">
                <a:ln w="19050">
                  <a:solidFill>
                    <a:srgbClr val="3333FF"/>
                  </a:solidFill>
                </a:ln>
                <a:solidFill>
                  <a:srgbClr val="3333FF"/>
                </a:solidFill>
                <a:effectLst>
                  <a:innerShdw blurRad="69850" dist="43180" dir="5400000">
                    <a:srgbClr val="000000">
                      <a:alpha val="65000"/>
                    </a:srgbClr>
                  </a:innerShdw>
                </a:effectLst>
              </a:rPr>
              <a:t> (на шляху до Переяслава він вирізав кілька сіл і містечок не жаліючи ні жінок, ні дітей, ні священників), на чолі ж повстанського (козацько-селянського) війська стояв Тарас Федорович. Бої між військами точилися два-три тижні. Хоч за повстанцями і була чисельна перевага, але у поляків все військо було добре озброєне і були гармати та гаківниці.</a:t>
            </a:r>
          </a:p>
        </p:txBody>
      </p:sp>
    </p:spTree>
    <p:extLst>
      <p:ext uri="{BB962C8B-B14F-4D97-AF65-F5344CB8AC3E}">
        <p14:creationId xmlns:p14="http://schemas.microsoft.com/office/powerpoint/2010/main" val="26047915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Тема12</Template>
  <TotalTime>358</TotalTime>
  <Words>486</Words>
  <Application>Microsoft Office PowerPoint</Application>
  <PresentationFormat>Екран (4:3)</PresentationFormat>
  <Paragraphs>45</Paragraphs>
  <Slides>14</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14</vt:i4>
      </vt:variant>
    </vt:vector>
  </HeadingPairs>
  <TitlesOfParts>
    <vt:vector size="15" baseType="lpstr">
      <vt:lpstr>Соседство</vt:lpstr>
      <vt:lpstr>Робота  проектного етапу Всеукраїнського інтерактивного конкурсу Малої академії наук «МАН - Юніор Дослідник» у номінації «Історик-Юніор» Історичне підґрунтя творчості Тараса Григоровича Шевченка (на прикладі відомого твору Шевченка «Тарасова ніч»)</vt:lpstr>
      <vt:lpstr>Т. Г. Шевченко (1814 – 1861) </vt:lpstr>
      <vt:lpstr>Презентація PowerPoint</vt:lpstr>
      <vt:lpstr>Без історичної пам’яті немає майбутнього. Події минулих часів мають бути взірцем, уроком для сучасного життя, оскільки ми можемо подивитися на них відсторонено, з більшою об’єктивністю, зробити правильні висновки. Саме тому без перебільшення величезне значення відіграють твори на історичну тематику. </vt:lpstr>
      <vt:lpstr>Мета роботи:</vt:lpstr>
      <vt:lpstr>Презентація PowerPoint</vt:lpstr>
      <vt:lpstr>Мета твору: Змалювання великого селянсько-козацького повстання, що відбулося в 1630 році в Україні. </vt:lpstr>
      <vt:lpstr>Презентація PowerPoint</vt:lpstr>
      <vt:lpstr>ІСТОРИЧНЕ ПІДГРУНТТЯ </vt:lpstr>
      <vt:lpstr>Тарас Федорович (Трясило)</vt:lpstr>
      <vt:lpstr>Презентація PowerPoint</vt:lpstr>
      <vt:lpstr>Презентація PowerPoint</vt:lpstr>
      <vt:lpstr>ВИСНОВОК</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ІСТОРИЧНЕ ПІДГРУНТТЯ ВІРША «ТАРАСОВА НІЧ» ТАРАСА ШЕВЧЕНКА</dc:title>
  <dc:creator>User</dc:creator>
  <cp:lastModifiedBy>Admin</cp:lastModifiedBy>
  <cp:revision>33</cp:revision>
  <dcterms:created xsi:type="dcterms:W3CDTF">2014-04-01T18:53:11Z</dcterms:created>
  <dcterms:modified xsi:type="dcterms:W3CDTF">2014-04-09T08:02:33Z</dcterms:modified>
</cp:coreProperties>
</file>