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71" r:id="rId5"/>
    <p:sldId id="262" r:id="rId6"/>
    <p:sldId id="259" r:id="rId7"/>
    <p:sldId id="272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4876" autoAdjust="0"/>
  </p:normalViewPr>
  <p:slideViewPr>
    <p:cSldViewPr>
      <p:cViewPr>
        <p:scale>
          <a:sx n="75" d="100"/>
          <a:sy n="75" d="100"/>
        </p:scale>
        <p:origin x="-14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788F-5EA5-46F3-9194-E3719FC601CA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9BC4D-236E-449A-91B7-9328077AE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665E-9F2F-4771-89ED-67C6BE798C00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3B5F-EC4E-4F39-BEA7-9B341A5B0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8984-CC4C-42A1-970B-327F985E9BE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5966-3E29-4354-AFE0-35E79C2DD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4F38-49E1-424B-9FA0-2653FDC21975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8F339-AB80-4CA3-9175-96B3D0763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BF740-1B63-413C-83A8-3BE03D01310D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EE1ED-F17D-4B1D-9B4A-8D1BA48CC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 txBox="1">
            <a:spLocks/>
          </p:cNvSpPr>
          <p:nvPr/>
        </p:nvSpPr>
        <p:spPr bwMode="auto">
          <a:xfrm>
            <a:off x="683568" y="692696"/>
            <a:ext cx="8004820" cy="250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800" b="1" i="1" dirty="0"/>
              <a:t>Всеукраїнський </a:t>
            </a:r>
            <a:endParaRPr lang="uk-UA" sz="2800" b="1" i="1" dirty="0" smtClean="0"/>
          </a:p>
          <a:p>
            <a:pPr algn="ctr"/>
            <a:r>
              <a:rPr lang="uk-UA" sz="2800" b="1" i="1" dirty="0" smtClean="0"/>
              <a:t>інтерактивний конкурс</a:t>
            </a:r>
          </a:p>
          <a:p>
            <a:pPr algn="ctr"/>
            <a:r>
              <a:rPr lang="uk-UA" sz="2800" dirty="0" smtClean="0"/>
              <a:t>«</a:t>
            </a:r>
            <a:r>
              <a:rPr lang="uk-UA" sz="2800" dirty="0" err="1" smtClean="0"/>
              <a:t>МАН-Юніор</a:t>
            </a:r>
            <a:r>
              <a:rPr lang="uk-UA" sz="2800" dirty="0" smtClean="0"/>
              <a:t> Дослідник»</a:t>
            </a:r>
          </a:p>
          <a:p>
            <a:pPr algn="ctr"/>
            <a:endParaRPr lang="uk-UA" sz="2800" dirty="0" smtClean="0"/>
          </a:p>
          <a:p>
            <a:pPr lvl="0" algn="ctr"/>
            <a:r>
              <a:rPr lang="uk-UA" sz="2400" u="sng" dirty="0" smtClean="0">
                <a:solidFill>
                  <a:schemeClr val="bg2">
                    <a:lumMod val="25000"/>
                  </a:schemeClr>
                </a:solidFill>
              </a:rPr>
              <a:t>Загальна тема</a:t>
            </a:r>
            <a:endParaRPr lang="uk-UA" sz="2800" u="sng" dirty="0">
              <a:solidFill>
                <a:schemeClr val="bg2">
                  <a:lumMod val="25000"/>
                </a:schemeClr>
              </a:solidFill>
            </a:endParaRPr>
          </a:p>
          <a:p>
            <a:pPr lvl="0" algn="ctr"/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«Історичне </a:t>
            </a:r>
            <a:r>
              <a:rPr lang="uk-UA" sz="2800" dirty="0" err="1">
                <a:solidFill>
                  <a:schemeClr val="bg2">
                    <a:lumMod val="25000"/>
                  </a:schemeClr>
                </a:solidFill>
              </a:rPr>
              <a:t>підгрунтя</a:t>
            </a:r>
            <a:r>
              <a:rPr lang="uk-UA" sz="2800" dirty="0">
                <a:solidFill>
                  <a:schemeClr val="bg2">
                    <a:lumMod val="25000"/>
                  </a:schemeClr>
                </a:solidFill>
              </a:rPr>
              <a:t> творчості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</a:rPr>
              <a:t>Т.Г.Шевченка»</a:t>
            </a:r>
            <a:endParaRPr lang="uk-UA" sz="2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3200" b="1" i="1" dirty="0">
              <a:solidFill>
                <a:srgbClr val="953735"/>
              </a:solidFill>
              <a:latin typeface="Georgia" pitchFamily="18" charset="0"/>
            </a:endParaRPr>
          </a:p>
        </p:txBody>
      </p:sp>
      <p:sp>
        <p:nvSpPr>
          <p:cNvPr id="409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59832" y="4149725"/>
            <a:ext cx="5628556" cy="1583531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ru-RU" sz="2000" b="1" i="1" u="sng" dirty="0" smtClean="0">
                <a:solidFill>
                  <a:srgbClr val="FF0000"/>
                </a:solidFill>
              </a:rPr>
              <a:t>Тема </a:t>
            </a:r>
            <a:r>
              <a:rPr lang="ru-RU" sz="2000" b="1" i="1" u="sng" dirty="0" err="1" smtClean="0">
                <a:solidFill>
                  <a:srgbClr val="FF0000"/>
                </a:solidFill>
              </a:rPr>
              <a:t>досл</a:t>
            </a:r>
            <a:r>
              <a:rPr lang="uk-UA" sz="2000" b="1" i="1" u="sng" dirty="0" smtClean="0">
                <a:solidFill>
                  <a:srgbClr val="FF0000"/>
                </a:solidFill>
              </a:rPr>
              <a:t>і</a:t>
            </a:r>
            <a:r>
              <a:rPr lang="ru-RU" sz="2000" b="1" i="1" u="sng" dirty="0" err="1" smtClean="0">
                <a:solidFill>
                  <a:srgbClr val="FF0000"/>
                </a:solidFill>
              </a:rPr>
              <a:t>дження</a:t>
            </a:r>
            <a:r>
              <a:rPr lang="ru-RU" sz="2000" b="1" i="1" u="sng" dirty="0" smtClean="0">
                <a:solidFill>
                  <a:srgbClr val="FF0000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«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Відображення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історичних</a:t>
            </a:r>
            <a:r>
              <a:rPr lang="ru-RU" sz="2400" b="1" i="1" dirty="0">
                <a:solidFill>
                  <a:srgbClr val="FF0000"/>
                </a:solidFill>
              </a:rPr>
              <a:t> под</a:t>
            </a:r>
            <a:r>
              <a:rPr lang="uk-UA" sz="2400" b="1" i="1" dirty="0">
                <a:solidFill>
                  <a:srgbClr val="FF0000"/>
                </a:solidFill>
              </a:rPr>
              <a:t>і</a:t>
            </a:r>
            <a:r>
              <a:rPr lang="ru-RU" sz="2400" b="1" i="1" dirty="0">
                <a:solidFill>
                  <a:srgbClr val="FF0000"/>
                </a:solidFill>
              </a:rPr>
              <a:t>й      </a:t>
            </a:r>
            <a:r>
              <a:rPr lang="ru-RU" sz="2400" b="1" i="1" dirty="0" err="1">
                <a:solidFill>
                  <a:srgbClr val="FF0000"/>
                </a:solidFill>
              </a:rPr>
              <a:t>Коліївщини</a:t>
            </a:r>
            <a:r>
              <a:rPr lang="ru-RU" sz="2400" b="1" i="1" dirty="0">
                <a:solidFill>
                  <a:srgbClr val="FF0000"/>
                </a:solidFill>
              </a:rPr>
              <a:t> в </a:t>
            </a:r>
            <a:r>
              <a:rPr lang="ru-RU" sz="2400" b="1" i="1" dirty="0" err="1">
                <a:solidFill>
                  <a:srgbClr val="FF0000"/>
                </a:solidFill>
              </a:rPr>
              <a:t>поемі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Т</a:t>
            </a:r>
            <a:r>
              <a:rPr lang="ru-RU" sz="2400" b="1" i="1" dirty="0">
                <a:solidFill>
                  <a:srgbClr val="FF0000"/>
                </a:solidFill>
              </a:rPr>
              <a:t>. Г. </a:t>
            </a:r>
            <a:r>
              <a:rPr lang="ru-RU" sz="2400" b="1" i="1" dirty="0" err="1">
                <a:solidFill>
                  <a:srgbClr val="FF0000"/>
                </a:solidFill>
              </a:rPr>
              <a:t>Шевченка</a:t>
            </a:r>
            <a:r>
              <a:rPr lang="ru-RU" sz="2400" b="1" i="1" dirty="0">
                <a:solidFill>
                  <a:srgbClr val="FF0000"/>
                </a:solidFill>
              </a:rPr>
              <a:t> "Гайдамаки"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286000" y="28336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971550" y="1000125"/>
            <a:ext cx="77168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539750" y="1125538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Times New Roman" pitchFamily="18" charset="0"/>
              </a:rPr>
              <a:t>  </a:t>
            </a:r>
          </a:p>
        </p:txBody>
      </p:sp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2195513" y="639763"/>
            <a:ext cx="5516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hlink"/>
                </a:solidFill>
              </a:rPr>
              <a:t>Учасники:</a:t>
            </a:r>
            <a:endParaRPr lang="ru-RU" sz="2800" i="1" dirty="0">
              <a:solidFill>
                <a:schemeClr val="hlink"/>
              </a:solidFill>
            </a:endParaRPr>
          </a:p>
        </p:txBody>
      </p:sp>
      <p:pic>
        <p:nvPicPr>
          <p:cNvPr id="5123" name="Рисунок 3" descr="Описание: Лучко10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981073"/>
            <a:ext cx="21606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419872" y="1196975"/>
            <a:ext cx="518437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u="sng" dirty="0" err="1"/>
              <a:t>Лучко</a:t>
            </a:r>
            <a:r>
              <a:rPr lang="uk-UA" u="sng" dirty="0"/>
              <a:t> Наталія </a:t>
            </a:r>
            <a:r>
              <a:rPr lang="uk-UA" u="sng" dirty="0" smtClean="0"/>
              <a:t>Володимирівна, </a:t>
            </a:r>
            <a:endParaRPr lang="uk-UA" u="sng" dirty="0"/>
          </a:p>
          <a:p>
            <a:pPr algn="ctr"/>
            <a:r>
              <a:rPr lang="uk-UA" sz="1600" dirty="0"/>
              <a:t>в</a:t>
            </a:r>
            <a:r>
              <a:rPr lang="uk-UA" sz="1600" dirty="0" smtClean="0"/>
              <a:t>читель історії </a:t>
            </a:r>
          </a:p>
          <a:p>
            <a:pPr algn="ctr"/>
            <a:r>
              <a:rPr lang="uk-UA" sz="1600" dirty="0" smtClean="0"/>
              <a:t>Первомайської загальноосвітньої школи І-ІІІ ст. №16 ім. Героя Радянського Союзу Я.М.Лобова</a:t>
            </a:r>
          </a:p>
          <a:p>
            <a:pPr algn="ctr"/>
            <a:r>
              <a:rPr lang="uk-UA" sz="1600" dirty="0" smtClean="0"/>
              <a:t> Первомайської міської ради Миколаївської області</a:t>
            </a:r>
            <a:endParaRPr lang="ru-RU" sz="1600" dirty="0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5436096" y="3506191"/>
            <a:ext cx="352839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u="sng" dirty="0" err="1" smtClean="0"/>
              <a:t>Кулачинська</a:t>
            </a:r>
            <a:r>
              <a:rPr lang="uk-UA" u="sng" dirty="0" smtClean="0"/>
              <a:t> </a:t>
            </a:r>
          </a:p>
          <a:p>
            <a:pPr algn="ctr"/>
            <a:r>
              <a:rPr lang="uk-UA" u="sng" smtClean="0"/>
              <a:t>Анжеліка Олександрівна,</a:t>
            </a:r>
            <a:endParaRPr lang="uk-UA" u="sng" dirty="0"/>
          </a:p>
          <a:p>
            <a:pPr algn="ctr"/>
            <a:r>
              <a:rPr lang="uk-UA" sz="1600" dirty="0"/>
              <a:t>у</a:t>
            </a:r>
            <a:r>
              <a:rPr lang="uk-UA" sz="1600" dirty="0" smtClean="0"/>
              <a:t>чениця </a:t>
            </a:r>
            <a:r>
              <a:rPr lang="uk-UA" sz="1600" dirty="0"/>
              <a:t>8 </a:t>
            </a:r>
            <a:r>
              <a:rPr lang="uk-UA" sz="1600" dirty="0" smtClean="0"/>
              <a:t>класу</a:t>
            </a:r>
          </a:p>
          <a:p>
            <a:pPr algn="ctr"/>
            <a:r>
              <a:rPr lang="uk-UA" sz="1600" dirty="0" smtClean="0"/>
              <a:t> Первомайської загальноосвітньої </a:t>
            </a:r>
          </a:p>
          <a:p>
            <a:pPr algn="ctr"/>
            <a:r>
              <a:rPr lang="uk-UA" sz="1600" dirty="0" smtClean="0"/>
              <a:t>школи </a:t>
            </a:r>
            <a:r>
              <a:rPr lang="uk-UA" sz="1600" dirty="0"/>
              <a:t>І-ІІІ ст. №</a:t>
            </a:r>
            <a:r>
              <a:rPr lang="uk-UA" sz="1600" dirty="0" smtClean="0"/>
              <a:t>16</a:t>
            </a:r>
          </a:p>
          <a:p>
            <a:pPr algn="ctr"/>
            <a:r>
              <a:rPr lang="uk-UA" sz="1600" dirty="0" smtClean="0"/>
              <a:t> </a:t>
            </a:r>
            <a:r>
              <a:rPr lang="uk-UA" sz="1600" dirty="0"/>
              <a:t>ім. Героя Радянського Союзу Я.М.Лобова</a:t>
            </a:r>
          </a:p>
          <a:p>
            <a:r>
              <a:rPr lang="uk-UA" sz="1600" dirty="0"/>
              <a:t> </a:t>
            </a:r>
            <a:r>
              <a:rPr lang="uk-UA" sz="1600" dirty="0" smtClean="0"/>
              <a:t> </a:t>
            </a:r>
            <a:endParaRPr lang="ru-RU" sz="1600" dirty="0"/>
          </a:p>
        </p:txBody>
      </p:sp>
      <p:pic>
        <p:nvPicPr>
          <p:cNvPr id="1026" name="Picture 2" descr="C:\Users\Admin\Desktop\вапвапр\ФОТО Лучко\DSC_02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5" r="9345" b="57794"/>
          <a:stretch/>
        </p:blipFill>
        <p:spPr bwMode="auto">
          <a:xfrm>
            <a:off x="3707905" y="3428998"/>
            <a:ext cx="1783896" cy="23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Прямоугольник 3"/>
          <p:cNvSpPr>
            <a:spLocks noChangeArrowheads="1"/>
          </p:cNvSpPr>
          <p:nvPr/>
        </p:nvSpPr>
        <p:spPr bwMode="auto">
          <a:xfrm>
            <a:off x="539750" y="83661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2400" b="1">
              <a:solidFill>
                <a:schemeClr val="hlink"/>
              </a:solidFill>
            </a:endParaRPr>
          </a:p>
        </p:txBody>
      </p:sp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539750" y="69215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chemeClr val="hlink"/>
                </a:solidFill>
              </a:rPr>
              <a:t>Основні етапи дослідження:</a:t>
            </a:r>
            <a:endParaRPr lang="ru-RU" sz="3200" b="1" dirty="0" smtClean="0">
              <a:solidFill>
                <a:schemeClr val="hlink"/>
              </a:solidFill>
            </a:endParaRPr>
          </a:p>
        </p:txBody>
      </p:sp>
      <p:sp>
        <p:nvSpPr>
          <p:cNvPr id="6153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b="1" i="1" dirty="0" smtClean="0"/>
              <a:t>І </a:t>
            </a:r>
            <a:r>
              <a:rPr lang="ru-RU" sz="2800" b="1" i="1" dirty="0" err="1" smtClean="0"/>
              <a:t>етап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Підготовчий</a:t>
            </a:r>
            <a:r>
              <a:rPr lang="ru-RU" sz="2800" b="1" i="1" dirty="0" smtClean="0"/>
              <a:t> </a:t>
            </a:r>
            <a:r>
              <a:rPr lang="ru-RU" sz="2800" i="1" dirty="0" smtClean="0"/>
              <a:t>(проведено </a:t>
            </a:r>
            <a:r>
              <a:rPr lang="ru-RU" sz="2800" i="1" dirty="0" err="1" smtClean="0"/>
              <a:t>інструктаж</a:t>
            </a:r>
            <a:r>
              <a:rPr lang="ru-RU" sz="2800" i="1" dirty="0" smtClean="0"/>
              <a:t> та  </a:t>
            </a:r>
            <a:r>
              <a:rPr lang="ru-RU" sz="2800" i="1" dirty="0" err="1" smtClean="0"/>
              <a:t>визначено</a:t>
            </a:r>
            <a:r>
              <a:rPr lang="ru-RU" sz="2800" i="1" dirty="0" smtClean="0"/>
              <a:t> мету, </a:t>
            </a:r>
            <a:r>
              <a:rPr lang="ru-RU" sz="2800" i="1" dirty="0" err="1" smtClean="0"/>
              <a:t>завдання</a:t>
            </a:r>
            <a:r>
              <a:rPr lang="ru-RU" sz="2800" i="1" dirty="0" smtClean="0"/>
              <a:t>).</a:t>
            </a:r>
          </a:p>
          <a:p>
            <a:r>
              <a:rPr lang="ru-RU" sz="2800" b="1" i="1" dirty="0" smtClean="0"/>
              <a:t>ІІ </a:t>
            </a:r>
            <a:r>
              <a:rPr lang="ru-RU" sz="2800" b="1" i="1" dirty="0" err="1" smtClean="0"/>
              <a:t>етап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Підбір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літератури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smtClean="0"/>
              <a:t>ІІІ </a:t>
            </a:r>
            <a:r>
              <a:rPr lang="ru-RU" sz="2800" b="1" i="1" dirty="0" err="1" smtClean="0"/>
              <a:t>етап</a:t>
            </a:r>
            <a:r>
              <a:rPr lang="ru-RU" sz="2800" b="1" i="1" dirty="0" smtClean="0"/>
              <a:t> – </a:t>
            </a:r>
            <a:r>
              <a:rPr lang="ru-RU" sz="2800" b="1" i="1" dirty="0" err="1" smtClean="0"/>
              <a:t>Співставлення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фактів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описаних</a:t>
            </a:r>
            <a:r>
              <a:rPr lang="ru-RU" sz="2800" b="1" i="1" dirty="0" smtClean="0"/>
              <a:t> в </a:t>
            </a:r>
            <a:r>
              <a:rPr lang="ru-RU" sz="2800" b="1" i="1" dirty="0" err="1" smtClean="0"/>
              <a:t>поемі</a:t>
            </a:r>
            <a:r>
              <a:rPr lang="ru-RU" sz="2800" b="1" i="1" dirty="0" smtClean="0"/>
              <a:t> з </a:t>
            </a:r>
            <a:r>
              <a:rPr lang="ru-RU" sz="2800" b="1" i="1" dirty="0" err="1" smtClean="0"/>
              <a:t>історичними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подіями</a:t>
            </a:r>
            <a:r>
              <a:rPr lang="ru-RU" sz="2800" b="1" i="1" dirty="0" smtClean="0"/>
              <a:t>.</a:t>
            </a:r>
          </a:p>
          <a:p>
            <a:r>
              <a:rPr lang="ru-RU" sz="2800" b="1" i="1" dirty="0" smtClean="0"/>
              <a:t>І</a:t>
            </a:r>
            <a:r>
              <a:rPr lang="en-US" sz="2800" b="1" i="1" dirty="0" smtClean="0"/>
              <a:t>V</a:t>
            </a:r>
            <a:r>
              <a:rPr lang="uk-UA" sz="2800" b="1" i="1" dirty="0" smtClean="0"/>
              <a:t> етап – Аналіз зібраних матеріалів.</a:t>
            </a:r>
            <a:endParaRPr lang="ru-RU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042988" y="549275"/>
            <a:ext cx="6842125" cy="868363"/>
          </a:xfrm>
        </p:spPr>
        <p:txBody>
          <a:bodyPr/>
          <a:lstStyle/>
          <a:p>
            <a:r>
              <a:rPr lang="ru-RU" sz="3200" b="1" i="1" dirty="0"/>
              <a:t>І </a:t>
            </a:r>
            <a:r>
              <a:rPr lang="ru-RU" sz="3200" b="1" i="1" dirty="0" err="1"/>
              <a:t>етап</a:t>
            </a:r>
            <a:r>
              <a:rPr lang="ru-RU" sz="3200" b="1" i="1" dirty="0"/>
              <a:t> – </a:t>
            </a:r>
            <a:r>
              <a:rPr lang="ru-RU" sz="3200" b="1" i="1" dirty="0" err="1" smtClean="0"/>
              <a:t>Підготовчий</a:t>
            </a:r>
            <a:endParaRPr lang="ru-RU" sz="3200" b="1" dirty="0" smtClean="0">
              <a:solidFill>
                <a:schemeClr val="hlink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90000"/>
              </a:lnSpc>
            </a:pP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</a:rPr>
              <a:t>Мета: </a:t>
            </a:r>
            <a:r>
              <a:rPr lang="uk-UA" sz="2400" dirty="0" smtClean="0"/>
              <a:t>сприяти усвідомленню </a:t>
            </a:r>
            <a:r>
              <a:rPr lang="uk-UA" sz="2400" dirty="0"/>
              <a:t>Коліївщини як етапу багатовікової боротьби українського народу за свою волю й незалежність, трагічно-повчальної історії гайдамацького повстання; активізувати самостійне осмислення твору; виховувати національну свідомість і самоповагу</a:t>
            </a:r>
            <a:r>
              <a:rPr lang="uk-UA" sz="2400" dirty="0" smtClean="0"/>
              <a:t>.</a:t>
            </a:r>
          </a:p>
          <a:p>
            <a:pPr lvl="0" algn="just">
              <a:lnSpc>
                <a:spcPct val="90000"/>
              </a:lnSpc>
            </a:pPr>
            <a:endParaRPr lang="ru-RU" sz="2800" i="1" dirty="0" smtClean="0"/>
          </a:p>
          <a:p>
            <a:pPr algn="just">
              <a:lnSpc>
                <a:spcPct val="90000"/>
              </a:lnSpc>
            </a:pPr>
            <a:r>
              <a:rPr lang="ru-RU" sz="2800" i="1" u="sng" dirty="0" err="1" smtClean="0">
                <a:solidFill>
                  <a:schemeClr val="bg2">
                    <a:lumMod val="25000"/>
                  </a:schemeClr>
                </a:solidFill>
              </a:rPr>
              <a:t>Завдання</a:t>
            </a:r>
            <a:r>
              <a:rPr lang="ru-RU" sz="2400" i="1" u="sng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uk-UA" sz="2400" dirty="0" smtClean="0"/>
              <a:t>навчити </a:t>
            </a:r>
            <a:r>
              <a:rPr lang="uk-UA" sz="2400" dirty="0"/>
              <a:t>працювати з різними джерелами літератури; самостійно </a:t>
            </a:r>
            <a:r>
              <a:rPr lang="uk-UA" sz="2400" dirty="0" err="1"/>
              <a:t>співставляти</a:t>
            </a:r>
            <a:r>
              <a:rPr lang="uk-UA" sz="2400" dirty="0"/>
              <a:t> події описані поетом в творі та порівняти їх з історичними фактами; зробити власні висновки.</a:t>
            </a:r>
          </a:p>
          <a:p>
            <a:pPr>
              <a:lnSpc>
                <a:spcPct val="90000"/>
              </a:lnSpc>
            </a:pPr>
            <a:endParaRPr lang="ru-RU" sz="2800" i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1547813" y="274638"/>
            <a:ext cx="6119812" cy="1143000"/>
          </a:xfrm>
        </p:spPr>
        <p:txBody>
          <a:bodyPr/>
          <a:lstStyle/>
          <a:p>
            <a:r>
              <a:rPr lang="ru-RU" sz="3200" b="1" i="1" dirty="0"/>
              <a:t>ІІ </a:t>
            </a:r>
            <a:r>
              <a:rPr lang="ru-RU" sz="3200" b="1" i="1" dirty="0" err="1"/>
              <a:t>етап</a:t>
            </a:r>
            <a:r>
              <a:rPr lang="ru-RU" sz="3200" b="1" i="1" dirty="0"/>
              <a:t> – </a:t>
            </a:r>
            <a:r>
              <a:rPr lang="ru-RU" sz="3200" b="1" i="1" dirty="0" err="1"/>
              <a:t>Підбір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літератури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dirty="0" smtClean="0">
              <a:solidFill>
                <a:schemeClr val="hlink"/>
              </a:solidFill>
            </a:endParaRPr>
          </a:p>
        </p:txBody>
      </p:sp>
      <p:pic>
        <p:nvPicPr>
          <p:cNvPr id="14" name="Picture 4" descr="DSC_02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8064895" cy="1143000"/>
          </a:xfrm>
        </p:spPr>
        <p:txBody>
          <a:bodyPr/>
          <a:lstStyle/>
          <a:p>
            <a:pPr eaLnBrk="1" hangingPunct="1"/>
            <a:r>
              <a:rPr lang="ru-RU" sz="2800" b="1" i="1" dirty="0"/>
              <a:t>ІІІ </a:t>
            </a:r>
            <a:r>
              <a:rPr lang="ru-RU" sz="2800" b="1" i="1" dirty="0" err="1"/>
              <a:t>етап</a:t>
            </a:r>
            <a:r>
              <a:rPr lang="ru-RU" sz="2800" b="1" i="1" dirty="0"/>
              <a:t> – </a:t>
            </a:r>
            <a:r>
              <a:rPr lang="ru-RU" sz="2800" b="1" i="1" dirty="0" err="1"/>
              <a:t>Співставлення</a:t>
            </a:r>
            <a:r>
              <a:rPr lang="ru-RU" sz="2800" b="1" i="1" dirty="0"/>
              <a:t> </a:t>
            </a:r>
            <a:r>
              <a:rPr lang="ru-RU" sz="2800" b="1" i="1" dirty="0" err="1"/>
              <a:t>фактів</a:t>
            </a:r>
            <a:r>
              <a:rPr lang="ru-RU" sz="2800" b="1" i="1" dirty="0"/>
              <a:t> </a:t>
            </a:r>
            <a:r>
              <a:rPr lang="ru-RU" sz="2800" b="1" i="1" dirty="0" err="1"/>
              <a:t>описаних</a:t>
            </a:r>
            <a:r>
              <a:rPr lang="ru-RU" sz="2800" b="1" i="1" dirty="0"/>
              <a:t> в </a:t>
            </a:r>
            <a:r>
              <a:rPr lang="ru-RU" sz="2800" b="1" i="1" dirty="0" err="1"/>
              <a:t>поемі</a:t>
            </a:r>
            <a:r>
              <a:rPr lang="ru-RU" sz="2800" b="1" i="1" dirty="0"/>
              <a:t> з </a:t>
            </a:r>
            <a:r>
              <a:rPr lang="ru-RU" sz="2800" b="1" i="1" dirty="0" err="1"/>
              <a:t>історичними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подіями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 smtClean="0">
              <a:solidFill>
                <a:schemeClr val="hlink"/>
              </a:solidFill>
            </a:endParaRPr>
          </a:p>
        </p:txBody>
      </p:sp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z="2400" dirty="0" smtClean="0"/>
          </a:p>
        </p:txBody>
      </p:sp>
      <p:pic>
        <p:nvPicPr>
          <p:cNvPr id="4" name="Picture 4" descr="DSC_0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ru-RU" sz="3200" b="1" i="1" dirty="0" smtClean="0"/>
              <a:t>І</a:t>
            </a:r>
            <a:r>
              <a:rPr lang="en-US" sz="3200" b="1" i="1" dirty="0" smtClean="0"/>
              <a:t>V</a:t>
            </a:r>
            <a:r>
              <a:rPr lang="uk-UA" sz="3200" b="1" i="1" dirty="0" smtClean="0"/>
              <a:t> етап – Аналіз зібраних матеріалів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 smtClean="0">
              <a:solidFill>
                <a:schemeClr val="hlink"/>
              </a:solidFill>
            </a:endParaRPr>
          </a:p>
        </p:txBody>
      </p:sp>
      <p:pic>
        <p:nvPicPr>
          <p:cNvPr id="7" name="Picture 4" descr="DSC_01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hlink"/>
                </a:solidFill>
              </a:rPr>
              <a:t>Висновки</a:t>
            </a:r>
            <a:r>
              <a:rPr lang="ru-RU" dirty="0" smtClean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8478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sz="2400" dirty="0" smtClean="0"/>
              <a:t>Проведені дослідження </a:t>
            </a:r>
            <a:r>
              <a:rPr lang="uk-UA" sz="2400" dirty="0"/>
              <a:t>свідчать про те, що при написанні твору Т.Г.Шевченко використав різні джерела інформації, які були суперечливими й деякі історично не </a:t>
            </a:r>
            <a:r>
              <a:rPr lang="uk-UA" sz="2400" dirty="0" smtClean="0"/>
              <a:t>підтверджені.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   Матеріали </a:t>
            </a:r>
            <a:r>
              <a:rPr lang="uk-UA" sz="2400" dirty="0"/>
              <a:t>можуть використовуватися на уроках історії, української літератури </a:t>
            </a:r>
            <a:r>
              <a:rPr lang="uk-UA" sz="2400" dirty="0" smtClean="0"/>
              <a:t>і </a:t>
            </a:r>
            <a:r>
              <a:rPr lang="uk-UA" sz="2400" dirty="0"/>
              <a:t>при </a:t>
            </a:r>
            <a:r>
              <a:rPr lang="uk-UA" sz="2400" dirty="0" smtClean="0"/>
              <a:t>плануванні позакласної роботи з предметів.</a:t>
            </a:r>
            <a:endParaRPr lang="uk-UA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267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Основні етапи дослідження:</vt:lpstr>
      <vt:lpstr>І етап – Підготовчий</vt:lpstr>
      <vt:lpstr>ІІ етап – Підбір літератури </vt:lpstr>
      <vt:lpstr>ІІІ етап – Співставлення фактів описаних в поемі з історичними подіями </vt:lpstr>
      <vt:lpstr>ІV етап – Аналіз зібраних матеріалів </vt:lpstr>
      <vt:lpstr>Висновки: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27</cp:revision>
  <dcterms:created xsi:type="dcterms:W3CDTF">2013-08-20T22:02:58Z</dcterms:created>
  <dcterms:modified xsi:type="dcterms:W3CDTF">2014-04-10T10:13:27Z</dcterms:modified>
</cp:coreProperties>
</file>