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62" r:id="rId6"/>
    <p:sldId id="259" r:id="rId7"/>
    <p:sldId id="264" r:id="rId8"/>
    <p:sldId id="263" r:id="rId9"/>
    <p:sldId id="260" r:id="rId10"/>
    <p:sldId id="261" r:id="rId11"/>
    <p:sldId id="268" r:id="rId12"/>
    <p:sldId id="265" r:id="rId13"/>
    <p:sldId id="269" r:id="rId14"/>
    <p:sldId id="266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6513-E728-4A20-87E1-5624E768F643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C3E5-0C5A-4807-BFA0-7F8BF644B9F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6513-E728-4A20-87E1-5624E768F643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C3E5-0C5A-4807-BFA0-7F8BF644B9F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6513-E728-4A20-87E1-5624E768F643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C3E5-0C5A-4807-BFA0-7F8BF644B9F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6513-E728-4A20-87E1-5624E768F643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C3E5-0C5A-4807-BFA0-7F8BF644B9F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6513-E728-4A20-87E1-5624E768F643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C3E5-0C5A-4807-BFA0-7F8BF644B9F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6513-E728-4A20-87E1-5624E768F643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C3E5-0C5A-4807-BFA0-7F8BF644B9F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6513-E728-4A20-87E1-5624E768F643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C3E5-0C5A-4807-BFA0-7F8BF644B9F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6513-E728-4A20-87E1-5624E768F643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C3E5-0C5A-4807-BFA0-7F8BF644B9F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6513-E728-4A20-87E1-5624E768F643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C3E5-0C5A-4807-BFA0-7F8BF644B9F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6513-E728-4A20-87E1-5624E768F643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C3E5-0C5A-4807-BFA0-7F8BF644B9F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6513-E728-4A20-87E1-5624E768F643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C3E5-0C5A-4807-BFA0-7F8BF644B9F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1826513-E728-4A20-87E1-5624E768F643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4C1C3E5-0C5A-4807-BFA0-7F8BF644B9F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Тарас Григорович Шевченко</a:t>
            </a:r>
            <a:endParaRPr lang="ru-RU" dirty="0"/>
          </a:p>
          <a:p>
            <a:r>
              <a:rPr lang="ru-RU" dirty="0" smtClean="0"/>
              <a:t>1843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«Розрита могила»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500042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Всеукраїнський інтерактивний конкурс </a:t>
            </a:r>
            <a:r>
              <a:rPr lang="uk-UA" dirty="0" err="1" smtClean="0"/>
              <a:t>“МАН-Юніор</a:t>
            </a:r>
            <a:r>
              <a:rPr lang="uk-UA" dirty="0" smtClean="0"/>
              <a:t> </a:t>
            </a:r>
            <a:r>
              <a:rPr lang="uk-UA" dirty="0" err="1" smtClean="0"/>
              <a:t>Дослідник”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57422" y="1857364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Історичне підґрунтя </a:t>
            </a:r>
            <a:r>
              <a:rPr lang="uk-UA" sz="3600" dirty="0" smtClean="0"/>
              <a:t>поеми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5143512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Проект учениці 6(10) – А класу Первомайської гімназії Первомайської міської ради Миколаївської області </a:t>
            </a:r>
            <a:r>
              <a:rPr lang="uk-UA" sz="2400" b="1" i="1" dirty="0" err="1" smtClean="0"/>
              <a:t>Шмирьової</a:t>
            </a:r>
            <a:r>
              <a:rPr lang="uk-UA" sz="2400" b="1" i="1" dirty="0" smtClean="0"/>
              <a:t> Юлії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1814488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alibri" pitchFamily="34" charset="0"/>
                <a:cs typeface="Calibri" pitchFamily="34" charset="0"/>
              </a:rPr>
              <a:t>Оцінка подій, описаних у творі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Оцінка самої переяславської ради, була і є предметом частих суперечок учених. Справа ускладнюється тим, що оригінальні документи втрачено, збереглися лише неточні копії чи переклади. До того ж російський архіваріус Петро </a:t>
            </a:r>
            <a:r>
              <a:rPr lang="uk-UA" dirty="0" err="1" smtClean="0"/>
              <a:t>Шафранов</a:t>
            </a:r>
            <a:r>
              <a:rPr lang="uk-UA" dirty="0" smtClean="0"/>
              <a:t> доводить, що навіть ці копії сфальсифіковані царськими переписувачами. </a:t>
            </a:r>
          </a:p>
          <a:p>
            <a:r>
              <a:rPr lang="uk-UA" dirty="0" smtClean="0"/>
              <a:t>Загалом наводилося п'ять тлумачень Переяславської угоди. На думку російського історика права Василя </a:t>
            </a:r>
            <a:r>
              <a:rPr lang="uk-UA" dirty="0" err="1" smtClean="0"/>
              <a:t>Сергеєвича</a:t>
            </a:r>
            <a:r>
              <a:rPr lang="uk-UA" dirty="0" smtClean="0"/>
              <a:t>, угода уявляла собою персональну унію між Московією та Україною, за якої обидві сторони мали спільного монарха, зберігаючи кожна свій окремий уряд.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23220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59" t="22745" r="10294" b="2484"/>
          <a:stretch/>
        </p:blipFill>
        <p:spPr>
          <a:xfrm>
            <a:off x="1988858" y="3140968"/>
            <a:ext cx="4686449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r>
              <a:rPr lang="uk-UA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Оцінка подій, описаних у творі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7924800" cy="4114800"/>
          </a:xfrm>
        </p:spPr>
        <p:txBody>
          <a:bodyPr/>
          <a:lstStyle/>
          <a:p>
            <a:pPr lvl="0">
              <a:buClr>
                <a:srgbClr val="DC9E1F"/>
              </a:buClr>
            </a:pPr>
            <a:r>
              <a:rPr lang="uk-UA" sz="1600" dirty="0">
                <a:solidFill>
                  <a:srgbClr val="FFFFFF"/>
                </a:solidFill>
              </a:rPr>
              <a:t>Микола </a:t>
            </a:r>
            <a:r>
              <a:rPr lang="uk-UA" sz="1600" dirty="0" err="1">
                <a:solidFill>
                  <a:srgbClr val="FFFFFF"/>
                </a:solidFill>
              </a:rPr>
              <a:t>Дьяконов</a:t>
            </a:r>
            <a:r>
              <a:rPr lang="uk-UA" sz="1600" dirty="0">
                <a:solidFill>
                  <a:srgbClr val="FFFFFF"/>
                </a:solidFill>
              </a:rPr>
              <a:t> доводив, що, погоджуючись на «особисте підкорення цареві, українці безумовно погоджувалися на поглинення їхніх земель Московським царством, і тому ця угода  була «</a:t>
            </a:r>
            <a:r>
              <a:rPr lang="uk-UA" sz="1600" dirty="0" err="1">
                <a:solidFill>
                  <a:srgbClr val="FFFFFF"/>
                </a:solidFill>
              </a:rPr>
              <a:t>реалььною</a:t>
            </a:r>
            <a:r>
              <a:rPr lang="uk-UA" sz="1600" dirty="0">
                <a:solidFill>
                  <a:srgbClr val="FFFFFF"/>
                </a:solidFill>
              </a:rPr>
              <a:t> унією».</a:t>
            </a:r>
          </a:p>
          <a:p>
            <a:pPr lvl="0">
              <a:buClr>
                <a:srgbClr val="DC9E1F"/>
              </a:buClr>
            </a:pPr>
            <a:r>
              <a:rPr lang="uk-UA" sz="1600" dirty="0">
                <a:solidFill>
                  <a:srgbClr val="FFFFFF"/>
                </a:solidFill>
              </a:rPr>
              <a:t>Такі історики як Венедикт </a:t>
            </a:r>
            <a:r>
              <a:rPr lang="uk-UA" sz="1600" dirty="0" err="1">
                <a:solidFill>
                  <a:srgbClr val="FFFFFF"/>
                </a:solidFill>
              </a:rPr>
              <a:t>Мякотін</a:t>
            </a:r>
            <a:r>
              <a:rPr lang="uk-UA" sz="1600" dirty="0">
                <a:solidFill>
                  <a:srgbClr val="FFFFFF"/>
                </a:solidFill>
              </a:rPr>
              <a:t> та українець Михайло Грушевський, вважали, що Переяславська угода була формою васальної незалежності, за якої сильніша сторона (цар) погоджувалася захищати слабшу (українців), не </a:t>
            </a:r>
            <a:r>
              <a:rPr lang="uk-UA" sz="1600" dirty="0" err="1">
                <a:solidFill>
                  <a:srgbClr val="FFFFFF"/>
                </a:solidFill>
              </a:rPr>
              <a:t>втручаючися</a:t>
            </a:r>
            <a:r>
              <a:rPr lang="uk-UA" sz="1600" dirty="0">
                <a:solidFill>
                  <a:srgbClr val="FFFFFF"/>
                </a:solidFill>
              </a:rPr>
              <a:t> в її внутрішні справи; українці ж зобов'язувалися сплачувати цареві податки, надавати військову допомогу і т.д.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6596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Calibri" pitchFamily="34" charset="0"/>
                <a:cs typeface="Calibri" pitchFamily="34" charset="0"/>
              </a:rPr>
              <a:t>Оцінка подій, описаних у творі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Інший український історик </a:t>
            </a:r>
            <a:r>
              <a:rPr lang="uk-UA" dirty="0" err="1" smtClean="0"/>
              <a:t>Вячеслав</a:t>
            </a:r>
            <a:r>
              <a:rPr lang="uk-UA" dirty="0" smtClean="0"/>
              <a:t> </a:t>
            </a:r>
            <a:r>
              <a:rPr lang="uk-UA" dirty="0" err="1" smtClean="0"/>
              <a:t>Липинський</a:t>
            </a:r>
            <a:r>
              <a:rPr lang="uk-UA" dirty="0" smtClean="0"/>
              <a:t> – пропонує думку, що угода 1654р. Була не чим іншим, як лише тимчасовим військовим союзом між Московією та Україною.</a:t>
            </a:r>
          </a:p>
          <a:p>
            <a:r>
              <a:rPr lang="uk-UA" dirty="0" smtClean="0"/>
              <a:t>Як зазначав Ю.</a:t>
            </a:r>
            <a:r>
              <a:rPr lang="uk-UA" dirty="0" err="1" smtClean="0"/>
              <a:t>Шевельов</a:t>
            </a:r>
            <a:r>
              <a:rPr lang="uk-UA" dirty="0"/>
              <a:t>:</a:t>
            </a:r>
            <a:r>
              <a:rPr lang="uk-UA" dirty="0" smtClean="0"/>
              <a:t> «Переяслав у перспективі трьох сторіч нам уявляється початком великої трагедії. Але в 1654 році не був закладений розвиток тільки в цьому напрямі. Навпаки, сучасникам Переяслав здавався вихідним пунктом для великої експансії. Майже нічого не втрачаючи політично, Україні відкривався шлях до культурного завоювання страшного сусіда. Київ в очах тогочасного українця був другим Єрусалимом – центром церкви, культури. Ворогом були турки та поляки, і знаряддям піднесення другого Єрусалиму-Києва мала стати Москва. Її військова сила мала здійснити програму української інтелігенції». Він вважав, що якщо Україна і зазнала поразки, то це сталося не через Переяславські умови, а тому, що різні українські кола втягали Москву в Україну, </a:t>
            </a:r>
            <a:r>
              <a:rPr lang="uk-UA" dirty="0" err="1" smtClean="0"/>
              <a:t>намагаючися</a:t>
            </a:r>
            <a:r>
              <a:rPr lang="uk-UA" dirty="0" smtClean="0"/>
              <a:t> використати її проти своїх внутрішніх ворогів.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630601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alibri" pitchFamily="34" charset="0"/>
                <a:cs typeface="Calibri" pitchFamily="34" charset="0"/>
              </a:rPr>
              <a:t>Актуальність  дослідження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Передусім, Шевченко був справді пророком. Він передбачав події і становище України.</a:t>
            </a:r>
          </a:p>
          <a:p>
            <a:r>
              <a:rPr lang="uk-UA" dirty="0" smtClean="0"/>
              <a:t>В історії можна провести не одну паралель подій, які описує поет у творі, з тими, що відбувались або відбуваються.</a:t>
            </a:r>
          </a:p>
          <a:p>
            <a:r>
              <a:rPr lang="uk-UA" dirty="0" smtClean="0"/>
              <a:t>Шевченко засуджував зраду національних інтересів задля матеріального блага людини, що неодноразово зустрічалося протягом усієї історії існування України.</a:t>
            </a:r>
          </a:p>
          <a:p>
            <a:r>
              <a:rPr lang="uk-UA" dirty="0" smtClean="0"/>
              <a:t>Поет закликав до відродження духовності й національної самосвідомості, чого сучасному суспільству, нажаль, бракує.</a:t>
            </a:r>
          </a:p>
          <a:p>
            <a:r>
              <a:rPr lang="uk-UA" dirty="0" smtClean="0"/>
              <a:t>Тарас Григорович закликав до боротьби за свою Батьківщину, до вірного служіння їй, що у всі часи було необхідно українцям. </a:t>
            </a:r>
          </a:p>
          <a:p>
            <a:r>
              <a:rPr lang="uk-UA" dirty="0" smtClean="0"/>
              <a:t>Шевченко неодноразово порушує питання не лише соціально-політичних, а й побутових проблем, яке завжди є актуальним.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689608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alibri" pitchFamily="34" charset="0"/>
                <a:cs typeface="Calibri" pitchFamily="34" charset="0"/>
              </a:rPr>
              <a:t>Власне ставлення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Композиційно твір нагадує діалог – коротке запитання автора і розгорнута відповідь України про причини своєї недолі. Вірш починається як молитва. Поет звертається до сплюндрованої, але дорогої Батьківщини найніжнішими словами, що йдуть з глибини серця: «</a:t>
            </a:r>
            <a:r>
              <a:rPr lang="uk-UA" dirty="0" err="1" smtClean="0"/>
              <a:t>світе</a:t>
            </a:r>
            <a:r>
              <a:rPr lang="uk-UA" dirty="0" smtClean="0"/>
              <a:t> тихий», «краю милий», «моя Україно», «мамо». З уявної відповіді матері-Вітчизни з'ясовується, що причиною нещасть України стала втрата нею державності й перехід з вини Богдана Хмельницького у підлеглість </a:t>
            </a:r>
            <a:r>
              <a:rPr lang="uk-UA" dirty="0" err="1" smtClean="0"/>
              <a:t>Московіїї</a:t>
            </a:r>
            <a:r>
              <a:rPr lang="uk-UA" dirty="0" smtClean="0"/>
              <a:t>. Саме через це не український народ, а окупант-москаль господарює на нашій Батьківщині. Ось тому багатствами рідної землі заволоділи різноплемінні зайди, а її сини вигнані на чужину. Ворог не поводив би себе так нахабно, якби йому не допомагали «перевертні» й «недолюдки» «матір катувати». Закінчує поет свій вірш сподіваннями на те, що воля ще повернеться в Україну, а плач і журба проминуть. Не одноразово Тараса Григоровича називали пророком українського народу. У його віршах дійсно можна знайти рядки, з якими можна провести паралелі в історії минулих століть, і навіть з сьогоденням. На мою думку, поет правильно дорікає Московії за катування України, адже неодноразово спостерігається причетність її у негараздах нашої Батьківщини. Я, як і Тарас Шевченко, навіть у найчорнішу добу чужоземного гноблення і плюндрування України окупантами вірю в її світлу долю, велику славу й могутню незалежність. Сподіваюся, що дні суму та туги пройдуть, і подвиги славних синів України не будуть даремними. Надіюся, що вивчення творчості Тараса Григоровича допоможуть майбутнім поколінням виховувати в собі почуття гідності й національної самосвідомості.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65428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Мета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дослідження: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72147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«Розрита могила»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вірш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Тараса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Шевченка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, написаний 9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жовтня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1843 в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Березані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. </a:t>
            </a:r>
            <a:endParaRPr lang="uk-UA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У цій поезії звучить протест проти соціального й національного гноблення народу. На питання, за що сплюндрована його країна й за що </a:t>
            </a:r>
            <a:r>
              <a:rPr lang="uk-UA" dirty="0" smtClean="0"/>
              <a:t>гине </a:t>
            </a:r>
            <a:r>
              <a:rPr lang="uk-UA" dirty="0"/>
              <a:t>Україна поет відповідає, що в її горі винні царат та власні українські пани</a:t>
            </a:r>
            <a:r>
              <a:rPr lang="uk-UA" dirty="0" smtClean="0"/>
              <a:t>.</a:t>
            </a:r>
          </a:p>
          <a:p>
            <a:r>
              <a:rPr lang="ru-RU" dirty="0" smtClean="0"/>
              <a:t>Кратер, </a:t>
            </a:r>
            <a:r>
              <a:rPr lang="ru-RU" dirty="0" err="1" smtClean="0"/>
              <a:t>обабіч</a:t>
            </a:r>
            <a:r>
              <a:rPr lang="ru-RU" dirty="0" smtClean="0"/>
              <a:t> </a:t>
            </a:r>
            <a:r>
              <a:rPr lang="ru-RU" dirty="0" err="1" smtClean="0"/>
              <a:t>залізничної</a:t>
            </a:r>
            <a:r>
              <a:rPr lang="ru-RU" dirty="0" smtClean="0"/>
              <a:t> </a:t>
            </a:r>
            <a:r>
              <a:rPr lang="ru-RU" dirty="0" err="1" smtClean="0"/>
              <a:t>колії</a:t>
            </a:r>
            <a:r>
              <a:rPr lang="ru-RU" dirty="0" smtClean="0"/>
              <a:t>, </a:t>
            </a:r>
            <a:r>
              <a:rPr lang="ru-RU" dirty="0" smtClean="0"/>
              <a:t>і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тією</a:t>
            </a:r>
            <a:r>
              <a:rPr lang="ru-RU" dirty="0" smtClean="0"/>
              <a:t> </a:t>
            </a:r>
            <a:r>
              <a:rPr lang="ru-RU" dirty="0" err="1" smtClean="0"/>
              <a:t>розритою</a:t>
            </a:r>
            <a:r>
              <a:rPr lang="ru-RU" dirty="0" smtClean="0"/>
              <a:t> могилою, яка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неподалік</a:t>
            </a:r>
            <a:r>
              <a:rPr lang="ru-RU" dirty="0" smtClean="0"/>
              <a:t> селища </a:t>
            </a:r>
            <a:r>
              <a:rPr lang="ru-RU" dirty="0" err="1" smtClean="0"/>
              <a:t>Хмелевик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Березанню</a:t>
            </a:r>
            <a:r>
              <a:rPr lang="ru-RU" dirty="0" smtClean="0"/>
              <a:t> та Яготином, про яку писав Шевченко. 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2553" y="3212976"/>
            <a:ext cx="5112058" cy="3408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8848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r>
              <a:rPr lang="uk-UA" dirty="0" smtClean="0">
                <a:latin typeface="Calibri" pitchFamily="34" charset="0"/>
                <a:cs typeface="Calibri" pitchFamily="34" charset="0"/>
              </a:rPr>
              <a:t>Причини написання вірша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709120"/>
          </a:xfrm>
        </p:spPr>
        <p:txBody>
          <a:bodyPr>
            <a:normAutofit/>
          </a:bodyPr>
          <a:lstStyle/>
          <a:p>
            <a:r>
              <a:rPr lang="ru-RU" sz="2000" dirty="0" err="1"/>
              <a:t>Безпосереднім</a:t>
            </a:r>
            <a:r>
              <a:rPr lang="ru-RU" sz="2000" dirty="0"/>
              <a:t> </a:t>
            </a:r>
            <a:r>
              <a:rPr lang="ru-RU" sz="2000" dirty="0" err="1"/>
              <a:t>поштовхом</a:t>
            </a:r>
            <a:r>
              <a:rPr lang="ru-RU" sz="2000" dirty="0"/>
              <a:t> до </a:t>
            </a:r>
            <a:r>
              <a:rPr lang="ru-RU" sz="2000" dirty="0" err="1"/>
              <a:t>написання</a:t>
            </a:r>
            <a:r>
              <a:rPr lang="ru-RU" sz="2000" dirty="0"/>
              <a:t> </a:t>
            </a:r>
            <a:r>
              <a:rPr lang="ru-RU" sz="2000" dirty="0" err="1"/>
              <a:t>вірша</a:t>
            </a:r>
            <a:r>
              <a:rPr lang="ru-RU" sz="2000" dirty="0"/>
              <a:t> стали </a:t>
            </a:r>
            <a:r>
              <a:rPr lang="ru-RU" sz="2000" dirty="0" err="1"/>
              <a:t>розкопки</a:t>
            </a:r>
            <a:r>
              <a:rPr lang="ru-RU" sz="2000" dirty="0"/>
              <a:t> </a:t>
            </a:r>
            <a:r>
              <a:rPr lang="ru-RU" sz="2000" dirty="0" err="1"/>
              <a:t>археологічних</a:t>
            </a:r>
            <a:r>
              <a:rPr lang="ru-RU" sz="2000" dirty="0"/>
              <a:t> </a:t>
            </a:r>
            <a:r>
              <a:rPr lang="ru-RU" sz="2000" dirty="0" err="1" smtClean="0"/>
              <a:t>пам'яток</a:t>
            </a:r>
            <a:r>
              <a:rPr lang="ru-RU" sz="2000" dirty="0" smtClean="0"/>
              <a:t>, </a:t>
            </a:r>
            <a:r>
              <a:rPr lang="ru-RU" sz="2000" dirty="0" err="1"/>
              <a:t>зокрема</a:t>
            </a:r>
            <a:r>
              <a:rPr lang="ru-RU" sz="2000" dirty="0"/>
              <a:t> могил, </a:t>
            </a:r>
            <a:r>
              <a:rPr lang="ru-RU" sz="2000" dirty="0" err="1"/>
              <a:t>проведення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в 30—40-х роках </a:t>
            </a:r>
            <a:r>
              <a:rPr lang="ru-RU" sz="2000" dirty="0" err="1"/>
              <a:t>пожвавилось</a:t>
            </a:r>
            <a:r>
              <a:rPr lang="ru-RU" sz="2000" dirty="0"/>
              <a:t>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. </a:t>
            </a:r>
            <a:r>
              <a:rPr lang="uk-UA" sz="2000" dirty="0" smtClean="0"/>
              <a:t>Поет</a:t>
            </a:r>
            <a:r>
              <a:rPr lang="uk-UA" sz="2000" dirty="0"/>
              <a:t>, як і інші українські письменники, вважав могили пам'ятками епохи козаччини</a:t>
            </a:r>
            <a:r>
              <a:rPr lang="uk-UA" sz="2000" dirty="0" smtClean="0"/>
              <a:t>.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 </a:t>
            </a:r>
            <a:r>
              <a:rPr lang="uk-UA" sz="2000" dirty="0"/>
              <a:t>Звідси й негативне ставлення до розкопок могил, що виявлено вже у </a:t>
            </a:r>
            <a:r>
              <a:rPr lang="uk-UA" sz="2000" dirty="0" smtClean="0"/>
              <a:t>поемі </a:t>
            </a:r>
            <a:r>
              <a:rPr lang="uk-UA" sz="2000" i="1" dirty="0" smtClean="0"/>
              <a:t>«</a:t>
            </a:r>
            <a:r>
              <a:rPr lang="uk-UA" sz="2000" i="1" dirty="0"/>
              <a:t>Гайдамаки»</a:t>
            </a:r>
            <a:r>
              <a:rPr lang="uk-UA" sz="2000" dirty="0"/>
              <a:t>. Вбачаючи в розкопках могил наругу над національними святинями, Шевченко протестував проти розкопок з позицій народної моралі: за нею, розривати могили — великий гріх</a:t>
            </a:r>
            <a:r>
              <a:rPr lang="uk-UA" sz="2000" dirty="0" smtClean="0"/>
              <a:t>.</a:t>
            </a:r>
            <a:r>
              <a:rPr lang="ru-RU" sz="2000" dirty="0"/>
              <a:t> Образ </a:t>
            </a:r>
            <a:r>
              <a:rPr lang="ru-RU" sz="2000" dirty="0" err="1"/>
              <a:t>могили</a:t>
            </a:r>
            <a:r>
              <a:rPr lang="ru-RU" sz="2000" dirty="0"/>
              <a:t> як </a:t>
            </a:r>
            <a:r>
              <a:rPr lang="ru-RU" sz="2000" dirty="0" err="1"/>
              <a:t>уособлення</a:t>
            </a:r>
            <a:r>
              <a:rPr lang="ru-RU" sz="2000" dirty="0"/>
              <a:t> </a:t>
            </a:r>
            <a:r>
              <a:rPr lang="ru-RU" sz="2000" dirty="0" err="1"/>
              <a:t>духовної</a:t>
            </a:r>
            <a:r>
              <a:rPr lang="ru-RU" sz="2000" dirty="0"/>
              <a:t> </a:t>
            </a:r>
            <a:r>
              <a:rPr lang="ru-RU" sz="2000" dirty="0" err="1"/>
              <a:t>сили</a:t>
            </a:r>
            <a:r>
              <a:rPr lang="ru-RU" sz="2000" dirty="0"/>
              <a:t> народу, </a:t>
            </a:r>
            <a:r>
              <a:rPr lang="ru-RU" sz="2000" dirty="0" err="1"/>
              <a:t>боротьби</a:t>
            </a:r>
            <a:r>
              <a:rPr lang="ru-RU" sz="2000" dirty="0"/>
              <a:t> за волю </a:t>
            </a:r>
            <a:r>
              <a:rPr lang="ru-RU" sz="2000" dirty="0" err="1"/>
              <a:t>постає</a:t>
            </a:r>
            <a:r>
              <a:rPr lang="ru-RU" sz="2000" dirty="0"/>
              <a:t> в </a:t>
            </a:r>
            <a:r>
              <a:rPr lang="ru-RU" sz="2000" dirty="0" err="1"/>
              <a:t>ранніх</a:t>
            </a:r>
            <a:r>
              <a:rPr lang="ru-RU" sz="2000" dirty="0"/>
              <a:t> </a:t>
            </a:r>
            <a:r>
              <a:rPr lang="ru-RU" sz="2000" dirty="0" err="1"/>
              <a:t>Шевченкових</a:t>
            </a:r>
            <a:r>
              <a:rPr lang="ru-RU" sz="2000" dirty="0"/>
              <a:t> </a:t>
            </a:r>
            <a:r>
              <a:rPr lang="ru-RU" sz="2000" dirty="0" err="1"/>
              <a:t>творах</a:t>
            </a:r>
            <a:r>
              <a:rPr lang="ru-RU" sz="2000" dirty="0"/>
              <a:t> — </a:t>
            </a:r>
            <a:r>
              <a:rPr lang="ru-RU" sz="2000" dirty="0" err="1"/>
              <a:t>поемі</a:t>
            </a:r>
            <a:r>
              <a:rPr lang="ru-RU" sz="2000" dirty="0"/>
              <a:t> «</a:t>
            </a:r>
            <a:r>
              <a:rPr lang="ru-RU" sz="2000" dirty="0" err="1"/>
              <a:t>Іван</a:t>
            </a:r>
            <a:r>
              <a:rPr lang="ru-RU" sz="2000" dirty="0"/>
              <a:t> </a:t>
            </a:r>
            <a:r>
              <a:rPr lang="ru-RU" sz="2000" dirty="0" err="1"/>
              <a:t>Підкова</a:t>
            </a:r>
            <a:r>
              <a:rPr lang="ru-RU" sz="2000" dirty="0"/>
              <a:t>», </a:t>
            </a:r>
            <a:r>
              <a:rPr lang="ru-RU" sz="2000" dirty="0" err="1"/>
              <a:t>вірші</a:t>
            </a:r>
            <a:r>
              <a:rPr lang="ru-RU" sz="2000" dirty="0"/>
              <a:t> «</a:t>
            </a:r>
            <a:r>
              <a:rPr lang="ru-RU" sz="2000" dirty="0" err="1"/>
              <a:t>Думи</a:t>
            </a:r>
            <a:r>
              <a:rPr lang="ru-RU" sz="2000" dirty="0"/>
              <a:t> </a:t>
            </a:r>
            <a:r>
              <a:rPr lang="ru-RU" sz="2000" dirty="0" err="1"/>
              <a:t>мої</a:t>
            </a:r>
            <a:r>
              <a:rPr lang="ru-RU" sz="2000" dirty="0"/>
              <a:t>, </a:t>
            </a:r>
            <a:r>
              <a:rPr lang="ru-RU" sz="2000" dirty="0" err="1"/>
              <a:t>думи</a:t>
            </a:r>
            <a:r>
              <a:rPr lang="ru-RU" sz="2000" dirty="0"/>
              <a:t> </a:t>
            </a:r>
            <a:r>
              <a:rPr lang="ru-RU" sz="2000" dirty="0" err="1"/>
              <a:t>мої</a:t>
            </a:r>
            <a:r>
              <a:rPr lang="ru-RU" sz="2000" dirty="0"/>
              <a:t>…». </a:t>
            </a:r>
            <a:r>
              <a:rPr lang="ru-RU" sz="2000" dirty="0" err="1"/>
              <a:t>Інше</a:t>
            </a:r>
            <a:r>
              <a:rPr lang="ru-RU" sz="2000" dirty="0"/>
              <a:t> </a:t>
            </a:r>
            <a:r>
              <a:rPr lang="ru-RU" sz="2000" dirty="0" err="1"/>
              <a:t>семантичне</a:t>
            </a:r>
            <a:r>
              <a:rPr lang="ru-RU" sz="2000" dirty="0"/>
              <a:t> </a:t>
            </a:r>
            <a:r>
              <a:rPr lang="ru-RU" sz="2000" dirty="0" err="1"/>
              <a:t>наповнення</a:t>
            </a:r>
            <a:r>
              <a:rPr lang="ru-RU" sz="2000" dirty="0"/>
              <a:t> </a:t>
            </a:r>
            <a:r>
              <a:rPr lang="ru-RU" sz="2000" dirty="0" err="1"/>
              <a:t>дістає</a:t>
            </a:r>
            <a:r>
              <a:rPr lang="ru-RU" sz="2000" dirty="0"/>
              <a:t> образ </a:t>
            </a:r>
            <a:r>
              <a:rPr lang="ru-RU" sz="2000" dirty="0" err="1"/>
              <a:t>могили</a:t>
            </a:r>
            <a:r>
              <a:rPr lang="ru-RU" sz="2000" dirty="0"/>
              <a:t> в </a:t>
            </a:r>
            <a:r>
              <a:rPr lang="ru-RU" sz="2000" dirty="0" err="1"/>
              <a:t>заголовному</a:t>
            </a:r>
            <a:r>
              <a:rPr lang="ru-RU" sz="2000" dirty="0"/>
              <a:t> </a:t>
            </a:r>
            <a:r>
              <a:rPr lang="ru-RU" sz="2000" dirty="0" err="1"/>
              <a:t>образі</a:t>
            </a:r>
            <a:r>
              <a:rPr lang="ru-RU" sz="2000" dirty="0"/>
              <a:t> </a:t>
            </a:r>
            <a:r>
              <a:rPr lang="ru-RU" sz="2000" dirty="0" err="1"/>
              <a:t>вірша</a:t>
            </a:r>
            <a:r>
              <a:rPr lang="ru-RU" sz="2000" dirty="0"/>
              <a:t> «Розрита могила» —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узагальнений</a:t>
            </a:r>
            <a:r>
              <a:rPr lang="ru-RU" sz="2000" dirty="0"/>
              <a:t> до символу образ </a:t>
            </a:r>
            <a:r>
              <a:rPr lang="ru-RU" sz="2000" dirty="0" err="1"/>
              <a:t>України</a:t>
            </a:r>
            <a:r>
              <a:rPr lang="ru-RU" sz="2000" dirty="0"/>
              <a:t>, </a:t>
            </a:r>
            <a:r>
              <a:rPr lang="ru-RU" sz="2000" dirty="0" err="1"/>
              <a:t>пограбованої</a:t>
            </a:r>
            <a:r>
              <a:rPr lang="ru-RU" sz="2000" dirty="0"/>
              <a:t> </a:t>
            </a:r>
            <a:r>
              <a:rPr lang="ru-RU" sz="2000" dirty="0" err="1" smtClean="0"/>
              <a:t>царатом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404217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Calibri" pitchFamily="34" charset="0"/>
                <a:cs typeface="Calibri" pitchFamily="34" charset="0"/>
              </a:rPr>
              <a:t>Причини написання вірша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sz="2000" dirty="0"/>
              <a:t>У зверненнях-докорах персоніфікованої </a:t>
            </a:r>
            <a:r>
              <a:rPr lang="uk-UA" sz="2000" dirty="0" err="1"/>
              <a:t>матері-України</a:t>
            </a:r>
            <a:r>
              <a:rPr lang="uk-UA" sz="2000" dirty="0"/>
              <a:t> до гетьмана Богдана Хмельницького, стилізованих під народні голосіння </a:t>
            </a:r>
            <a:r>
              <a:rPr lang="uk-UA" sz="2000" dirty="0" smtClean="0"/>
              <a:t>—</a:t>
            </a:r>
          </a:p>
          <a:p>
            <a:pPr marL="0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           </a:t>
            </a:r>
            <a:r>
              <a:rPr lang="uk-UA" sz="2000" dirty="0"/>
              <a:t>«	Ой Богдане! Нерозумний сину! »</a:t>
            </a:r>
          </a:p>
          <a:p>
            <a:pPr marL="0" indent="0">
              <a:buNone/>
            </a:pPr>
            <a:r>
              <a:rPr lang="uk-UA" sz="2000" dirty="0"/>
              <a:t>Шевченко вперше називає винуватця і причину кризового становища України. Цю причину він бачить в історичній помилці підписаному у 1654 році у Переяславі акті приєднання України до Московської держави, що обернувся для українського народу ліквідацією його здобутків на шляху до власної держави, кріпацтвом, руїною</a:t>
            </a:r>
            <a:r>
              <a:rPr lang="uk-UA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80988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uk-UA" dirty="0">
                <a:latin typeface="Calibri" pitchFamily="34" charset="0"/>
                <a:cs typeface="Calibri" pitchFamily="34" charset="0"/>
              </a:rPr>
              <a:t>Причини написання вірша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7924800" cy="4824536"/>
          </a:xfrm>
        </p:spPr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endParaRPr lang="uk-UA" sz="1800" dirty="0"/>
          </a:p>
          <a:p>
            <a:r>
              <a:rPr lang="uk-UA" sz="1900" dirty="0">
                <a:latin typeface="Calibri" pitchFamily="34" charset="0"/>
                <a:cs typeface="Calibri" pitchFamily="34" charset="0"/>
              </a:rPr>
              <a:t>Б</a:t>
            </a:r>
            <a:r>
              <a:rPr lang="uk-UA" sz="1900" dirty="0" smtClean="0">
                <a:latin typeface="Calibri" pitchFamily="34" charset="0"/>
                <a:cs typeface="Calibri" pitchFamily="34" charset="0"/>
              </a:rPr>
              <a:t>уло укладено Березневі статті 1654 р. </a:t>
            </a:r>
            <a:r>
              <a:rPr lang="vi-VN" sz="1900" b="1" dirty="0">
                <a:latin typeface="Calibri" pitchFamily="34" charset="0"/>
                <a:cs typeface="Calibri" pitchFamily="34" charset="0"/>
              </a:rPr>
              <a:t> </a:t>
            </a:r>
            <a:r>
              <a:rPr lang="vi-VN" sz="1900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vi-VN" sz="1900" dirty="0">
                <a:latin typeface="Calibri" pitchFamily="34" charset="0"/>
                <a:cs typeface="Calibri" pitchFamily="34" charset="0"/>
              </a:rPr>
              <a:t>угода між російським царським урядом і українською козацькою старшиною, комплекс документів, які регламентували політичне, правове, фінансове </a:t>
            </a:r>
            <a:r>
              <a:rPr lang="uk-UA" sz="1900" dirty="0" smtClean="0">
                <a:latin typeface="Calibri" pitchFamily="34" charset="0"/>
                <a:cs typeface="Calibri" pitchFamily="34" charset="0"/>
              </a:rPr>
              <a:t>й</a:t>
            </a:r>
            <a:r>
              <a:rPr lang="vi-VN" sz="1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900" dirty="0">
                <a:latin typeface="Calibri" pitchFamily="34" charset="0"/>
                <a:cs typeface="Calibri" pitchFamily="34" charset="0"/>
              </a:rPr>
              <a:t>військове становище України </a:t>
            </a:r>
            <a:r>
              <a:rPr lang="vi-VN" sz="1900" dirty="0" smtClean="0">
                <a:latin typeface="Calibri" pitchFamily="34" charset="0"/>
                <a:cs typeface="Calibri" pitchFamily="34" charset="0"/>
              </a:rPr>
              <a:t>після</a:t>
            </a:r>
            <a:r>
              <a:rPr lang="vi-VN" sz="1900" dirty="0">
                <a:latin typeface="Calibri" pitchFamily="34" charset="0"/>
                <a:cs typeface="Calibri" pitchFamily="34" charset="0"/>
              </a:rPr>
              <a:t> </a:t>
            </a:r>
            <a:r>
              <a:rPr lang="uk-UA" sz="1900" dirty="0">
                <a:latin typeface="Calibri" pitchFamily="34" charset="0"/>
                <a:cs typeface="Calibri" pitchFamily="34" charset="0"/>
              </a:rPr>
              <a:t>Переяславської ради</a:t>
            </a:r>
            <a:r>
              <a:rPr lang="vi-VN" sz="1900" dirty="0" smtClean="0">
                <a:latin typeface="Calibri" pitchFamily="34" charset="0"/>
                <a:cs typeface="Calibri" pitchFamily="34" charset="0"/>
              </a:rPr>
              <a:t>.</a:t>
            </a:r>
            <a:endParaRPr lang="vi-VN" sz="1900" dirty="0">
              <a:latin typeface="Calibri" pitchFamily="34" charset="0"/>
              <a:cs typeface="Calibri" pitchFamily="34" charset="0"/>
            </a:endParaRPr>
          </a:p>
          <a:p>
            <a:r>
              <a:rPr lang="vi-VN" sz="1900" dirty="0">
                <a:latin typeface="Calibri" pitchFamily="34" charset="0"/>
                <a:cs typeface="Calibri" pitchFamily="34" charset="0"/>
              </a:rPr>
              <a:t>Згідно з цими статтями Україна зберігала свої військово-адміністративні органи управління на чолі з виборним гетьманом. На </a:t>
            </a:r>
            <a:r>
              <a:rPr lang="vi-VN" sz="1900" dirty="0" smtClean="0">
                <a:latin typeface="Calibri" pitchFamily="34" charset="0"/>
                <a:cs typeface="Calibri" pitchFamily="34" charset="0"/>
              </a:rPr>
              <a:t>Гетьм</a:t>
            </a:r>
            <a:r>
              <a:rPr lang="uk-UA" sz="1900" dirty="0" err="1" smtClean="0">
                <a:latin typeface="Calibri" pitchFamily="34" charset="0"/>
                <a:cs typeface="Calibri" pitchFamily="34" charset="0"/>
              </a:rPr>
              <a:t>анщині</a:t>
            </a:r>
            <a:r>
              <a:rPr lang="uk-UA" sz="1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900" dirty="0">
                <a:latin typeface="Calibri" pitchFamily="34" charset="0"/>
                <a:cs typeface="Calibri" pitchFamily="34" charset="0"/>
              </a:rPr>
              <a:t> без обмежень мало далі діяти місцеве право, обумовлювалося невтручання царських воєвод та інших урядовців у внутрішні справи України. Україна зберігала свої збройні сили — 60-тисячне козацьке військо. Гетьманський уряд мав право на ведення стосунків з іноземними державами, правда, з дозволу царського уряду і не мав права на зносини з Польщею та Туреччиною. </a:t>
            </a:r>
            <a:r>
              <a:rPr lang="vi-VN" sz="1900" dirty="0" smtClean="0">
                <a:latin typeface="Calibri" pitchFamily="34" charset="0"/>
                <a:cs typeface="Calibri" pitchFamily="34" charset="0"/>
              </a:rPr>
              <a:t>Гетьман</a:t>
            </a:r>
            <a:r>
              <a:rPr lang="vi-VN" sz="1900" dirty="0">
                <a:latin typeface="Calibri" pitchFamily="34" charset="0"/>
                <a:cs typeface="Calibri" pitchFamily="34" charset="0"/>
              </a:rPr>
              <a:t> обирався на козацькій раді пожиттєво, а царя лише повідомляли про результат виборів. Влада Гетьмана поширювалась на всю територію України. Всі податки і доходи збирались українськими фінансовими органами. Представники Москви лише мали приймати від них належну їй данину.</a:t>
            </a:r>
          </a:p>
          <a:p>
            <a:r>
              <a:rPr lang="vi-VN" sz="1900" dirty="0">
                <a:latin typeface="Calibri" pitchFamily="34" charset="0"/>
                <a:cs typeface="Calibri" pitchFamily="34" charset="0"/>
              </a:rPr>
              <a:t>При виборах наступних гетьманів приймалися договірні статті, в яких ряд пунктів Березневих статей скорочувався, вводилися нові статті.</a:t>
            </a:r>
          </a:p>
          <a:p>
            <a:r>
              <a:rPr lang="vi-VN" sz="1900" dirty="0">
                <a:latin typeface="Calibri" pitchFamily="34" charset="0"/>
                <a:cs typeface="Calibri" pitchFamily="34" charset="0"/>
              </a:rPr>
              <a:t>Угода розірвана у 30.1.(9.2.) 1667 року Московською державою, що підписала сепаратне Андрусівське перемир'я з Річчю Посполитою</a:t>
            </a:r>
            <a:r>
              <a:rPr lang="vi-VN" sz="1900" dirty="0" smtClean="0">
                <a:latin typeface="Calibri" pitchFamily="34" charset="0"/>
                <a:cs typeface="Calibri" pitchFamily="34" charset="0"/>
              </a:rPr>
              <a:t>.</a:t>
            </a:r>
            <a:endParaRPr lang="vi-VN" sz="19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58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71" t="3798" r="15306" b="7126"/>
          <a:stretch/>
        </p:blipFill>
        <p:spPr>
          <a:xfrm>
            <a:off x="5220072" y="3140968"/>
            <a:ext cx="3674403" cy="3436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Calibri" pitchFamily="34" charset="0"/>
                <a:cs typeface="Calibri" pitchFamily="34" charset="0"/>
              </a:rPr>
              <a:t>Причини написання вірша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sz="1600" dirty="0"/>
          </a:p>
          <a:p>
            <a:r>
              <a:rPr lang="uk-UA" sz="1600" dirty="0"/>
              <a:t> Необхідність виходу з-під польської залежності спонукала Б.Хмельницького піти на визнання протекторату московського царя над Україною. </a:t>
            </a:r>
          </a:p>
          <a:p>
            <a:r>
              <a:rPr lang="uk-UA" sz="1600" dirty="0"/>
              <a:t>Було дано царську гарантію щодо збереження державних прав України, яку згодом неодноразово порушували і врешті решт автономія українських земель звелася нанівець протягом 120 років. </a:t>
            </a:r>
          </a:p>
          <a:p>
            <a:r>
              <a:rPr lang="uk-UA" sz="1600" dirty="0"/>
              <a:t>На 300-у річницю Переяславської ради було </a:t>
            </a:r>
            <a:r>
              <a:rPr lang="uk-UA" sz="1600" dirty="0" smtClean="0"/>
              <a:t>передано </a:t>
            </a:r>
            <a:r>
              <a:rPr lang="uk-UA" sz="1600" dirty="0"/>
              <a:t>Кримську область зі складу РРФСР до складу УРСР у 1954 році.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00649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Calibri" pitchFamily="34" charset="0"/>
                <a:cs typeface="Calibri" pitchFamily="34" charset="0"/>
              </a:rPr>
              <a:t>Причини написання вірша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У вірші, говориться про передачу колоністам земель Запорозької Січі після її зруйнування 1775 року військами Катерини </a:t>
            </a:r>
            <a:r>
              <a:rPr lang="arn-CL" dirty="0"/>
              <a:t>II.</a:t>
            </a:r>
          </a:p>
          <a:p>
            <a:r>
              <a:rPr lang="arn-CL" dirty="0"/>
              <a:t>            «	</a:t>
            </a:r>
            <a:r>
              <a:rPr lang="uk-UA" dirty="0"/>
              <a:t>Степи мої запродані </a:t>
            </a:r>
            <a:r>
              <a:rPr lang="uk-UA" dirty="0" err="1"/>
              <a:t>Жидові</a:t>
            </a:r>
            <a:r>
              <a:rPr lang="uk-UA" dirty="0"/>
              <a:t>, німоті...	 »</a:t>
            </a:r>
          </a:p>
          <a:p>
            <a:r>
              <a:rPr lang="uk-UA" dirty="0"/>
              <a:t>Перші німецькі колонії були засновані у 1789 році на острові Хортиця та в </a:t>
            </a:r>
            <a:r>
              <a:rPr lang="uk-UA" dirty="0" err="1"/>
              <a:t>Павлоградському</a:t>
            </a:r>
            <a:r>
              <a:rPr lang="uk-UA" dirty="0"/>
              <a:t> і Новомосковському повітах Катеринославської губернії переселенцями з Пруссії. У 1845 році на півдні України налічувалось вже близько ста тисяч німецьких колоністів. Єврейська колонізація причорноморських степів почалася пізніше — в 1807 </a:t>
            </a:r>
            <a:r>
              <a:rPr lang="uk-UA" dirty="0" err="1"/>
              <a:t>роцііі</a:t>
            </a:r>
            <a:r>
              <a:rPr lang="uk-UA" dirty="0"/>
              <a:t> засновано перші колонії на Херсонщині, однак через відсутність у переселенців досвіду господарювання довго вони не протримались. Пишучи про колонізацію українських степів євреями, Шевченко міг мати на увазі родину баронів </a:t>
            </a:r>
            <a:r>
              <a:rPr lang="uk-UA" dirty="0" err="1"/>
              <a:t>Штігліців</a:t>
            </a:r>
            <a:r>
              <a:rPr lang="uk-UA" dirty="0"/>
              <a:t> — царських придворних банкірів, яким належали землі, де була колись Стара і Нова Січ, бо у 1843 році Шевченко побував на острові Хортиця й, можливо, у селі Покровському.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70121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У рядках: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«  ..А тим часом перевертні Нехай підростають…»</a:t>
            </a:r>
          </a:p>
          <a:p>
            <a:pPr marL="0" indent="0">
              <a:buNone/>
            </a:pPr>
            <a:r>
              <a:rPr lang="uk-UA" dirty="0"/>
              <a:t>Перевертнями Шевченко називає українців, які з корисливою метою нехтували національними та соціальними інтересами рідного народу. Асиміляцію козацької старшини, котрій надавались у володіння земля та кріпаки, російська влада почала проводити з початку </a:t>
            </a:r>
            <a:r>
              <a:rPr lang="arn-CL" dirty="0"/>
              <a:t>XVIII </a:t>
            </a:r>
            <a:r>
              <a:rPr lang="uk-UA" dirty="0"/>
              <a:t>століття. Особливо посилилася проімперська орієнтація української знаті після 1785 року, коли Катерина </a:t>
            </a:r>
            <a:r>
              <a:rPr lang="arn-CL" dirty="0"/>
              <a:t>II </a:t>
            </a:r>
            <a:r>
              <a:rPr lang="uk-UA" dirty="0"/>
              <a:t>зрівняла її з російським дворянством, що відкривало можливості зробити кар'єру й отримати посаду . Типовий носій цієї набутої «малоросійської» ментальності виведений Шевченком в образі «землячка… з циновими </a:t>
            </a:r>
            <a:r>
              <a:rPr lang="uk-UA" dirty="0" err="1"/>
              <a:t>гудзиками</a:t>
            </a:r>
            <a:r>
              <a:rPr lang="uk-UA" dirty="0"/>
              <a:t>» у поемі «Сон</a:t>
            </a:r>
            <a:r>
              <a:rPr lang="uk-UA" dirty="0" smtClean="0"/>
              <a:t>».</a:t>
            </a:r>
          </a:p>
          <a:p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Calibri" pitchFamily="34" charset="0"/>
                <a:cs typeface="Calibri" pitchFamily="34" charset="0"/>
              </a:rPr>
              <a:t>Причини написання вірша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76359541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268</TotalTime>
  <Words>1104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Горизонт</vt:lpstr>
      <vt:lpstr>«Розрита могила»</vt:lpstr>
      <vt:lpstr>Мета дослідження:</vt:lpstr>
      <vt:lpstr>«Розрита могила» —вірш Тараса Шевченка, написаний 9 жовтня 1843 в Березані. </vt:lpstr>
      <vt:lpstr>Причини написання вірша</vt:lpstr>
      <vt:lpstr>Причини написання вірша</vt:lpstr>
      <vt:lpstr>Причини написання вірша</vt:lpstr>
      <vt:lpstr>Причини написання вірша</vt:lpstr>
      <vt:lpstr>Причини написання вірша</vt:lpstr>
      <vt:lpstr>Причини написання вірша</vt:lpstr>
      <vt:lpstr>Оцінка подій, описаних у творі</vt:lpstr>
      <vt:lpstr>Оцінка подій, описаних у творі</vt:lpstr>
      <vt:lpstr>Оцінка подій, описаних у творі</vt:lpstr>
      <vt:lpstr>Актуальність  дослідження</vt:lpstr>
      <vt:lpstr>Власне ставлення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«Розрита могила»</dc:title>
  <dc:creator>Admin</dc:creator>
  <cp:lastModifiedBy>Дмитрий Каленюк</cp:lastModifiedBy>
  <cp:revision>17</cp:revision>
  <dcterms:created xsi:type="dcterms:W3CDTF">2014-04-07T23:46:06Z</dcterms:created>
  <dcterms:modified xsi:type="dcterms:W3CDTF">2014-04-09T08:12:43Z</dcterms:modified>
</cp:coreProperties>
</file>