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79" r:id="rId5"/>
    <p:sldId id="284" r:id="rId6"/>
    <p:sldId id="287" r:id="rId7"/>
    <p:sldId id="283" r:id="rId8"/>
    <p:sldId id="282" r:id="rId9"/>
    <p:sldId id="294" r:id="rId10"/>
    <p:sldId id="281" r:id="rId11"/>
    <p:sldId id="298" r:id="rId12"/>
    <p:sldId id="299" r:id="rId13"/>
    <p:sldId id="271" r:id="rId14"/>
    <p:sldId id="278" r:id="rId15"/>
    <p:sldId id="291" r:id="rId16"/>
    <p:sldId id="285" r:id="rId17"/>
    <p:sldId id="286" r:id="rId18"/>
    <p:sldId id="280" r:id="rId19"/>
    <p:sldId id="290" r:id="rId20"/>
    <p:sldId id="289" r:id="rId21"/>
    <p:sldId id="288" r:id="rId22"/>
    <p:sldId id="297" r:id="rId23"/>
    <p:sldId id="292" r:id="rId24"/>
    <p:sldId id="300" r:id="rId25"/>
    <p:sldId id="277" r:id="rId26"/>
    <p:sldId id="301" r:id="rId27"/>
    <p:sldId id="302" r:id="rId28"/>
    <p:sldId id="303" r:id="rId29"/>
    <p:sldId id="304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38" autoAdjust="0"/>
    <p:restoredTop sz="37842" autoAdjust="0"/>
  </p:normalViewPr>
  <p:slideViewPr>
    <p:cSldViewPr>
      <p:cViewPr varScale="1">
        <p:scale>
          <a:sx n="82" d="100"/>
          <a:sy n="82" d="100"/>
        </p:scale>
        <p:origin x="-72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рямоугольник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3A009-3191-4975-A195-D360DFD15853}" type="datetimeFigureOut">
              <a:rPr lang="ru-RU"/>
              <a:pPr>
                <a:defRPr/>
              </a:pPr>
              <a:t>09.04.2014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BF4FA45-9943-42E5-93A3-F45B348674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94CA8-1C56-4D71-A453-0FA691E66041}" type="datetimeFigureOut">
              <a:rPr lang="ru-RU"/>
              <a:pPr>
                <a:defRPr/>
              </a:pPr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A2A18-3E25-4F52-9D1C-D7061C6504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Овал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48E2A-931D-47A7-A170-ED16F7E71A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CA48B-168F-4C04-AAEB-0E63DAE6EC50}" type="datetimeFigureOut">
              <a:rPr lang="ru-RU"/>
              <a:pPr>
                <a:defRPr/>
              </a:pPr>
              <a:t>09.04.2014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F4906-B09D-4D2D-A52B-384215E7AAD1}" type="datetimeFigureOut">
              <a:rPr lang="ru-RU"/>
              <a:pPr>
                <a:defRPr/>
              </a:pPr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20560-3A5F-42D5-BEFE-B566EB34DD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79AF6-C04B-441F-B20A-D2229F27CF76}" type="datetimeFigureOut">
              <a:rPr lang="ru-RU"/>
              <a:pPr>
                <a:defRPr/>
              </a:pPr>
              <a:t>09.04.2014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F80E2E1-176E-4282-A6A6-DEE7D2FC91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DB03F-AE4A-4FB0-ACAE-DC8E306AEDBA}" type="datetimeFigureOut">
              <a:rPr lang="ru-RU"/>
              <a:pPr>
                <a:defRPr/>
              </a:pPr>
              <a:t>09.04.2014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D7DE6-5588-44BA-A2E1-3485F37490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оугольник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рямоугольник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Овал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Овал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45EF-2300-4343-A2FF-ADDB0930B4DE}" type="datetimeFigureOut">
              <a:rPr lang="ru-RU"/>
              <a:pPr>
                <a:defRPr/>
              </a:pPr>
              <a:t>09.04.2014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5BEEC1E-47B8-4721-B82F-B42FFE118A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351E-44BA-45A6-B33D-CE95D152E021}" type="datetimeFigureOut">
              <a:rPr lang="ru-RU"/>
              <a:pPr>
                <a:defRPr/>
              </a:pPr>
              <a:t>09.04.2014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C3CB0-7B80-40BA-975F-33613B11C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6CA08-7292-4A37-8217-E4BAE43D8582}" type="datetimeFigureOut">
              <a:rPr lang="ru-RU"/>
              <a:pPr>
                <a:defRPr/>
              </a:pPr>
              <a:t>09.04.2014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E5D837A-824E-4DFD-A63A-40EEC70896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49E2CE6-2FD3-408E-877B-EF66F97F5D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1DF76-3138-43D9-AC7C-C3FBFF7188F6}" type="datetimeFigureOut">
              <a:rPr lang="ru-RU"/>
              <a:pPr>
                <a:defRPr/>
              </a:pPr>
              <a:t>09.04.2014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16B98-7F48-4150-B799-734C856E25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971C6-A39C-4E40-BC22-6A4BFC02E13C}" type="datetimeFigureOut">
              <a:rPr lang="ru-RU"/>
              <a:pPr>
                <a:defRPr/>
              </a:pPr>
              <a:t>09.04.2014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4194B8-9A06-49E1-8835-6EEAF5BC9D71}" type="datetimeFigureOut">
              <a:rPr lang="ru-RU"/>
              <a:pPr>
                <a:defRPr/>
              </a:pPr>
              <a:t>09.04.2014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B04E73-6520-46AF-AAFF-FF1AAC62D8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388" y="2819400"/>
            <a:ext cx="8785225" cy="255428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900" smtClean="0"/>
              <a:t> </a:t>
            </a:r>
            <a:endParaRPr lang="ru-RU" sz="3900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358775" y="0"/>
            <a:ext cx="8785225" cy="2420938"/>
          </a:xfrm>
        </p:spPr>
        <p:txBody>
          <a:bodyPr/>
          <a:lstStyle/>
          <a:p>
            <a:pPr eaLnBrk="1" hangingPunct="1"/>
            <a:r>
              <a:rPr lang="uk-UA" sz="3300" b="1" smtClean="0"/>
              <a:t>МІНІСТЕРСТВО ОСВІТИ І НАУКИ</a:t>
            </a:r>
            <a:br>
              <a:rPr lang="uk-UA" sz="3300" b="1" smtClean="0"/>
            </a:br>
            <a:r>
              <a:rPr lang="ru-RU" sz="3300" smtClean="0"/>
              <a:t>Закарпатське територіальне відділення  Малої академії наук</a:t>
            </a:r>
            <a:br>
              <a:rPr lang="ru-RU" sz="3300" smtClean="0"/>
            </a:br>
            <a:r>
              <a:rPr lang="ru-RU" sz="3300" smtClean="0"/>
              <a:t>Виноградівська філія</a:t>
            </a:r>
          </a:p>
        </p:txBody>
      </p:sp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2643188" y="6235700"/>
            <a:ext cx="37687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90488" algn="ctr"/>
            <a:r>
              <a:rPr lang="uk-UA" sz="2400" b="1">
                <a:cs typeface="Times New Roman" pitchFamily="18" charset="0"/>
              </a:rPr>
              <a:t>Виноградів- 2014</a:t>
            </a:r>
            <a:endParaRPr lang="uk-UA" sz="2400"/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571500" y="2857500"/>
            <a:ext cx="8001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/>
              <a:t>Як  живе природа села  Тросник Виноградівського району  Закарпатської області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b="1" dirty="0" smtClean="0"/>
              <a:t>Проблеми річки Тиса</a:t>
            </a:r>
            <a:endParaRPr lang="ru-RU" b="1" dirty="0"/>
          </a:p>
        </p:txBody>
      </p:sp>
      <p:sp>
        <p:nvSpPr>
          <p:cNvPr id="22530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uk-UA" smtClean="0"/>
              <a:t>Усе дедалі більше дає про себе знати річка. Кожної весни та осені відбувається то повінь то паводок.</a:t>
            </a:r>
          </a:p>
          <a:p>
            <a:r>
              <a:rPr lang="uk-UA" smtClean="0"/>
              <a:t>Останні найбільші повені відбулися  в 1998 та 2001 роках,  вони зруйнували будинки та затопили сільські городи. </a:t>
            </a:r>
          </a:p>
          <a:p>
            <a:r>
              <a:rPr lang="uk-UA" smtClean="0"/>
              <a:t>Кожного року Тиса наближається до села, що лякає односельчан.</a:t>
            </a:r>
          </a:p>
          <a:p>
            <a:r>
              <a:rPr lang="uk-UA" smtClean="0"/>
              <a:t>Останніми роками держава не звертає такої величезної  уваги до  Тиси. Необхідно збільшити фінансування, задля екоситеми річки Тиса.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3554" name="Картинка1" descr="Tusa nuni 2013rik zmina rusla 3 2006 po 2013 roku  Nackilku nabluzulasa Tuca do dambu"/>
          <p:cNvPicPr>
            <a:picLocks noGrp="1" noRo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357188"/>
            <a:ext cx="7518400" cy="4572000"/>
          </a:xfrm>
        </p:spPr>
      </p:pic>
      <p:sp>
        <p:nvSpPr>
          <p:cNvPr id="23555" name="TextBox 6"/>
          <p:cNvSpPr txBox="1">
            <a:spLocks noChangeArrowheads="1"/>
          </p:cNvSpPr>
          <p:nvPr/>
        </p:nvSpPr>
        <p:spPr bwMode="auto">
          <a:xfrm>
            <a:off x="928688" y="5143500"/>
            <a:ext cx="6786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Р</a:t>
            </a:r>
            <a:r>
              <a:rPr lang="uk-UA" sz="2800" b="1"/>
              <a:t>ічка Тиса станом на квітень 2014 рік</a:t>
            </a:r>
            <a:endParaRPr lang="ru-RU" sz="28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4578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4579" name="Картинка1" descr="stare ruslo 85 roki"/>
          <p:cNvPicPr>
            <a:picLocks noRo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215900"/>
            <a:ext cx="8753475" cy="523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1000125" y="5572125"/>
            <a:ext cx="7286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/>
              <a:t>Тиса  станом на  1985 рік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5207000" cy="758825"/>
          </a:xfrm>
        </p:spPr>
        <p:txBody>
          <a:bodyPr/>
          <a:lstStyle/>
          <a:p>
            <a:pPr eaLnBrk="1" hangingPunct="1"/>
            <a:endParaRPr lang="ru-RU" smtClean="0">
              <a:solidFill>
                <a:srgbClr val="88A44D"/>
              </a:solidFill>
            </a:endParaRPr>
          </a:p>
        </p:txBody>
      </p:sp>
      <p:sp>
        <p:nvSpPr>
          <p:cNvPr id="25602" name="Содержимое 4"/>
          <p:cNvSpPr>
            <a:spLocks noGrp="1"/>
          </p:cNvSpPr>
          <p:nvPr>
            <p:ph sz="quarter" idx="1"/>
          </p:nvPr>
        </p:nvSpPr>
        <p:spPr>
          <a:xfrm>
            <a:off x="857250" y="5402263"/>
            <a:ext cx="3225800" cy="1455737"/>
          </a:xfrm>
        </p:spPr>
        <p:txBody>
          <a:bodyPr/>
          <a:lstStyle/>
          <a:p>
            <a:pPr eaLnBrk="1" hangingPunct="1"/>
            <a:r>
              <a:rPr lang="uk-UA" sz="2800" smtClean="0"/>
              <a:t> РГС “Тросник” на місці садиби</a:t>
            </a:r>
            <a:endParaRPr lang="ru-RU" sz="2800" smtClean="0"/>
          </a:p>
        </p:txBody>
      </p:sp>
      <p:pic>
        <p:nvPicPr>
          <p:cNvPr id="25603" name="Рисунок 4" descr="C:\Users\User\Desktop\Робочий Стіл\Фото\Фото будапешт\Фото4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1196975"/>
            <a:ext cx="4824413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Картинка182" descr="Фото029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714375"/>
            <a:ext cx="3925887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5572125" y="5072063"/>
            <a:ext cx="32861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Садиба пана Лотора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err="1" smtClean="0"/>
              <a:t>Рослиннний</a:t>
            </a:r>
            <a:r>
              <a:rPr lang="uk-UA" dirty="0" smtClean="0"/>
              <a:t> світ</a:t>
            </a:r>
            <a:endParaRPr lang="ru-RU" dirty="0"/>
          </a:p>
        </p:txBody>
      </p:sp>
      <p:sp>
        <p:nvSpPr>
          <p:cNvPr id="26626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285875"/>
            <a:ext cx="8504238" cy="4813300"/>
          </a:xfrm>
        </p:spPr>
        <p:txBody>
          <a:bodyPr/>
          <a:lstStyle/>
          <a:p>
            <a:r>
              <a:rPr lang="uk-UA" smtClean="0"/>
              <a:t>Тросник багатий на рослини, як не дивно, у Троснику багато і лікарських рослин. Лікарські рослини цікавлять мене як майбутнього лікаря.  Я практикую на собі властивості трав, вони заспокоюють, тонізують, регулюють життєздатність нервових клітин, їх часткове відновлення.</a:t>
            </a:r>
          </a:p>
          <a:p>
            <a:r>
              <a:rPr lang="uk-UA" smtClean="0"/>
              <a:t>Лікарські рослини: звіробій звичайний, ромашка, м</a:t>
            </a:r>
            <a:r>
              <a:rPr lang="el-GR" smtClean="0"/>
              <a:t>’</a:t>
            </a:r>
            <a:r>
              <a:rPr lang="uk-UA" smtClean="0"/>
              <a:t>ята звичайна, хвощ польовий, деревій звичайний, чабрець польовий та багато інших.</a:t>
            </a:r>
          </a:p>
          <a:p>
            <a:r>
              <a:rPr lang="uk-UA" smtClean="0"/>
              <a:t>Найбільш розповсюджені рослини на березі річки  Тиса.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7650" name="Picture 11" descr="C:\Users\fhjrt\Desktop\загруженно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9298">
            <a:off x="-190500" y="-22225"/>
            <a:ext cx="44767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12" descr="C:\Users\fhjrt\Desktop\загруженное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 rot="20801364">
            <a:off x="0" y="3082925"/>
            <a:ext cx="4286250" cy="3973513"/>
          </a:xfrm>
        </p:spPr>
      </p:pic>
      <p:pic>
        <p:nvPicPr>
          <p:cNvPr id="27652" name="Picture 13" descr="C:\Users\fhjrt\Desktop\images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42420">
            <a:off x="4516438" y="-96838"/>
            <a:ext cx="4787900" cy="334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4" descr="C:\Users\fhjrt\Desktop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03829">
            <a:off x="5351463" y="2857500"/>
            <a:ext cx="3792537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5" descr="C:\Users\fhjrt\Desktop\загруженное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313" y="1857375"/>
            <a:ext cx="40798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b="1" dirty="0" smtClean="0"/>
              <a:t>Дерева</a:t>
            </a:r>
            <a:endParaRPr lang="ru-RU" b="1" dirty="0"/>
          </a:p>
        </p:txBody>
      </p:sp>
      <p:sp>
        <p:nvSpPr>
          <p:cNvPr id="28674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285875"/>
            <a:ext cx="8504238" cy="4813300"/>
          </a:xfrm>
        </p:spPr>
        <p:txBody>
          <a:bodyPr/>
          <a:lstStyle/>
          <a:p>
            <a:r>
              <a:rPr lang="uk-UA" smtClean="0"/>
              <a:t>Дерева, як і рослини продовжують нам життя -дають нам кисень для подальшого існування.</a:t>
            </a:r>
          </a:p>
          <a:p>
            <a:r>
              <a:rPr lang="uk-UA" smtClean="0"/>
              <a:t>У нашому селі дуже поширені дерева. Ростуть такі як: Береза, клен, біла акація, тополя, липа, ялина європейська, сосна Веймутова, ясен та багато інших. </a:t>
            </a:r>
          </a:p>
          <a:p>
            <a:r>
              <a:rPr lang="uk-UA" smtClean="0"/>
              <a:t>Більшість дерев є декоративними, адже багато людей займаються  садівництвом. </a:t>
            </a:r>
          </a:p>
          <a:p>
            <a:r>
              <a:rPr lang="uk-UA" smtClean="0"/>
              <a:t>Унікальні дерева, які чудом збереглися, знаходяться на Режимній Геофізичній Станції с.Тросник, де давно знаходилася садиба пана Лотора, який  висадив і дбав про дерева.  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698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uk-UA" smtClean="0"/>
              <a:t>На РГС є унікальне Тюльпанове дерево, заввишки –  29 м.; діаметром -  1,1 м. Дереву за оповідями приблизно 90- 100 років.</a:t>
            </a:r>
          </a:p>
          <a:p>
            <a:r>
              <a:rPr lang="uk-UA" smtClean="0"/>
              <a:t>Не відстають  від свого рейтенгу і “дуби старожили” і “баби - липки”. Величезних дубів на станції - 8, лип – 5. </a:t>
            </a:r>
          </a:p>
          <a:p>
            <a:r>
              <a:rPr lang="uk-UA" smtClean="0"/>
              <a:t>На території розміщена невеличка алея білих акацій, які доживають своє, їм приблизно 100 років. Акації вже поскручувалися від своєї старості. Щороку акації висихають.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485775"/>
          </a:xfrm>
        </p:spPr>
        <p:txBody>
          <a:bodyPr/>
          <a:lstStyle/>
          <a:p>
            <a:pPr>
              <a:defRPr/>
            </a:pPr>
            <a:r>
              <a:rPr lang="uk-UA" b="1" dirty="0" smtClean="0"/>
              <a:t>Тюльпанове дерево</a:t>
            </a:r>
            <a:endParaRPr lang="ru-RU" b="1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285875"/>
            <a:ext cx="4572000" cy="4714875"/>
          </a:xfrm>
        </p:spPr>
      </p:pic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500063" y="6143625"/>
            <a:ext cx="3714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У загальному</a:t>
            </a:r>
            <a:endParaRPr lang="ru-RU"/>
          </a:p>
        </p:txBody>
      </p:sp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5214938" y="6143625"/>
            <a:ext cx="3714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Цвіт дерева</a:t>
            </a:r>
            <a:endParaRPr lang="ru-RU"/>
          </a:p>
        </p:txBody>
      </p:sp>
      <p:pic>
        <p:nvPicPr>
          <p:cNvPr id="30725" name="Рисунок 8" descr="H:\DCIM\100MEDIA\IMG_03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214438"/>
            <a:ext cx="4357687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1746" name="Содержимое 3" descr="H:\DCIM\100MEDIA\IMG_0390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214313"/>
            <a:ext cx="5000625" cy="4143375"/>
          </a:xfrm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357188" y="4500563"/>
            <a:ext cx="38576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Дуб в обіймах юних охоронців природи</a:t>
            </a:r>
          </a:p>
          <a:p>
            <a:endParaRPr lang="ru-RU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9513" y="2000250"/>
            <a:ext cx="5424487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4286250" y="6429375"/>
            <a:ext cx="3857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Старожилка липа</a:t>
            </a:r>
          </a:p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5651500" y="228600"/>
            <a:ext cx="3184525" cy="758825"/>
          </a:xfrm>
        </p:spPr>
        <p:txBody>
          <a:bodyPr/>
          <a:lstStyle/>
          <a:p>
            <a:pPr eaLnBrk="1" hangingPunct="1"/>
            <a:r>
              <a:rPr lang="uk-UA" smtClean="0">
                <a:solidFill>
                  <a:srgbClr val="88A44D"/>
                </a:solidFill>
              </a:rPr>
              <a:t>АВТОР: </a:t>
            </a:r>
            <a:endParaRPr lang="ru-RU" smtClean="0">
              <a:solidFill>
                <a:srgbClr val="88A44D"/>
              </a:solidFill>
            </a:endParaRPr>
          </a:p>
        </p:txBody>
      </p:sp>
      <p:sp>
        <p:nvSpPr>
          <p:cNvPr id="14338" name="Содержимое 2"/>
          <p:cNvSpPr>
            <a:spLocks noGrp="1"/>
          </p:cNvSpPr>
          <p:nvPr>
            <p:ph sz="quarter" idx="1"/>
          </p:nvPr>
        </p:nvSpPr>
        <p:spPr>
          <a:xfrm>
            <a:off x="4859338" y="1527175"/>
            <a:ext cx="3946525" cy="4572000"/>
          </a:xfrm>
        </p:spPr>
        <p:txBody>
          <a:bodyPr/>
          <a:lstStyle/>
          <a:p>
            <a:pPr algn="r" eaLnBrk="1" hangingPunct="1">
              <a:buFont typeface="Wingdings 2" pitchFamily="18" charset="2"/>
              <a:buNone/>
            </a:pPr>
            <a:r>
              <a:rPr lang="uk-UA" smtClean="0"/>
              <a:t>Качур Василь Михайлович, </a:t>
            </a:r>
            <a:endParaRPr lang="ru-RU" smtClean="0"/>
          </a:p>
          <a:p>
            <a:pPr algn="r" eaLnBrk="1" hangingPunct="1">
              <a:buFont typeface="Wingdings 2" pitchFamily="18" charset="2"/>
              <a:buNone/>
            </a:pPr>
            <a:r>
              <a:rPr lang="uk-UA" smtClean="0"/>
              <a:t>Студент І-В курсу 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uk-UA" smtClean="0"/>
              <a:t>Берегівського медичного коледжу</a:t>
            </a:r>
            <a:endParaRPr lang="ru-RU" smtClean="0"/>
          </a:p>
          <a:p>
            <a:pPr algn="r" eaLnBrk="1" hangingPunct="1">
              <a:buFont typeface="Wingdings 2" pitchFamily="18" charset="2"/>
              <a:buNone/>
            </a:pPr>
            <a:r>
              <a:rPr lang="ru-RU" smtClean="0"/>
              <a:t>Відділення «Лікувальна справа»</a:t>
            </a:r>
          </a:p>
          <a:p>
            <a:pPr eaLnBrk="1" hangingPunct="1"/>
            <a:endParaRPr lang="ru-RU" smtClean="0"/>
          </a:p>
        </p:txBody>
      </p:sp>
      <p:pic>
        <p:nvPicPr>
          <p:cNvPr id="14339" name="Picture 1" descr="C:\Users\User\Desktop\020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700213"/>
            <a:ext cx="310197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571500"/>
            <a:ext cx="8534400" cy="758825"/>
          </a:xfrm>
        </p:spPr>
        <p:txBody>
          <a:bodyPr/>
          <a:lstStyle/>
          <a:p>
            <a:pPr>
              <a:defRPr/>
            </a:pPr>
            <a:r>
              <a:rPr lang="uk-UA" sz="3600" b="1" dirty="0" err="1" smtClean="0"/>
              <a:t>“Рідний</a:t>
            </a:r>
            <a:r>
              <a:rPr lang="uk-UA" sz="3600" b="1" dirty="0" smtClean="0"/>
              <a:t> край ми йдемо тобі на допомогу!”</a:t>
            </a:r>
            <a:endParaRPr lang="ru-RU" b="1" dirty="0"/>
          </a:p>
        </p:txBody>
      </p:sp>
      <p:sp>
        <p:nvSpPr>
          <p:cNvPr id="32770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uk-UA" smtClean="0"/>
              <a:t>Дана акція була запропонована і оприлюднена мною  серед жителів, як заклик до збереження навколишнього середовища, очистки прибережної смуги, від сміття що принесла Тиса з собою. </a:t>
            </a:r>
          </a:p>
          <a:p>
            <a:pPr>
              <a:buFont typeface="Wingdings 2" pitchFamily="18" charset="2"/>
              <a:buNone/>
            </a:pPr>
            <a:r>
              <a:rPr lang="uk-UA" smtClean="0"/>
              <a:t>Таким чином я хочу:</a:t>
            </a:r>
          </a:p>
          <a:p>
            <a:pPr>
              <a:buFontTx/>
              <a:buChar char="-"/>
            </a:pPr>
            <a:r>
              <a:rPr lang="uk-UA" smtClean="0"/>
              <a:t>- зберегти Флору і Фауну мого краю;</a:t>
            </a:r>
          </a:p>
          <a:p>
            <a:pPr>
              <a:buFontTx/>
              <a:buChar char="-"/>
            </a:pPr>
            <a:r>
              <a:rPr lang="uk-UA" smtClean="0"/>
              <a:t>- поєднати дружбу людей в цей нелегкий час  працею.  Адже - “ праця мурує дружбу ” (народне прислів’я) </a:t>
            </a:r>
          </a:p>
          <a:p>
            <a:pPr>
              <a:buFontTx/>
              <a:buChar char="-"/>
            </a:pPr>
            <a:r>
              <a:rPr lang="uk-UA" smtClean="0"/>
              <a:t> </a:t>
            </a:r>
          </a:p>
          <a:p>
            <a:pPr>
              <a:buFont typeface="Arial" charset="0"/>
              <a:buChar char="•"/>
            </a:pPr>
            <a:endParaRPr lang="uk-UA" smtClean="0"/>
          </a:p>
        </p:txBody>
      </p:sp>
      <p:sp>
        <p:nvSpPr>
          <p:cNvPr id="32771" name="AutoShape 2" descr="data:image/jpeg;base64,/9j/4AAQSkZJRgABAQAAAQABAAD/2wCEAAkGBxQTEhUUExQWFhUXGR8aGBgYGB4bHhsfHx8dHh4fGhsfICggHiAlIhoaITEiJSkrLi4uGyAzODMsNygtMCsBCgoKDg0OGxAQGywmICUtLC40LCw0LCw4NC8sLzQsLCwvNC8sLCwsLDQsLCwsLCwsLCwsLCwvLC8sNCw0LCwsLP/AABEIAQMAwgMBIgACEQEDEQH/xAAbAAACAwEBAQAAAAAAAAAAAAAEBQIDBgABB//EAEAQAAIBAgQEBAQEBgEDAwQDAAECEQMhABIxQQQFIlETYXGBBjKRoUKxwfAUI1LR4fFicoKSFTPSQ5OywgcWc//EABoBAAMBAQEBAAAAAAAAAAAAAAECAwQABQb/xAAvEQABAwMDAQcDBQEBAAAAAAABAAIRAyExBBJBUQUTImFxgfCRobEywdHh8RQj/9oADAMBAAIRAxEAPwA2o1JWqCmz5SFYZgDBiSs65SCZECCB3wNWfpLnTxmB8x1D9fpg3mfCFKKhOtk6CJsC0TaBeSF1Mj0jCJuLKMFcDrAIGg6gpB9bQTgvKWVDiCA2UiIPfy/fvjqFc5Z2zemp287fWMQrFiQ0EhhEQNre1iDHf0xTwjgoyhSc5GXcix6dd76f3wiZGPUSAwkszS0CwERY7tA08h7dSos6FVIIy5lMwCc0ESbA5aZN7RgM8VCPSCrOs9QaROkMF7xadRi/lSeLCA9MlsrMFY5UuBvNvv2wqCu4mstDh3T5n4mnSg7KMzF/YkW9sKKFKi6kVKtTP+BVRWEnfNMgdwMX8eWdUYghB0DNqQCTb0vhHw46jOgn2sR+v3wJSFNOJ5ktQPThVX58oHysOglTsWVgDsSJgRgXk/CtU8ZxU8MJFRsqkkKpMdIAnUYBpRBdvlOWRuYvGu8AT64v5fxj0abMC2WoGpiRvlEjzILKfpg5RCGrUwGYiBe21okDsNfTbbFPEMCiXiHf7hP7E41HHcnd+B4eoCubYCOpWJInuYIj19MZLIShWRZtT5gx7Wwy5T5ZWZwaUEo5zuBaRTDRBjaT7xi7iTlVsjSAVAItOYOZHtA9sDcCoTxG8QSEKkAGSH6YBJGmpMdu+CBy9qlIZHUElMo0mA83Onz+lsAmEwCpPFuAAJIA0O03t5nvi+lx4o9NSilZAZKuWG0dJUiD539r49/g2QqzQbgALebkne1hP7OO53whpjNFixsfwjWJ7Ez/AGOFDxuXeSKZ8+VxTNOgrDKMxiZkJJk6Am50Pni3mPFeOrVCiio4hiAGJtlDE6i0DXbzxWnFH+H4eiglE8So5G7Gct4/CFH1GGHIKdBuIpeM5SnID5d50sNL2PrhHC6m4nAWb4Hhmh5sMvSfsD6RAt2wVxHEFPDLKDoCO4Bi3mRI98bD495RwdB1/hqhzdQqLOcL8sXOhOkTAgi0XxPFUiTMZjFvxHdV1MAzBtpBw8eJTAO6CreL5llWaJqUxnlYY7XB11m2a9gRjuI5k9VfEqnxCTAmSQBMgdvL0wu4kIMuVsyFfDPllOsdjZ/+4jTFtLjmRYKdGYiQtzABHlv7gY504VC3oi+IcXDnS5i/sL4mKz1rITAtlgGBsSYwFUp9JaZkSR2uP0/XF3LSKd0bMSLiNL957HAuG2SAAm6PpcvXKJpvoNSQfcbY7Bg4yb5Bf99sdiEuTS1PqfMCNXKBgpOaSM3SwJgFpkRMHfFD/wA1ipIDAMTOhABYAHaR04pqC/UJzmVOcAtO+kk7d/PTBJqqlYdMkApDAGZLEHUTp9MbSZVi0QqaRsQBIBkXi4IDD1uD5wTiaVQtRmIIaJQq0QZsTYzOn39PPHp1AQtmPkYWSdY8p37d8CDhixhjACtJgkKFEgbX0XXE7go8IviuEqSS8KU6GG9oAJ84KjzgHEfhbj0p1SayzlRgq6y75V+gE695xRzHiTqKjMMskNfLZRBOhAix7NgMcSC/ygmxIvawI9Om/scGYchFlPiuNVmVTJooXKxvJLD7wML1VlDVLhZC3Pe7af5xca9MMJRsoa4B2Fv36YOeo1RGQqdSQuTw8oCgjpX/AIgd9sA5lCEj46scgKhcuwA3/vfX1xZwTk00RyPDNYEzr1CCB5kKPoMSpJa/UM29+0frM7YhV4eoqEOStTxARtsRt2nbS2OHVCLraVuaUJbhmGVGAKOsdB6fDIB0ygJA8sYnjqZbxrHOHDMFGkZ80D+m/wBMDio9QqGhnMKNpmABP1xqvhn4Tr1KlWpVfIJuRcsZGYj8MEb6YhqNTToM3PMJ2NLzAWR5dSDkQoJ0ub66ARra3phpwVLMj0zmGWNBoZa/t5dsarjPgmiaviUKrwCMwVcxLZhcGwVREnU627y578MVabOyKxpKZLSPlgkmPfsdMYR2np6hADoJ62/PqnNFzVmK/iKOqIMQxiTa5G/1xU9c5WBMrMkTqBtGCqqLP8xiIMgG+x18rgx5HA9amqgU843zTGncdsaw6VnLb2Qo4dyOjMAA1+05fvBP7OKeH4oqZmXQgzMEEQRvtho9VRTlIUEie1gMAV2yMZUMpWJ0GYRBttse+Kbpsgb8qfCV87MHJgmTF53++uC+IWmQ1VCVAVABP4guT8+u0XwjV2YQjAWmxyCRbU6XwzXiTSpgut4DQdQWMEEbwAvnrjhY2+iO3lI+J4Qq4GZdBHrbURpp5YaczK1GTwQFBBY05hRE5gp7GCQNbxtevj6WbJVpggknNeOxFzGxI9se8KgCz0hvDIWWBjrBvft+Q9MaIJAldFlXxPD+HUqqCQAu+sBgZj0Fu8jF3AV/DUsVvlEATAzf4v7jEaHDTmqtUDHrU7ySbC2uh02wZxfAh6BqeJ8uZmsI1QCBAvc/sYO0GyAHRV0+eqAAc1hjsIzVp93+g/vjsd3ITQvpNfh6T0kqAFXQwYNiFOX5RtIs0aCD+Ekbg0zOJVmkT0eZ1jUjX0E37ELwjUxIaQRe0CypIzA3GYz7gYq5Gw8ZUhj+EAjUySF0sJt7m8YLhBgp54KHSk0MCGQPDBrzAg6+0bzGLuV8SiKxqgMIYiLEtaASL5ZE+2DS71eJl2BJM5lHTlAhhvBFukxYHGc5hxa03KCNcvaANSPede50wrpXKI4hnZQwzE2A1JJm0jq7WnDrgvhWpxFTVqLLYhxfpuCDa8EWI23jDL4U5ErMK1SVi6roDI1k6nbtjW+ALrLKCpBIci14I23OPA7Q7XFFxpU/1deh/daqVAkAlfPeb/DlShVTI3iFjNh8htl9zNvTEPh3gnzF8rPUVumZvUOdXDsbDpzAzuwG+N3w3FDiGamzmV8xsLTEgWPv5TGG/CcN4Y2DHUi0nc++Mh7cqUae14l0fDgW9E//ADgmQV8s5l8MV+HCvlNRR1MQslI3INhGFXHP4iNA0ad5Ag6d9Y9hj6ZRrvXqVabz4Y6YLQbaggQZue+MRzbk+TivBQFVzDLqbGRbuL7zv649Hs/tGpUBpVsgbrdFGrTgeDEpNwXLKzqKtKk2VCGzi2mliervHtj6FyTl71V8R6ziSZUjwyBtIAAYabaDfDzgglBbKqqINraan9ZwJz3naIshgcwlIk+IN8pEgEG17Y8XUdpVdY7u2M5scmOmD62haGUhSEkpDxoPB1/Eg5HeMysJKjW2skTp5X2wYvPhxYz0qdVQlS/VZqVw2YTBuI0I8xqEB4c8XWc06cFiagU5QRBuAe+hjS842vLeLorSQrTCEnIcq6CQDM3P98NqgymGuc3c+wtaPUSfMSlY5ziYwsdzHw+PrqtO8yGMEZApgNpfMIgHQ2tjKfEvLRQq+EjmpAu+Ujqk2A3i1+84+l8bxq068pUp0qYhIpw2cn+pmWB5C8Qe9k3xLzSs9NKa0uusAVtNRSp6l0jteRZsbNLqXh7GtHgjk/m3A6e91OpTBBPKxXEIVVVMyWMzc6L2nHnDcsr1iaa0mYiCY/DmIF20Akj6HscbDhvhE1VVqb5WAljUhiKmjABfw/X1wv8A/RuK4TiaTMy3YqYqDqQRIj3mDftjeNfScdrHDd0UBp3C5FlmqXBKtUpVUqBOaTNwSCBqoEgie84Jr1MryRn0MkDYdtNScaPn/L6nFcQFpdDZQSMvr+ICNhrOntjOc34OslZ0ZZKk7g2nXNMR+W++LUtQHwJvGEKzXN9EDzCkHbOTJbWRpJggR2gRjyuFVBMwADY/NAG4899oHliXEUoCkdQNj2VtSobT38vPFjqhAJWSZtOwGbTvAgeuNjamFEF3KjQfZosp20ZrQBoABFu4PnIjcQ6CopPzKFif+Qb9CPcYM5TVoJJrI1XUk5soZjoqqoDTvmLAATY2BWcUWdpsM140A7+w89oxUG6IN1AZuw+uOxAtS/qf6D/5D8sdiklPZfV+IrrlZADlFLpB/q6S5J1+beAOmO8KKvE9T1hEWvHrN9pH5nzw0p1lzvUdtAAp3fNqCNAGGaYtJPfCqoiJmCkwSSJ1FpFx/wASp00OJOMiVwytZwnC00EvPVkUuflGcKQAdRMjfXGF5/wZo8QwcKWWGkiVNrHt1RPuPXGlqLWNAU2UkNYkg/LaJta66nbAfF8N4jZZ8QQBoJygSoM2Ea7xPrhd4iUwBlVrz+tVoKnzHMdBLa2CmNNdBPth3Q5hUp1UCgU6SrlCgzbU5ywHVInzthdyXlPhxVrCKIupVgTJvcqba6tHoMH8bxFKoxZSTeUuBOwEnXQ39MeHr2s7wM2ZkkxaT9p/C1U2uiZTCiy0qjcQr0uoEAGdTF7fMdsF8bzdPDpE5qhYNDJCZiLQZMqb7XviHMuHDUwCoMhQsgHIY3Hn/bAdXlXDVJytlexAJsCL9oEiLHaMeE3uXkPqEyLWHA88/wCHyV3SLBLuOoVVZCKZJBbQjWYLAdr77YUc241gVFWfEkGlUGskmAViw0uDIjTQY3nL2CIpcguQDMi7EQb6AWjCXmXC06xarWNQQWhXVAwkWiJICm+YHYTMA436bWePc9nhbaRP09CkeyRAN1lOM5pXD1euBVhc3fKsKc2wOmsmJ3GAqa9ABInXygXJ0vjUUuR8NWqU1pVslmDBROY7GD0xMRYyD6YY1vg6hSqCqHJQCSkix32kyBpbe9seg7tHSMhoBaekRiw/H0Wc6eoTlY74c44UKzFgzNB8MHQOA1y02FotM27Y0HO+cMTTqUc+R0Eq4gZgbhZ9piPW+JcTyeg703H8u5lRJJGgk6C0g+uJfD3CPRzDiAAQxCqQJEeRtcXGs/njrVaL3CtFwMH5xmU4pvA2YCV8u4XiYFZaTFLgmJJIEiO25mNYjGlPJnz02qFczKAGZmJk3y9NzAAucavltdHQZAt5kLpe5MbTM4XfEHFMkKvQ5BKPlkTBGv4jfQXtOPLqa+rVq7Q0A3+H05VqbAxuVnuL4biOHLihULkrmyEDMDaym0g6+31lzfhqjtTr+GatQsVIQgBBAMWJm+k3EnCqjVqLxWbxWqBQkVHHzWuSDbSBY6tO2H9fnlLQ1SWIIaABE/LcRGWPeTtjU9tSk5pgExcgGTI8v6TAbgvOJ4gsrqOhV6SARKnzaLbaaTjG8+4Wq5BqMFBJpkIFzsVBLsSqyVtq17zbXGs/jRVUqaYmekBTcTraO4+uBqXLiYpo5VqhKeLpcBiLRE9Mb6iZm99FLXgQJPzKSu2Wr5UxlgFJjNf0Hf2xBXMMYuYX/wDb6jKBHnhlyflpqcQaLWbMUJ/pMlWO1heYA9sA16i5Cb69I/4gDXzuT6k4+mavON0KNtgTE+cfXFtb8SDXcT9o8h9/TFJ/qH4fzOn3v7YggbMNzNh3J2xYDlGFaoWN/YCPa+OwSV9Pr/jHY7epSvo9bgc/DB6JGZZJgdQGhUgTmAMEHszDDbkfK0dEzooqZeqQAwkDLG9lAG8XGMtQ4452IDQ2YoBYZtpFunba+N9ynlphHqrFUNm6YlhAiTJi4H3x4/aOr/56cuMT+mOscjlbqLNyG4xzROWGdHjKdQCNbg29No2vgPl1df4pS1NqeWwyklWsSC0sZET9sI+YFqddwgKvnggiQZIY62N2Uec+WHPJuTVimesGzyekRDAhtANCOntO4xkdsoaOHuEOHuSeg9In9lRsudMYR/OqtMBQvT4qkyoGWCQIb1m0d8cnK6BUZlGYMBOpkGco1F74Xcfyvi/DGSUSlLrLAkiCMqlSdBpOEHBcyqAeIAf5ThoJ1aRI9wJg6RjFR0TqtL/yqY8/oqGrtNwtfXekgJU5FqSSsyGyiAQT0jUaTjM0+KprWBlvCFzKAGCdPI4Wvx5C5SJmTHl+5xKrxJy5Q0DaxkxfQk7Tjfp9EKYIJJlYKlcuMwtryrntKs7qqwQw8MEfMsL9L3jtBwp52i+KlJOlKmrU3BeQxLDqstxljzxl+ErOXlC2ZbFg2U3OWQbR8wv5G+DaPKa5rIvyOYKkyARBynN55Yt/oN7NZp3F4fAjBPTnzjP1Whuoc4QRdadTS4ch6WTMsliUloiw6bgCJgWP2xCtXerTRlOc1CpkncmLDb001thFR4Os1Z0AcsPmKEm06hux84xpP/QOpAtaoDapl/pB1ywIUgz2nHn6htKkfE+XZny9vMrQ15cJAT/gqSrSDFRA3tprhVz3mFBlN2zC8qBMxafrp64S8z4w8E13R6bEwjPcyIJI2H+N8M+BplVBXxKq1RY/I6j1MfL3/LGJunFMis4kg44nqOYj7p3PMkLOcH8TuiGosq6lVAiQRD9TDW2kE2Jx3KOIfi34hvGKLUqKxgKCFAIGUkMJsomBMGdRGg4jlXD04y9PiEGG6tNSSffU64S0OUo3EPTem60T8uURHykkEWyzm7288eq2tQe0uY2D1ImwOL5us/jnxH6JZzGgKdRhTcO2UqQbkkQNBYsQ0/Xtfz4c4mjnU8XmIgnKVaSRZfa5sTGNMnwfw65j4jK7SRIkLPke2bvOmMv8ScoqUPDVn8QQYyL8twI7kkZY9CPXTS1On1LTSa4yfb6JHNfTO6LLef8Aqq8QqU6MIxkHMBmVRE5YMHaYJ00wof4bzrU8RcsllQTm6o+YMbzmkxsI7TjKcnpGsU1ClwCBaDBaPsPrjTfFgZVpcTSTOKCgktGVp6SGWNR3Gh1nGE6c6eoKVJ0T+ZsJnnH+lX3BzdxCXct5XBrHiiw4qipYPB/m0cmWST1EqZ6pzQL7Y+b1E8pK2IG53v6zGN3wPMKSLxdZQZZMtLPBID9UH/pBI9vPGRVoypk63MqSLgySth6jH1dPdsG/PK89xAJhB1IygRY3aPW3nsfrgjlrIGl4t3YAzrYa+4IxLiaZkhRMEZhYHTYm2wxXWoh6kIqqALnv7ff2OKhK64TduOokyVubm3+MeYW/w4/c/wBse46SobQt1R4KqCRUb5anTcgA2j5dVhpnyg2mPG5lXoK9C3WVl5JIvopBgbG2k4J5TVrEh3PSwgyJDTJGkWneRBnD3hOX0lJqAtVbMYyXMA9KzvqA0mLA48fX6umzwvAcMx5j7L0qbHEWsrKTlVWoGnMql3K9RNpmb3AjyjB3FfENKlSzWaGy5AwBi0kxp6emI8xLKM2WOoQDbKNCWOncxjDc/dy82BJ6gAeoaz6azj5zT6durI34+WWmo7Y2y2/A8+p1cyIAIQkfMRI1DECdIPucZz+Lp1GZQlNYklQOna/fN73jywy5YqKk+BkLLDSzMCCbWYSZ399cK+a8nFSshACOOpjJAOokbTcjbXFdM2gx7m3HnM49D/KDtxE5SDjKYksoABMBAQYEXMgm3a/5YoSkwhjGVTrE/lodtRv54ecP8NvUL+CwABhc7ba3Ma6gRHfFnH/C9WktPKrVC1nCj5T5xaNL20x7TdbpwQzdc9fReaaFS7gFL4ToJV4hV8KRGbMGjLH9SwcxsIxtq3F0zRNQq0KSoUyh1jTXz8sfN/hWsicVTd6jJAImDfbLA1md7fbG45z8QhKC1KLozM5RVYTMSCQJHbXzHfHjdq0aj9Q0NBIt1ibz1yOmFs0jgKaDTmNKi/8AKo+Hn6T1GJAkSNBIBv2BOHfMqGenlViGYAiDB9Jt6Xxhv/XjUV5pgNDMQLCTIk66EyBvcb4hyyvxNLPU8NnpuoDl5ggWEGZF9DhK2gcTumCOpmfcn/VVtdvFwp895hUPElTTXxJX5QrEGCCyk2U98t7a7YdczpcVSR8peo0qZUWCydSdLC49MLOU8xSnxJWqmZyoyIDIBJk2/q0+Ub+U40vxXzAUlNMrmmIuQZMwBaDp39sNVqv30qWwEAfxMX+ey6GkEylHL6parkaqsn52dgACGByrI6rgzGNmvFoqNVDKUX5iunnH1x8qrcOHqlaaFlHzIJzEHtedZm9owx4fmFRaQK3ps11ylVDFYuNzKxl74bVaFtYtLTHljP7/AGStqECDlaWlwhqVf5WZqJqZ6hdrgkQQP6gRlPlG82K5tyIVeHeizSoOZWIllIMgAAX7d402xlTzquRkQMAFE5Nid2ItJvc9sWcb8QcQWVnITpAIBIDCYvexJIA1mdsR/wCPU943a4CPn19PdUlpaTCacB8MUOhlZkGUeJTBM5okZjsRP2GCOb8MtPh3R/ERHYibPYnTssganScKKXxi6KXYA06V2QRmKm0kntNu8XN8KOZc8eq/8unUK8RSjI4n5nICqO4AI/7yNRjRS0Wqq1ZqusDn3/MXuDa0pTUaG25WW48ZEdWMwYA06lYiDc6BTedsL61eBnCEGDJY5ojKCRbewA2v7bZ//wCPKlWlTyVAIpyEZSDmkkq06HQT3H1xvM+BenlQsudWYNlYECIkEixI09bY+loa2jWJax0kZWF9MtyFVWVR5MwudYtvuCdYxTRsrR1AXAvbYgf40wEJ1IjNt30OnlrgkEZQuw0v+9ca1M2UzWQ3l/8AyOOwMF9cdhkuwL7TzwCiyqrM7NtEhQAbz5mNf9rOM4+og4erTJdlk5FECDlzKQosLRiXM+dHiIC/hJZUIvqdSOwIwr5txS1XQFhTZWzs7GZJGmVbm4H3x8rQ07mw2sL3nnr5dDx916PetI8K0vIOZ1OLFZqo/luRGmUbFQdba298M1oqoFMqjqum5UayZ87zjKpRFE5qRZGBAhTYBln8W29xinj+bF3KEzlABJ0JgGdQAT6ACNcZH6Pe89yYaeADaPmZVW1IHi4W347hkrAIGK5MpygRbUdUemnbFrlEhMinKu8TB3GMhV5nmyq/UygSwsCYgdWhkdjrhpQ4FqtRKgqHILOjqVJib+cGPI4xO0pYwF7oF/nvxKcOnHVVcx54lFyqU7AhmyQDMSZnfXAPMOfVXpMtMkq1wxOVgDdgY6SBcDSBgH4u5hVWqaTJlXVJAlhsZBOhGx9sA8Fx4TLTLErJHUZVbdMfr2GPToaQbGv2gnPX3+eiz1KrTIBjhMORfD3j5XZkyK0MAbmNoGgiLz3wVzT4X8MmpQWX8Yws9KoVvmLWsSTI7gY8+FeYlVrwqIIBZjFtrGYM3Pvvgz4g5oBnoszqfDUK4BMteQSO/wDfBq1tWNXtabDjytmM59UrG0hRlJOS/EHhfIEDNBbOIBA1AMTfUbY2Dcwo1aH82RNyuaF1kHMDBGl7+mPnCVFQqxQN1XB0Ig6/a+DhzE5TTUKFGYEgWCwdLnbW5xp1nZ7azw9tjOVCjqdoIP0T34S5pmqFKNOmc75gjklqcWLhgpkeuW+hM41HNuZRRq1KIpVnomHDWyxqfb7wb4+SqoEwSCSYIOWxt8ww6+E+DWrX8OqwVShmGjMbFRc+re2M+s7NpgmvNheLmYzz0t9yno6kv8Ct/jajuFof+45zMwhY0JWbgKus++uH9SrTdHNRh2qFASskXJ3gxt533wp578LCghP8RBcgBNMwkTcHQa3BiMCcNx1KmWUSEZcv9VxdWJtNxguZTrMDqJxzHpOftaJCdhLHQ9MuGrLRYQ4qo2oQFNiRI7X/AExZ/DmsR4lWFzCViCwN7RtGg29pObcwxYGWFwVkGPTTvphjwvMMsF4Y6zl7qDE2JOmhw1Sg4Q5pO7rA+e6YOBbBx6/Porua8Nwz1ldGIyMCMpMEAzlYdiZ9jpecP69Si9MU8tMBpBFkMtJOXYEkTEi+MNzbmTPUzQxk6ACw0udctosQYv5YV8ZzHxVUMpYfhuMyqegX1jczMY0js91RrNzsfb8KQr5P4X1D4d5gFpoisDULFSpcMwiepiJAkDML3kaaYr53yGhXqLUemEam7F2mQ4Ag5h8oVpDTrI9cfKq1NWuWgAiJOw0M/S/ljVc15lw7pUQMRTTKKNUloZ1nN1TDBiCL2kDY2zVezH06wdScZMyQMfe+cHoTwqsrNc3xcJB8TcLw1JiKRqLVJ6qbAQAQWBQgWAsIJP2xmA0ET+cYZ8bTap1OCSBbWBud7a+2lsDmkguwJEz7bX8o++PoqLCxoBMnzWBzgTZefxp2Cf8AkP747Hvg9lkbHHmLyEIHRfW+A5arcCWTpquAxc/8TMzEiRFsMuX8vBoeGzh5ymaZuu5AOsH++MBw3xVxCU3zsKwKFEzEAAWOu+wv38sX8NzurQoeCpMNUV6bgywBOYA95EDyjzt83V7L1b93iF3SPT1zbovQZVpiLcIznpZ3rKA1KnPQCFuUAkka9zr29MJeFoBqyI+jMAxQZjfsDrrj3mPH1Kj+JUqFi1Nb2IMgHUWFybYr4LjjTam62cHpJExG9/WJM49ZtBzKAaMgR7x1j9ljqQXyV9EPwwtPNkJYmnCAgFgRcHqsDb0wt5RxVTPUoVAniFSGzvJYQOnPcWmf9YBofEbChWWsDUZ7q8wVaw10sYMDzxnAWKol2GaQliCZEAAakiR9MeJp9DWcHtqkG4g+3H8ED1WmpXY2IC+g8y+HOHamjno8O5Kr4kgCwtqovbTGI5rw7+GHVZpzAaQPquv00w35l8a1hVZVKZSpSAvSBAg6/N1HythbwnH03ZRXUtT0kEhge5M/X0GH0un1NHxVb+WfYYv7wlrVKbrC0pf4pIiYm8A2N7SPLBbcUxyZizBZC3vHaTsO3njZ8y5TRdpyp4kAQxPbUhYDN5TjJsX4cMlVLrJWdbiCQNfP1xWjrmVhLW36GOeik/SuYc2S5mVr6eX7/wAYc/DwqoprrRFWlDU3hosYDaXHrG5wj4ioHYsogG8bD9x98fS/hzhadGkRSzyADUZgeo69K/28tcHX6s0KYcBc/D/SXTUe8fc4XznncioFyJTKiGQZukiSLkkmZ1vpjW/BnP26KJWkFBg1GGUhe079hOAvi9UeqHDpUZlAldVUX6heGOnoNsZ3wHygsreEWIzL/VH3wzmM1mnAqCJH3RB7mqYvC3vNud8LXqvw3h+KRAV6YllkXKmJIHlt3wm5v8LijSrVDU+UL4casZEyPTthJwHNqnDktSIV2ADMQCSB2nTGq4j4jX+GpHoqM1q1OoJMxMj3B8rjGF2lraVzG0f0mJvMxcnECYhXFanUaS7Pz6pH8FcKWqZ81OU/A12YxsJAAvE433MeAoikzVKSJCgt05woGhyiO2o7eWPm9DjKaF3VZqGQoBhVBuQB/v33ccBzKsQ9WQzVIVgxBBFxcGx3tE37YprdBWqVBVY7EW98dPrKGnrtI2FD8LQo0axdqpcs38t4jcH5ZjUAx2kbnGf5/TpUqqJSAIEZpbsRcQRJi+WLWEd2PNuSivWalTYmokGFHQBH9W2pM39hOMbz/hShCtAgFRBkWN4IkGSZ8rC2PW0tL/0kvkwJFvZK+4xZNRkamxIcAQIBB+oK9yZB7YAqNKFM5K7A3ItCDzI69P7Y84LiyV8OZysSPrcH0AA9Cewx5UGUET+JgDvYKBG0eVtceg5oUosqFkJkJOSblb9ren+cSNUEySINyRqToA3lv+mIU+GJFyApMzrf69/PfFvEcOASbQYM2/3/ALwsEKZIUg6ftjjzAbUwTMPj3HQugJzDlh4UMoH4dxJkx7E6flhrxC5qQVRBWabAfNGsroRN/OI1GFPIs5rhW/G1/IDX2jbT6YbcHQcjSPEBExoYlSCNhAnvlOKqqiQrBJ3RZOpNok/+Ee+KqrRBsDfXT/XbTFwotUKmP/p+RHzsPUHf3wXw/I6vEIWRYANiSIa0EXggjXteLa4k4y6ErmkkISlzEZMkLNvTUz72mfI4n4xVgcs5ZC6xpYgjcazifMOWeFlpmJAJ1EmRaSLnc7a+5jw7QYA/BmnvABMf9v5YiaYBO0ea5/igDhL34ZlHYTYHWDoIAk+wwZw3Dt4eYMGIN73F+wtAvvjT/D3D0eIcOlE5UUipcQwIIvfa9xhpyf4TpoAUhlbUsYKjZQImPMn2x5uo7Sp0pY+xt/nlb8p2acvbIWX5VxbliGVmAAiBEEaeQ7ydYwZ8SJ4pkEAqTIk6k/N5KYEEWveMbD/+sJM5nsd9CPa83P1OMtzHkj1eJZGR1VbUmyxbbYC8HHmUtXRq1e8b4YC0PY5tPbmUh4LljvUICsVDKMwG/eL+encY+jUeYqqsVLMlOASd5taMADhno8OWpUor5gcgDNPeQTPfTyxjea8xqAmlkNM/iF1IOugiLnTTTHOB7QdFoH9Sf4hM0t07ZKc0lpVq004paqlMtLOTqWmcuptrbFnNqCCmS+YMmZKaqwyZQSslYt3tfTCb4d4ZSXqPTqVfDg5FIEkkmTvEibYb/EnGvRCBagBZR4iEBhJkwpImP0jDvpuGobTY6Y6/zc4PI5+isew0y5wUuG5KjoxNLIWgof0vprPv5Yz/AMS8qNA9LZwbTH0HnGh/zhhyDmjU6NTOWOYqEa7QReADtH6YXcx5w/EwXyjLMAdINvXXGrTM1IrmT4Af2+TdRrPomlYXP8pcjELe0f6/O2HvA8WEOSoFgWO7E6WA7GfWMJDYizFiCOnQRBuNIlVxLhKqeKCwBUABkDDNYwAPWBf2tj2u6D2x1WakIMhMeE52tOqxVSVzSJabd4IgCPKPIHCriqjVq7NUsjpOV5dct8puYBOoi8ExE4c1KVHiKprFMlJFhkUxJtAmNwI0Nj5jAHMuYeIqmkoBCKAGtlyyIuLm0XjTzxzdPTpvLmi+JVnOMJXw/KQtRcrC9ypMNE5TEwSDcd7++GB5appN4ogkMEvfNTLOSBO4WmoPZrYMqcQtSrQFWyJSp02g6CxdvWZHtg3n3KCqELVDNSLiNHVdUcCbiCJE/TFiUJBFljgesAFjI+TU76D9zgzjPh96KE1iimBC5gWvcK0WDbkDQb47g6yU1LkZq1MfyztLSA20wLx+uA+I5kCFLZrznBvB7g7zfAEpMJR4tT+v9/THYKXl9VhmWi5U3BBMQdItjsMmhafheHyA1FbK5pkAxoR0g95HTbuPqVyehUqKxAg00BcvAHTrpuSIAG4ba4gvDo1FgIzErmuxAk94Fh4YmB33x5w3GuqmmHEPd4giTYXj5AukbkxM4YjhOja6jw1qK2U2JMCJOswJnMWIA/5eePeK5lJXw2IA1TMRmy5btsoOkaefcLmSlKfgt1LGZG0Jio6kyPTS/wA2F/DUT1uBMf3Gvl37AnCkISZTrjuI8RVdoL3VjN4DEqZ7DMRrbzw+5R8OU68VQoBCqsyR3DaNGm0b4w38aiMGyEkdME9MXBB7aHbbuMb74P5jAKMjAl/nJVaeXYruZAGs3OtiB5nab6zNO51LP7cq1Njd10i4yv8AwrtTpMwUEjTcHae8Lff3w+5N8RJmpooCzJq1KrRJ7LE7zAP64S/EnOf4iqSIIU5QTAkAmDPpePfywu4emarGYWBN2ySBsLan03xkdpBXoA1mwYufPF8Soiq5j/AbL6RzLmVJafieIwRms6dQkW+lvscLOLJyrUNViOlgvzZ5sJIOZdAN/eTjOc4411VKKucijQQQZJkza+sg+XfAvLmBIRnMTIUA37ydrT9MedS7NDKe+evnbjj55LQ/VS/YnXMeeD+HRHXLVZxnYEiFmehlM6QseuMhxdRDVYUmJXW+o9T6/u2LuZ8Pk6rqZMqA0ACTOc6zP+sCimTlbQb+vmfTHsaTTU6bZbzPz+FjrvLz4k45BxdPh3d6jVCYhQlg3/UZ27fng7nnO1qKaVMK6lQWaCCra2bcACDjMOVkDUje0XsZ9TP7GJU8xEEGb77bW74LtFTdV705+QgK7m09gwpFtot66A6x5a47IAJMLGhgkk+WtvPHiwGHV6z+UYuqFYk29tvT6jGxo4UFJXmw13At+WKTy4AGSQWi+nawOsT+QwFxFR8wC0xJgEiIyknTcxAn8r4F43jqgcrmOx7wARpsNsVaw8FO1ruCngByETnI6pFhM3MgR29Iwtp8bNQrBkGJBvbW+LeDqSSbCNLRpr63g9pI74spU6ecVNbFlAFiTofUn8yMUbbKcDqp8XwxogO4AgZ1WRPV0gaGJym31waOFapw9Sq4J/kFadTQ51XPa95VcvrGF9TOOtgHLsS2a4gSB9CBI2Ex5X875s3gfw6gdNQMnUBBVjJImT8yrl7ecYeytELz4R4OhWoFeIpM9Qs/hhGKuQgDwIOUm7kZhfuNcA8x4Gjd1cvSUgmVIYxm6T+FpJ1UjUmLYl8LcxHC1lY6IrEmJElT+kAe/fFHxBVCtFMxNVqhGoVibqPJbrB8++OAQSeqzMSfH1M28Qa+QWB6Y8w8WnQUAMaYIsRmWxGupnHYrsS3Tvl6kJUJQAOFI1BLBXeBv+Eexwu4OshZCQYDjpvAAYkgHe2YwcH0aFQZrycyECxAgN8sEmbQd/axGrZotFrGTH/HWfvOIOcJhc49Exq+GeDpZgufqCyJlYLwb6SV+/fArK2ZhMyQFiwCgBgAPc66mTviLIHYiAOhVJVtbQROm+oG5xZV4YSFWpAX/wCoROxkDvP26ewwHODcqgIF0lWAXdvlJgaEL26Tuf1nvhweZwuQMAk2W5IImw2iZOuuElR6RLLJZB1Kby2oLEegAF9POcX03Q3ibBjbQaHf198BzQ6xCO7hFUa5LMigErM9zBg/ofr2wRWogZQTcgEx+GdvpH1wPSdQQSSDEjMIIJBJMDeNu0YNq0Sqh2Kgf1SDtNz3I22xB7mgwslTNgoBvrpf96Ypi+tv3OLGGaO2vqNcU1gcsDc/v9+WFhTHmrqrMwy5jGsE20jfbbERSIGhgGfIedtMCcNRGa4Hl/jYemL67G/mAInbt/s4Dm7bBORFpXh4eRE/v9/c4hxTkKCpA9pJ/vjzP5E72/MDtiylRMRct3j93wQbpRKrmSDlje3eO3v+WLngEDzm/obW2tvbFfD8Mai5lALE3WJOUXJ7beV8Tq0SyFc0EjUT/v8AZwwsUXAtN0EvE5Tln8R8o9t9R9Cb2wDUpZ3zNZSST52iwGpgYLPA+H1ZrhbWgk7QDpufLKcUK5KyBaAPP5Zv5zIONYA4WkRlSr5ixpqvzm/chQbD139u2CKnEMCAIzoomNwLR36SRb/k3bFlI5S7ERbNM7FQxjt2/wC7F3B0kg1iBBudbN+IEkwBefQ+WC4IhU16Zc0+oq2lMKDJJIOwtJ+tvcj4iJ8VF8Pw6rpNRVI6XAgk5ZFxMnuGnQ4qXjqgDsjeGzaVAdVJ+UHRdYJTyBJGD6IZE8ZxLMq+EDHzEkubXER30H1UBMkq0iHLdUKJTN8pInKQZ2gsRG0bjA3CjKRnF4kmAYsAWub277+eHXO6TiUgQog6Rcf1dwABeLqdBhPR4sEeHlNRKayYF2vJHYRsNo1OGSoZ3pyYd42/lqfuXk++OwxHNm24GlG0pVNvM57+uOwYXLecq5EWo5ndUaqP5SxcsAYY9gdO5nGP4lSHyue4YRcGD+tj764fcBztqQGcAwCtObtni7G5y2kAagfetyWmuAs5vlKgjNo0zOZST2EWIxAtAuphtglHDIbE2ZREE6kggE2mZA2wc/GeFQhmJqXApiSFS8NsJgjXAzAZmcIKeoIBOUnuJkgAnSSMSqUAQJXMJB8gdSZE6T+xgPa19iqbuENQ5WrIHiSQYuAwHaBHnfEeD5c6PI0yMBDSQCCLRtmvN9D7STmT1XCwUUKRlKnTWYJ133xbxBIAUAk95FjBk67mSfadMEEjJSh203QJQHKwP4YIYHpMRoJt074tqMWppTyjKpMsJzGbnYzEi3tNr+mpDlosRcRreDYX1GCaZGUREabCP3bAqRYoVHAcKzh6GWFmR9+/v9O2ImO28dtL6YtM2sJ9f1i+KKjSQLa3tbXEPVZcqGWIiZEyNB+tv7YjV4iCRextuNPti/mFBkAzIQrqSpIjNucpOo9MLPDhTbba3rGtgPXBAnKo0T+pWouWDFpOmgsYn6Cf82P5pwZpPlUy5Vc4B0mDFzsDfv74H4OoJVpI/EV/47yNjNtTvgzmddX4mqyxBdoPlt+mCZyjPPKD5bKF8pswyG94kWHltg40wLwJ7mwk7euFtKkoPrNj23MjT12/MrOFBgSNVA3HkNBhrlc6XIfi6Si5sTckkkjS+/fe36S4TghDZoNhHYgyZHnPr3xKrmJzAOekqYtubxuZJ3ixxTS4w5oE6hYJPa0fb66YrLoRG6ICnxJuKYiQoZ3YkWGsAE6SFEzJI12GpLn/AJbGUfSLENtAHcE/+Q7YIDqxMwTH1hp0+vvgrl9M1HVEUZiLTtA1J9ME1E/ecJevCALl1pgW7jKRMgkdgQP84dO8U0rK0rQpuSG0zZWyiD3MeonfAnHVGB6RBbpcROkg+UEdQO99cdxPCMKSqR8wViLAzlgegEMQf+ZGCL5VGylXCBmUPckyTJkEXu0XBsTPv3wXzJGpiQoCjsRJkxa+YXgbffF3AsqzmLMpVhsc2mhG83w75flro/DMQGczRJMkPEx6MAAQd4ODILoSzLllRwtPfxSfJWI9jOmOw2RgoCtMixlRMjWb47DQn3eSWcDTLLFNSzM2aJkwJJkbDb0i+C+F4tsjgGeomI1GhA8+ke064H4SkyoyLN0zMI/CI1uJnt+cYu5cA/Wubpizgrfy6j76Y50mwQ4RadQBsUvpeLHz1Btiis8LCk/N0zMmBJJGwGCayCABCiDYTptIvceve2FFWlU8QEKSwI0j7afTGdzbwpGJhE8UZaYm2gUR5yfc2wPSOdSGYSt7EmA22t2sLxGo3Jw+TiVAAJFx1AwCSL3++EVKrlJLAAFptYgAW8rf374qacNkFdwiqdEFzvEZSSdYAMDTQC+OCCDY5TfWDM9omP74IFZCs9vsfIn88U1QpYGDpM9vb0JGIScFJc2VynpNtMAVXAsCBOmYx7E/4wxU7W8/7n6H64WPw7SoSS2ci42ifU6H6H2VoQpgFaLlXNq/hGgFSogEhWGbQSZWCDEEggA+uMzWrqakhQqgSVBJFvXa/c2w/wCRcX4FRapjKD1Ef8oH64y/Pf8A36i0w2UFotAmbR38vfFGknKtTM5V6MZttJt9h7XE4tTS+o/Xfz3+2B0WTFzJi0zcj9+2LlMZgCXMgZSSNO1r6kxgRKB6qxqnV4cG8X2O8YnxXCHIlRCHQyhbdTqZ1PUII9tMW10V6KkAqdyfQCI+omfxHCqnxPgghcxVhDKRMzMT5gwRH6nFGlEWKvo1i5ZQcpUQdvQkgzNjbzxTUJVQwkMZy9yT+K5tA0HmDtidNMiXJHca6anW5P5Rjyqc8ECJAuTNjedNZsb4oIRHkqfFcOqqbZbx2km8X0I+mCuH480pWlMkmNjaJjUC+UR64pelkC5pGYGxvaZtsNvp5nF3CoWyhW6Y6iTMHtr27djjnYsuIsj+G4jxEhjZ5BvZQB8wMWgnUaiRecG1W6pjJMh83zsBYAHQAWAAFo1wqqVZYZPlEEWi2umukx6kmTg3lPBmqMr1AjEKDmMkxpEaHLM/9M4lUdsbuJsm2uIhqoTKpNrGSbjQQB6WUfSMO+dcGtPhaVZARXzOQDPSU8OJA3BH5+eBeXJ4VVDVIIBD5ptlXKSROs6YIpsnEZg7EVkmogBBFSSzuMu0kiDqYxVkHxBLtIN8pwPiHhDerRp+Ibv1L834vvOOxlko1yATTUkiSSDJ9bY7D7fNNKV8TRHjvmLM7HMIMAI95Ntg35d8WeIQajufDebwpkA9VhuBIgdz6QaMoyEgXWb3lRKm3oB9sArwYNT5ulgyxP8AVeZ2h59u20g+6G4SiK1Q+GWU+Y8gdR+R+uBzXZimWCbC0i/r6EY9StlWD/SpIgwDPfzBj2wTw3JizeIXsTmAtoRab+lsA0zNkjhyr6ik3qATNxe/fc3icB8XBgEblQAdx+Xy/uYw74KgKdOq7qGZlyIpa9wZYgWT87ekqON4UFZUbCSTBUQI9f8AeODiLFJhVUaKrJcnpmFF5nT0OPHry7A30sB8tgRpffvtgXxBJc6GBbtAA/vgzlAWu4CtliSQdJy9PoJ+sHCEElHa4oqjYXBFrCSd/P64po8W4ZagEQ4ae5Ex7RGmJ06hyiZBMSJn1idrxOAkUmqVgBR1N6CNu1o9TiN5U2zKf8Xw8Zgt/lYgaqGVWj20jGdrJuBrpoCdfSDqPrjR1gg4NqrMc7VJWSbKoVSD/wCf28ziitVoMCVWotVEBggFT/0G3r74eDkKkXss7SWCQRB10tOovOunbTBpb+aVJADNC9zMae5xYxGcKdYB0N2aJv3uAI88U8Tw466rMcqqAB2LErYjyLe8YZt7lN+rwlU8RUIYrlkK5Fuo2sCPORr5YmnDN4tSqZCrYaAuYFgTsO+BSk0yTM+JJnWbzYE/bF7cwMdWgNrGw87Trc4p6JyFYlUPcqCbdI0BuDBPlrc6b4r4SpJamuVSPwzPSCc0tpP7tF7KZIMXEG5kHNrvEjTudYkXGCf4NRcj52At7Gx7fL+xghsZQAgpfxNJnKjMeiZNiO53sLH0wT0qCgFsxzXiSNh5D5j/AKxcldDJClgSAFg/Qk6xBtobDyxW63LkzJgBhYb+8gfvTDlOVLhKILyUkAGZvmJEEXIGhifyw5bJTdWHToWg5wMqghYjqjSO5N74E4ZyOpoSbQATIvsROuJcyIIt0ye02m1tu/0xCowvPlhMHhogJnzD+HcRlCZgHst1nqEqDGX0/q3nCZKvgLOUwG+f5mgGJzMAFkkwAFsPq6rKlZS9qeRQmoliFDRA7gfbeMZitVbxLVhT0U5iT5tI0InMe+E0m0AsDiYzKepeCQiKi02JJzSTNx3+v547F68JQ2ehHkao+wMD0GOxtkKShxnDjwoYlgjTYSSlQStpm3htvvgFipBhmB0AHzRNwPoMHCalFwOlirKomZyxUVTsZy1AN+qMLmrHOpJExsLb310P9sK4XshlH8YqiZjMQQRMSQQYz7CTP/drhiXIorC9QBiSDEmVhiPLTFdPgvHUFQWOsgag9xYjf/y9gv4TMKfhmVqeGSARJAndSbm0x52x24IESruD5gUdWqIHQz4guSQRfQesRvpirnVJqeZUJyTAbeNFntIg++Fdem4KkMahkNdJEm3V1GDMQNvvg/mbsCVktmvA3B0n2j2xI8KZHRAul7AENYhQbD73vp6Yt4GgEclrEDtG4+/98VVg2QmQZRct9zlBHuRAP/ViXL2IGZ5A7aA6Eb2Fo7XOHIsmIPVWcezFwUIBiZOotfz9N9Ix7wlFs+Q3MSzecgR5gSV9Q2uCKFa8tc/NJCkC07iQCT3OCuA46m9XLdSREyRruNR8pn19cLsBGVwuICF4riQsJUa0AxfcqdQO8f2jAPFsAh/mZSTbKDb/ALowfx9OiakVGOYbZc41te1vKMK+I4Zi7mJURfKbjcCZH0764AbEIhvKOTLWBAs8SwySNoZRmgWvHnmveCqgHSiAk/MywIGaMs2vlXKIHnpbC7l9BmrB5OVCXY3sFkkC9jYR2MYNbiS7NXToa7OLaAn+YJ/CR0nsQdjYkAfpTtAUFpnI5ygKtnPnNtNze0bHTCpOCVSZzpDwLgk9iDbLe8nsThy1Waig2DdR0gEA5iAb6Aa9xhZ4TXeplmoQQGMa7lduwGlzNtWYgcphR4UtkIVvDOirmAbuSwj8/wApxXUVyys9mufmi5voZkab6r6YH4VlzaszBbki07mDfc9vtYzhuHqZWrF1CQb/ACkypCqSB3MC+vocOSFytpUizypyiCSdItveQIGg7748psqsADL99IEzYeUDQDScN/h3kD1qPEMuU1ad/DG6G+VbZSbDve0zOFXMIL5mQgTOUDtoReFBjc3n1OFnqkJ4UeCqk58zWv31i8H31vr54o4qoGBbPlA8iSPPa0CD/nFtamrSSY+0DWAe15v331xGhwcKTIIvmjWDAMjQHz2tgsEmSuEFV0XRmEscpuRFiQCATexhm0MdWKeI4YFiubNBOq2E63kkHaL6fTq3CldxvBkAG/bS8/27Yu4NS0kLJYqAAOqbg+WuHAuU8qS0wBEG1v3bHYYV63ChmDV2DAkEBARM3gzcY7HbQjKG4Z8lE5WEo9NoEkHKTYECPIxrJxVzLhKasuVjMFQGFiJOXSdVIiYkTix6TBK2i51US5AAytO5kWnbXEk4UkUnqPTYKmVozEEpdbhY3pj664HAKUGcK/gVqplQ2UAtUmLCLZDPzQNRtracU8VxIaq2YdWUTcSGAUkDzBvPni2rxFR7swdSJaLWZAIjUCQzRtbtinjURzmDXbPPYSL7G09/6cKYmFxN4QtHiM5VkIIW7qekmbCNrkEeVyNYxfTomoyhru3QQuzDq6Rc6ED0GAuD4IimCCPm2uSt5UntJ/PDXheNNMhlAOV5GhgyLSbjXv8ATCkBAxhVcbwWREDKsBSxJFxLHJAvfq9dLYGSkYLNHWQq7ibyAAdrW1uMH8XxqOpUglizHMxtds1jpAmLxaNce8PTIQgdDXKZiRaVJ9+mPQnHGxRHRL6vC1V8RrMIGS9vUkwALel47jAXS1xJdQ2nYrB8zEge4w4r01yoFWPELPKyADMBbm5MEwLHtrgajSADZYJshK5rEmbyoA+XXbTDFtkUt5kxSq5EnqJi5+a+hFtdsW0uK+YGSuhFhPrOO4/gSjibllF5OoAF5+98efwrl0pBYJIAEQBpc7wN52BwkArpTOlSCUmBEPWvAInKDMyNAW//AA88DPXIq0wgMggeQ2GpyxE+Ws4q4zjQ5YKuVLKloIVRA3FyIJ0uZ7xdy7Mck5QuYADymL/u3fHbSLpYMptwNJA+bTY0/wCliQBA1i5jtedsLq3L2LqFQso8yL980gGOx7YZcNXAd3sd2XScxBg7wcdzXiXplYOai3yf2YXOYaHbffHAldciVVywJRqO7KKhRQcqsDNwQDuCe9vTFXDoXRUqwEKzawDA2EDsDva+BHrEoxMFGXKRsDabga7WtfHvLaYDZVZgrAZhrl/5AeeX6m8DBAK4Apryvj2oVCyNkdSeo7jUgAajQb+V8J+JcvVL5lKMxdijCF8spAN5jTe2O41szh8oy5c8MNgDb1GUjEOGqEiMqknqI0HlPnF/fDtG0XQAi6LrRYjVr2tH79se8DVVxkEE62g6T2/d8AcdXPSIEQJABJve9xYAj64srZqbABjl1EAxfSYMYMWhccJitI5vwze9hP8AfQ/TFzcOirmByuwhctyFJgtMQJAgaQCYmcB8EWN2JhT1RadYA8zp3iTtiuvVJctnYzMqYE+S+Q09MHfK7cvXpVCSctI31IMnzMCPpjsFTV2NtrbfTHYTvik70IcUw6MzCS1FJ89D9Z3xHkwimRsWA9pcfoPpjsdgzZUbkq2sYLxsFj3JB/IYsfh18NBlEEH9R+WPMdiZ4+dUTwlXFViHi0LUUKMosNLWwRy85nINwQSR5yRjsdihyjC6mdtspPvIX8rYd0uGV2NNhKBwAOwyv8p1B6RcX+px7jsNwu5SKJpUCbkMQP8A7jf2GGPAUVKzFy0nzOVb/c/XHmOx0Lil/G1CYm/U2w20wRTpDKz/AIshvJ7hfyJGOx2AuCr4qmqIMqrpuoPfuDiVNQTRXYyCNLBrC218djscVyLpIP5S7MiEjvcD8hH+8U8IMw4hWuoplwCdGEXHbU6aycdjsTP6lyWUflOtwxsY0C9sdyX5ydxTJH0X/wCTfXHY7DnC45TTjeETwtNc253ifT5m+uFauYLbw1/bHY7FDz6IDBVnCf8AvxrZNf8A/NcMOJP4fwnKY84+2uOx2Fbn6/hdyUDUqkGAYEk+/wCxgimcxYtchWN+8HHY7EWZUZNvnCKQWFhjzHY7CLO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2" name="AutoShape 4" descr="data:image/jpeg;base64,/9j/4AAQSkZJRgABAQAAAQABAAD/2wCEAAkGBxQTEhUUExQWFhUXGR8aGBgYGB4bHhsfHx8dHh4fGhsfICggHiAlIhoaITEiJSkrLi4uGyAzODMsNygtMCsBCgoKDg0OGxAQGywmICUtLC40LCw0LCw4NC8sLzQsLCwvNC8sLCwsLDQsLCwsLCwsLCwsLCwvLC8sNCw0LCwsLP/AABEIAQMAwgMBIgACEQEDEQH/xAAbAAACAwEBAQAAAAAAAAAAAAAEBQIDBgABB//EAEAQAAIBAgQEBAQEBgEDAwQDAAECEQMhABIxQQQFIlETYXGBBjKRoUKxwfAUI1LR4fFicoKSFTPSQ5OywgcWc//EABoBAAMBAQEBAAAAAAAAAAAAAAECAwQABQb/xAAvEQABAwMDAQcDBQEBAAAAAAABAAIRAyExBBJBUQUTImFxgfCRobEywdHh8RQj/9oADAMBAAIRAxEAPwA2o1JWqCmz5SFYZgDBiSs65SCZECCB3wNWfpLnTxmB8x1D9fpg3mfCFKKhOtk6CJsC0TaBeSF1Mj0jCJuLKMFcDrAIGg6gpB9bQTgvKWVDiCA2UiIPfy/fvjqFc5Z2zemp287fWMQrFiQ0EhhEQNre1iDHf0xTwjgoyhSc5GXcix6dd76f3wiZGPUSAwkszS0CwERY7tA08h7dSos6FVIIy5lMwCc0ESbA5aZN7RgM8VCPSCrOs9QaROkMF7xadRi/lSeLCA9MlsrMFY5UuBvNvv2wqCu4mstDh3T5n4mnSg7KMzF/YkW9sKKFKi6kVKtTP+BVRWEnfNMgdwMX8eWdUYghB0DNqQCTb0vhHw46jOgn2sR+v3wJSFNOJ5ktQPThVX58oHysOglTsWVgDsSJgRgXk/CtU8ZxU8MJFRsqkkKpMdIAnUYBpRBdvlOWRuYvGu8AT64v5fxj0abMC2WoGpiRvlEjzILKfpg5RCGrUwGYiBe21okDsNfTbbFPEMCiXiHf7hP7E41HHcnd+B4eoCubYCOpWJInuYIj19MZLIShWRZtT5gx7Wwy5T5ZWZwaUEo5zuBaRTDRBjaT7xi7iTlVsjSAVAItOYOZHtA9sDcCoTxG8QSEKkAGSH6YBJGmpMdu+CBy9qlIZHUElMo0mA83Onz+lsAmEwCpPFuAAJIA0O03t5nvi+lx4o9NSilZAZKuWG0dJUiD539r49/g2QqzQbgALebkne1hP7OO53whpjNFixsfwjWJ7Ez/AGOFDxuXeSKZ8+VxTNOgrDKMxiZkJJk6Am50Pni3mPFeOrVCiio4hiAGJtlDE6i0DXbzxWnFH+H4eiglE8So5G7Gct4/CFH1GGHIKdBuIpeM5SnID5d50sNL2PrhHC6m4nAWb4Hhmh5sMvSfsD6RAt2wVxHEFPDLKDoCO4Bi3mRI98bD495RwdB1/hqhzdQqLOcL8sXOhOkTAgi0XxPFUiTMZjFvxHdV1MAzBtpBw8eJTAO6CreL5llWaJqUxnlYY7XB11m2a9gRjuI5k9VfEqnxCTAmSQBMgdvL0wu4kIMuVsyFfDPllOsdjZ/+4jTFtLjmRYKdGYiQtzABHlv7gY504VC3oi+IcXDnS5i/sL4mKz1rITAtlgGBsSYwFUp9JaZkSR2uP0/XF3LSKd0bMSLiNL957HAuG2SAAm6PpcvXKJpvoNSQfcbY7Bg4yb5Bf99sdiEuTS1PqfMCNXKBgpOaSM3SwJgFpkRMHfFD/wA1ipIDAMTOhABYAHaR04pqC/UJzmVOcAtO+kk7d/PTBJqqlYdMkApDAGZLEHUTp9MbSZVi0QqaRsQBIBkXi4IDD1uD5wTiaVQtRmIIaJQq0QZsTYzOn39PPHp1AQtmPkYWSdY8p37d8CDhixhjACtJgkKFEgbX0XXE7go8IviuEqSS8KU6GG9oAJ84KjzgHEfhbj0p1SayzlRgq6y75V+gE695xRzHiTqKjMMskNfLZRBOhAix7NgMcSC/ygmxIvawI9Om/scGYchFlPiuNVmVTJooXKxvJLD7wML1VlDVLhZC3Pe7af5xca9MMJRsoa4B2Fv36YOeo1RGQqdSQuTw8oCgjpX/AIgd9sA5lCEj46scgKhcuwA3/vfX1xZwTk00RyPDNYEzr1CCB5kKPoMSpJa/UM29+0frM7YhV4eoqEOStTxARtsRt2nbS2OHVCLraVuaUJbhmGVGAKOsdB6fDIB0ygJA8sYnjqZbxrHOHDMFGkZ80D+m/wBMDio9QqGhnMKNpmABP1xqvhn4Tr1KlWpVfIJuRcsZGYj8MEb6YhqNTToM3PMJ2NLzAWR5dSDkQoJ0ub66ARra3phpwVLMj0zmGWNBoZa/t5dsarjPgmiaviUKrwCMwVcxLZhcGwVREnU627y578MVabOyKxpKZLSPlgkmPfsdMYR2np6hADoJ62/PqnNFzVmK/iKOqIMQxiTa5G/1xU9c5WBMrMkTqBtGCqqLP8xiIMgG+x18rgx5HA9amqgU843zTGncdsaw6VnLb2Qo4dyOjMAA1+05fvBP7OKeH4oqZmXQgzMEEQRvtho9VRTlIUEie1gMAV2yMZUMpWJ0GYRBttse+Kbpsgb8qfCV87MHJgmTF53++uC+IWmQ1VCVAVABP4guT8+u0XwjV2YQjAWmxyCRbU6XwzXiTSpgut4DQdQWMEEbwAvnrjhY2+iO3lI+J4Qq4GZdBHrbURpp5YaczK1GTwQFBBY05hRE5gp7GCQNbxtevj6WbJVpggknNeOxFzGxI9se8KgCz0hvDIWWBjrBvft+Q9MaIJAldFlXxPD+HUqqCQAu+sBgZj0Fu8jF3AV/DUsVvlEATAzf4v7jEaHDTmqtUDHrU7ySbC2uh02wZxfAh6BqeJ8uZmsI1QCBAvc/sYO0GyAHRV0+eqAAc1hjsIzVp93+g/vjsd3ITQvpNfh6T0kqAFXQwYNiFOX5RtIs0aCD+Ekbg0zOJVmkT0eZ1jUjX0E37ELwjUxIaQRe0CypIzA3GYz7gYq5Gw8ZUhj+EAjUySF0sJt7m8YLhBgp54KHSk0MCGQPDBrzAg6+0bzGLuV8SiKxqgMIYiLEtaASL5ZE+2DS71eJl2BJM5lHTlAhhvBFukxYHGc5hxa03KCNcvaANSPede50wrpXKI4hnZQwzE2A1JJm0jq7WnDrgvhWpxFTVqLLYhxfpuCDa8EWI23jDL4U5ErMK1SVi6roDI1k6nbtjW+ALrLKCpBIci14I23OPA7Q7XFFxpU/1deh/daqVAkAlfPeb/DlShVTI3iFjNh8htl9zNvTEPh3gnzF8rPUVumZvUOdXDsbDpzAzuwG+N3w3FDiGamzmV8xsLTEgWPv5TGG/CcN4Y2DHUi0nc++Mh7cqUae14l0fDgW9E//ADgmQV8s5l8MV+HCvlNRR1MQslI3INhGFXHP4iNA0ad5Ag6d9Y9hj6ZRrvXqVabz4Y6YLQbaggQZue+MRzbk+TivBQFVzDLqbGRbuL7zv649Hs/tGpUBpVsgbrdFGrTgeDEpNwXLKzqKtKk2VCGzi2mliervHtj6FyTl71V8R6ziSZUjwyBtIAAYabaDfDzgglBbKqqINraan9ZwJz3naIshgcwlIk+IN8pEgEG17Y8XUdpVdY7u2M5scmOmD62haGUhSEkpDxoPB1/Eg5HeMysJKjW2skTp5X2wYvPhxYz0qdVQlS/VZqVw2YTBuI0I8xqEB4c8XWc06cFiagU5QRBuAe+hjS842vLeLorSQrTCEnIcq6CQDM3P98NqgymGuc3c+wtaPUSfMSlY5ziYwsdzHw+PrqtO8yGMEZApgNpfMIgHQ2tjKfEvLRQq+EjmpAu+Ujqk2A3i1+84+l8bxq068pUp0qYhIpw2cn+pmWB5C8Qe9k3xLzSs9NKa0uusAVtNRSp6l0jteRZsbNLqXh7GtHgjk/m3A6e91OpTBBPKxXEIVVVMyWMzc6L2nHnDcsr1iaa0mYiCY/DmIF20Akj6HscbDhvhE1VVqb5WAljUhiKmjABfw/X1wv8A/RuK4TiaTMy3YqYqDqQRIj3mDftjeNfScdrHDd0UBp3C5FlmqXBKtUpVUqBOaTNwSCBqoEgie84Jr1MryRn0MkDYdtNScaPn/L6nFcQFpdDZQSMvr+ICNhrOntjOc34OslZ0ZZKk7g2nXNMR+W++LUtQHwJvGEKzXN9EDzCkHbOTJbWRpJggR2gRjyuFVBMwADY/NAG4899oHliXEUoCkdQNj2VtSobT38vPFjqhAJWSZtOwGbTvAgeuNjamFEF3KjQfZosp20ZrQBoABFu4PnIjcQ6CopPzKFif+Qb9CPcYM5TVoJJrI1XUk5soZjoqqoDTvmLAATY2BWcUWdpsM140A7+w89oxUG6IN1AZuw+uOxAtS/qf6D/5D8sdiklPZfV+IrrlZADlFLpB/q6S5J1+beAOmO8KKvE9T1hEWvHrN9pH5nzw0p1lzvUdtAAp3fNqCNAGGaYtJPfCqoiJmCkwSSJ1FpFx/wASp00OJOMiVwytZwnC00EvPVkUuflGcKQAdRMjfXGF5/wZo8QwcKWWGkiVNrHt1RPuPXGlqLWNAU2UkNYkg/LaJta66nbAfF8N4jZZ8QQBoJygSoM2Ea7xPrhd4iUwBlVrz+tVoKnzHMdBLa2CmNNdBPth3Q5hUp1UCgU6SrlCgzbU5ywHVInzthdyXlPhxVrCKIupVgTJvcqba6tHoMH8bxFKoxZSTeUuBOwEnXQ39MeHr2s7wM2ZkkxaT9p/C1U2uiZTCiy0qjcQr0uoEAGdTF7fMdsF8bzdPDpE5qhYNDJCZiLQZMqb7XviHMuHDUwCoMhQsgHIY3Hn/bAdXlXDVJytlexAJsCL9oEiLHaMeE3uXkPqEyLWHA88/wCHyV3SLBLuOoVVZCKZJBbQjWYLAdr77YUc241gVFWfEkGlUGskmAViw0uDIjTQY3nL2CIpcguQDMi7EQb6AWjCXmXC06xarWNQQWhXVAwkWiJICm+YHYTMA436bWePc9nhbaRP09CkeyRAN1lOM5pXD1euBVhc3fKsKc2wOmsmJ3GAqa9ABInXygXJ0vjUUuR8NWqU1pVslmDBROY7GD0xMRYyD6YY1vg6hSqCqHJQCSkix32kyBpbe9seg7tHSMhoBaekRiw/H0Wc6eoTlY74c44UKzFgzNB8MHQOA1y02FotM27Y0HO+cMTTqUc+R0Eq4gZgbhZ9piPW+JcTyeg703H8u5lRJJGgk6C0g+uJfD3CPRzDiAAQxCqQJEeRtcXGs/njrVaL3CtFwMH5xmU4pvA2YCV8u4XiYFZaTFLgmJJIEiO25mNYjGlPJnz02qFczKAGZmJk3y9NzAAucavltdHQZAt5kLpe5MbTM4XfEHFMkKvQ5BKPlkTBGv4jfQXtOPLqa+rVq7Q0A3+H05VqbAxuVnuL4biOHLihULkrmyEDMDaym0g6+31lzfhqjtTr+GatQsVIQgBBAMWJm+k3EnCqjVqLxWbxWqBQkVHHzWuSDbSBY6tO2H9fnlLQ1SWIIaABE/LcRGWPeTtjU9tSk5pgExcgGTI8v6TAbgvOJ4gsrqOhV6SARKnzaLbaaTjG8+4Wq5BqMFBJpkIFzsVBLsSqyVtq17zbXGs/jRVUqaYmekBTcTraO4+uBqXLiYpo5VqhKeLpcBiLRE9Mb6iZm99FLXgQJPzKSu2Wr5UxlgFJjNf0Hf2xBXMMYuYX/wDb6jKBHnhlyflpqcQaLWbMUJ/pMlWO1heYA9sA16i5Cb69I/4gDXzuT6k4+mavON0KNtgTE+cfXFtb8SDXcT9o8h9/TFJ/qH4fzOn3v7YggbMNzNh3J2xYDlGFaoWN/YCPa+OwSV9Pr/jHY7epSvo9bgc/DB6JGZZJgdQGhUgTmAMEHszDDbkfK0dEzooqZeqQAwkDLG9lAG8XGMtQ4452IDQ2YoBYZtpFunba+N9ynlphHqrFUNm6YlhAiTJi4H3x4/aOr/56cuMT+mOscjlbqLNyG4xzROWGdHjKdQCNbg29No2vgPl1df4pS1NqeWwyklWsSC0sZET9sI+YFqddwgKvnggiQZIY62N2Uec+WHPJuTVimesGzyekRDAhtANCOntO4xkdsoaOHuEOHuSeg9In9lRsudMYR/OqtMBQvT4qkyoGWCQIb1m0d8cnK6BUZlGYMBOpkGco1F74Xcfyvi/DGSUSlLrLAkiCMqlSdBpOEHBcyqAeIAf5ThoJ1aRI9wJg6RjFR0TqtL/yqY8/oqGrtNwtfXekgJU5FqSSsyGyiAQT0jUaTjM0+KprWBlvCFzKAGCdPI4Wvx5C5SJmTHl+5xKrxJy5Q0DaxkxfQk7Tjfp9EKYIJJlYKlcuMwtryrntKs7qqwQw8MEfMsL9L3jtBwp52i+KlJOlKmrU3BeQxLDqstxljzxl+ErOXlC2ZbFg2U3OWQbR8wv5G+DaPKa5rIvyOYKkyARBynN55Yt/oN7NZp3F4fAjBPTnzjP1Whuoc4QRdadTS4ch6WTMsliUloiw6bgCJgWP2xCtXerTRlOc1CpkncmLDb001thFR4Os1Z0AcsPmKEm06hux84xpP/QOpAtaoDapl/pB1ywIUgz2nHn6htKkfE+XZny9vMrQ15cJAT/gqSrSDFRA3tprhVz3mFBlN2zC8qBMxafrp64S8z4w8E13R6bEwjPcyIJI2H+N8M+BplVBXxKq1RY/I6j1MfL3/LGJunFMis4kg44nqOYj7p3PMkLOcH8TuiGosq6lVAiQRD9TDW2kE2Jx3KOIfi34hvGKLUqKxgKCFAIGUkMJsomBMGdRGg4jlXD04y9PiEGG6tNSSffU64S0OUo3EPTem60T8uURHykkEWyzm7288eq2tQe0uY2D1ImwOL5us/jnxH6JZzGgKdRhTcO2UqQbkkQNBYsQ0/Xtfz4c4mjnU8XmIgnKVaSRZfa5sTGNMnwfw65j4jK7SRIkLPke2bvOmMv8ScoqUPDVn8QQYyL8twI7kkZY9CPXTS1On1LTSa4yfb6JHNfTO6LLef8Aqq8QqU6MIxkHMBmVRE5YMHaYJ00wof4bzrU8RcsllQTm6o+YMbzmkxsI7TjKcnpGsU1ClwCBaDBaPsPrjTfFgZVpcTSTOKCgktGVp6SGWNR3Gh1nGE6c6eoKVJ0T+ZsJnnH+lX3BzdxCXct5XBrHiiw4qipYPB/m0cmWST1EqZ6pzQL7Y+b1E8pK2IG53v6zGN3wPMKSLxdZQZZMtLPBID9UH/pBI9vPGRVoypk63MqSLgySth6jH1dPdsG/PK89xAJhB1IygRY3aPW3nsfrgjlrIGl4t3YAzrYa+4IxLiaZkhRMEZhYHTYm2wxXWoh6kIqqALnv7ff2OKhK64TduOokyVubm3+MeYW/w4/c/wBse46SobQt1R4KqCRUb5anTcgA2j5dVhpnyg2mPG5lXoK9C3WVl5JIvopBgbG2k4J5TVrEh3PSwgyJDTJGkWneRBnD3hOX0lJqAtVbMYyXMA9KzvqA0mLA48fX6umzwvAcMx5j7L0qbHEWsrKTlVWoGnMql3K9RNpmb3AjyjB3FfENKlSzWaGy5AwBi0kxp6emI8xLKM2WOoQDbKNCWOncxjDc/dy82BJ6gAeoaz6azj5zT6durI34+WWmo7Y2y2/A8+p1cyIAIQkfMRI1DECdIPucZz+Lp1GZQlNYklQOna/fN73jywy5YqKk+BkLLDSzMCCbWYSZ399cK+a8nFSshACOOpjJAOokbTcjbXFdM2gx7m3HnM49D/KDtxE5SDjKYksoABMBAQYEXMgm3a/5YoSkwhjGVTrE/lodtRv54ecP8NvUL+CwABhc7ba3Ma6gRHfFnH/C9WktPKrVC1nCj5T5xaNL20x7TdbpwQzdc9fReaaFS7gFL4ToJV4hV8KRGbMGjLH9SwcxsIxtq3F0zRNQq0KSoUyh1jTXz8sfN/hWsicVTd6jJAImDfbLA1md7fbG45z8QhKC1KLozM5RVYTMSCQJHbXzHfHjdq0aj9Q0NBIt1ibz1yOmFs0jgKaDTmNKi/8AKo+Hn6T1GJAkSNBIBv2BOHfMqGenlViGYAiDB9Jt6Xxhv/XjUV5pgNDMQLCTIk66EyBvcb4hyyvxNLPU8NnpuoDl5ggWEGZF9DhK2gcTumCOpmfcn/VVtdvFwp895hUPElTTXxJX5QrEGCCyk2U98t7a7YdczpcVSR8peo0qZUWCydSdLC49MLOU8xSnxJWqmZyoyIDIBJk2/q0+Ub+U40vxXzAUlNMrmmIuQZMwBaDp39sNVqv30qWwEAfxMX+ey6GkEylHL6parkaqsn52dgACGByrI6rgzGNmvFoqNVDKUX5iunnH1x8qrcOHqlaaFlHzIJzEHtedZm9owx4fmFRaQK3ps11ylVDFYuNzKxl74bVaFtYtLTHljP7/AGStqECDlaWlwhqVf5WZqJqZ6hdrgkQQP6gRlPlG82K5tyIVeHeizSoOZWIllIMgAAX7d402xlTzquRkQMAFE5Nid2ItJvc9sWcb8QcQWVnITpAIBIDCYvexJIA1mdsR/wCPU943a4CPn19PdUlpaTCacB8MUOhlZkGUeJTBM5okZjsRP2GCOb8MtPh3R/ERHYibPYnTssganScKKXxi6KXYA06V2QRmKm0kntNu8XN8KOZc8eq/8unUK8RSjI4n5nICqO4AI/7yNRjRS0Wqq1ZqusDn3/MXuDa0pTUaG25WW48ZEdWMwYA06lYiDc6BTedsL61eBnCEGDJY5ojKCRbewA2v7bZ//wCPKlWlTyVAIpyEZSDmkkq06HQT3H1xvM+BenlQsudWYNlYECIkEixI09bY+loa2jWJax0kZWF9MtyFVWVR5MwudYtvuCdYxTRsrR1AXAvbYgf40wEJ1IjNt30OnlrgkEZQuw0v+9ca1M2UzWQ3l/8AyOOwMF9cdhkuwL7TzwCiyqrM7NtEhQAbz5mNf9rOM4+og4erTJdlk5FECDlzKQosLRiXM+dHiIC/hJZUIvqdSOwIwr5txS1XQFhTZWzs7GZJGmVbm4H3x8rQ07mw2sL3nnr5dDx916PetI8K0vIOZ1OLFZqo/luRGmUbFQdba298M1oqoFMqjqum5UayZ87zjKpRFE5qRZGBAhTYBln8W29xinj+bF3KEzlABJ0JgGdQAT6ACNcZH6Pe89yYaeADaPmZVW1IHi4W347hkrAIGK5MpygRbUdUemnbFrlEhMinKu8TB3GMhV5nmyq/UygSwsCYgdWhkdjrhpQ4FqtRKgqHILOjqVJib+cGPI4xO0pYwF7oF/nvxKcOnHVVcx54lFyqU7AhmyQDMSZnfXAPMOfVXpMtMkq1wxOVgDdgY6SBcDSBgH4u5hVWqaTJlXVJAlhsZBOhGx9sA8Fx4TLTLErJHUZVbdMfr2GPToaQbGv2gnPX3+eiz1KrTIBjhMORfD3j5XZkyK0MAbmNoGgiLz3wVzT4X8MmpQWX8Yws9KoVvmLWsSTI7gY8+FeYlVrwqIIBZjFtrGYM3Pvvgz4g5oBnoszqfDUK4BMteQSO/wDfBq1tWNXtabDjytmM59UrG0hRlJOS/EHhfIEDNBbOIBA1AMTfUbY2Dcwo1aH82RNyuaF1kHMDBGl7+mPnCVFQqxQN1XB0Ig6/a+DhzE5TTUKFGYEgWCwdLnbW5xp1nZ7azw9tjOVCjqdoIP0T34S5pmqFKNOmc75gjklqcWLhgpkeuW+hM41HNuZRRq1KIpVnomHDWyxqfb7wb4+SqoEwSCSYIOWxt8ww6+E+DWrX8OqwVShmGjMbFRc+re2M+s7NpgmvNheLmYzz0t9yno6kv8Ct/jajuFof+45zMwhY0JWbgKus++uH9SrTdHNRh2qFASskXJ3gxt533wp578LCghP8RBcgBNMwkTcHQa3BiMCcNx1KmWUSEZcv9VxdWJtNxguZTrMDqJxzHpOftaJCdhLHQ9MuGrLRYQ4qo2oQFNiRI7X/AExZ/DmsR4lWFzCViCwN7RtGg29pObcwxYGWFwVkGPTTvphjwvMMsF4Y6zl7qDE2JOmhw1Sg4Q5pO7rA+e6YOBbBx6/Porua8Nwz1ldGIyMCMpMEAzlYdiZ9jpecP69Si9MU8tMBpBFkMtJOXYEkTEi+MNzbmTPUzQxk6ACw0udctosQYv5YV8ZzHxVUMpYfhuMyqegX1jczMY0js91RrNzsfb8KQr5P4X1D4d5gFpoisDULFSpcMwiepiJAkDML3kaaYr53yGhXqLUemEam7F2mQ4Ag5h8oVpDTrI9cfKq1NWuWgAiJOw0M/S/ljVc15lw7pUQMRTTKKNUloZ1nN1TDBiCL2kDY2zVezH06wdScZMyQMfe+cHoTwqsrNc3xcJB8TcLw1JiKRqLVJ6qbAQAQWBQgWAsIJP2xmA0ET+cYZ8bTap1OCSBbWBud7a+2lsDmkguwJEz7bX8o++PoqLCxoBMnzWBzgTZefxp2Cf8AkP747Hvg9lkbHHmLyEIHRfW+A5arcCWTpquAxc/8TMzEiRFsMuX8vBoeGzh5ymaZuu5AOsH++MBw3xVxCU3zsKwKFEzEAAWOu+wv38sX8NzurQoeCpMNUV6bgywBOYA95EDyjzt83V7L1b93iF3SPT1zbovQZVpiLcIznpZ3rKA1KnPQCFuUAkka9zr29MJeFoBqyI+jMAxQZjfsDrrj3mPH1Kj+JUqFi1Nb2IMgHUWFybYr4LjjTam62cHpJExG9/WJM49ZtBzKAaMgR7x1j9ljqQXyV9EPwwtPNkJYmnCAgFgRcHqsDb0wt5RxVTPUoVAniFSGzvJYQOnPcWmf9YBofEbChWWsDUZ7q8wVaw10sYMDzxnAWKol2GaQliCZEAAakiR9MeJp9DWcHtqkG4g+3H8ED1WmpXY2IC+g8y+HOHamjno8O5Kr4kgCwtqovbTGI5rw7+GHVZpzAaQPquv00w35l8a1hVZVKZSpSAvSBAg6/N1HythbwnH03ZRXUtT0kEhge5M/X0GH0un1NHxVb+WfYYv7wlrVKbrC0pf4pIiYm8A2N7SPLBbcUxyZizBZC3vHaTsO3njZ8y5TRdpyp4kAQxPbUhYDN5TjJsX4cMlVLrJWdbiCQNfP1xWjrmVhLW36GOeik/SuYc2S5mVr6eX7/wAYc/DwqoprrRFWlDU3hosYDaXHrG5wj4ioHYsogG8bD9x98fS/hzhadGkRSzyADUZgeo69K/28tcHX6s0KYcBc/D/SXTUe8fc4XznncioFyJTKiGQZukiSLkkmZ1vpjW/BnP26KJWkFBg1GGUhe079hOAvi9UeqHDpUZlAldVUX6heGOnoNsZ3wHygsreEWIzL/VH3wzmM1mnAqCJH3RB7mqYvC3vNud8LXqvw3h+KRAV6YllkXKmJIHlt3wm5v8LijSrVDU+UL4casZEyPTthJwHNqnDktSIV2ADMQCSB2nTGq4j4jX+GpHoqM1q1OoJMxMj3B8rjGF2lraVzG0f0mJvMxcnECYhXFanUaS7Pz6pH8FcKWqZ81OU/A12YxsJAAvE433MeAoikzVKSJCgt05woGhyiO2o7eWPm9DjKaF3VZqGQoBhVBuQB/v33ccBzKsQ9WQzVIVgxBBFxcGx3tE37YprdBWqVBVY7EW98dPrKGnrtI2FD8LQo0axdqpcs38t4jcH5ZjUAx2kbnGf5/TpUqqJSAIEZpbsRcQRJi+WLWEd2PNuSivWalTYmokGFHQBH9W2pM39hOMbz/hShCtAgFRBkWN4IkGSZ8rC2PW0tL/0kvkwJFvZK+4xZNRkamxIcAQIBB+oK9yZB7YAqNKFM5K7A3ItCDzI69P7Y84LiyV8OZysSPrcH0AA9Cewx5UGUET+JgDvYKBG0eVtceg5oUosqFkJkJOSblb9ren+cSNUEySINyRqToA3lv+mIU+GJFyApMzrf69/PfFvEcOASbQYM2/3/ALwsEKZIUg6ftjjzAbUwTMPj3HQugJzDlh4UMoH4dxJkx7E6flhrxC5qQVRBWabAfNGsroRN/OI1GFPIs5rhW/G1/IDX2jbT6YbcHQcjSPEBExoYlSCNhAnvlOKqqiQrBJ3RZOpNok/+Ee+KqrRBsDfXT/XbTFwotUKmP/p+RHzsPUHf3wXw/I6vEIWRYANiSIa0EXggjXteLa4k4y6ErmkkISlzEZMkLNvTUz72mfI4n4xVgcs5ZC6xpYgjcazifMOWeFlpmJAJ1EmRaSLnc7a+5jw7QYA/BmnvABMf9v5YiaYBO0ea5/igDhL34ZlHYTYHWDoIAk+wwZw3Dt4eYMGIN73F+wtAvvjT/D3D0eIcOlE5UUipcQwIIvfa9xhpyf4TpoAUhlbUsYKjZQImPMn2x5uo7Sp0pY+xt/nlb8p2acvbIWX5VxbliGVmAAiBEEaeQ7ydYwZ8SJ4pkEAqTIk6k/N5KYEEWveMbD/+sJM5nsd9CPa83P1OMtzHkj1eJZGR1VbUmyxbbYC8HHmUtXRq1e8b4YC0PY5tPbmUh4LljvUICsVDKMwG/eL+encY+jUeYqqsVLMlOASd5taMADhno8OWpUor5gcgDNPeQTPfTyxjea8xqAmlkNM/iF1IOugiLnTTTHOB7QdFoH9Sf4hM0t07ZKc0lpVq004paqlMtLOTqWmcuptrbFnNqCCmS+YMmZKaqwyZQSslYt3tfTCb4d4ZSXqPTqVfDg5FIEkkmTvEibYb/EnGvRCBagBZR4iEBhJkwpImP0jDvpuGobTY6Y6/zc4PI5+isew0y5wUuG5KjoxNLIWgof0vprPv5Yz/AMS8qNA9LZwbTH0HnGh/zhhyDmjU6NTOWOYqEa7QReADtH6YXcx5w/EwXyjLMAdINvXXGrTM1IrmT4Af2+TdRrPomlYXP8pcjELe0f6/O2HvA8WEOSoFgWO7E6WA7GfWMJDYizFiCOnQRBuNIlVxLhKqeKCwBUABkDDNYwAPWBf2tj2u6D2x1WakIMhMeE52tOqxVSVzSJabd4IgCPKPIHCriqjVq7NUsjpOV5dct8puYBOoi8ExE4c1KVHiKprFMlJFhkUxJtAmNwI0Nj5jAHMuYeIqmkoBCKAGtlyyIuLm0XjTzxzdPTpvLmi+JVnOMJXw/KQtRcrC9ypMNE5TEwSDcd7++GB5appN4ogkMEvfNTLOSBO4WmoPZrYMqcQtSrQFWyJSp02g6CxdvWZHtg3n3KCqELVDNSLiNHVdUcCbiCJE/TFiUJBFljgesAFjI+TU76D9zgzjPh96KE1iimBC5gWvcK0WDbkDQb47g6yU1LkZq1MfyztLSA20wLx+uA+I5kCFLZrznBvB7g7zfAEpMJR4tT+v9/THYKXl9VhmWi5U3BBMQdItjsMmhafheHyA1FbK5pkAxoR0g95HTbuPqVyehUqKxAg00BcvAHTrpuSIAG4ba4gvDo1FgIzErmuxAk94Fh4YmB33x5w3GuqmmHEPd4giTYXj5AukbkxM4YjhOja6jw1qK2U2JMCJOswJnMWIA/5eePeK5lJXw2IA1TMRmy5btsoOkaefcLmSlKfgt1LGZG0Jio6kyPTS/wA2F/DUT1uBMf3Gvl37AnCkISZTrjuI8RVdoL3VjN4DEqZ7DMRrbzw+5R8OU68VQoBCqsyR3DaNGm0b4w38aiMGyEkdME9MXBB7aHbbuMb74P5jAKMjAl/nJVaeXYruZAGs3OtiB5nab6zNO51LP7cq1Njd10i4yv8AwrtTpMwUEjTcHae8Lff3w+5N8RJmpooCzJq1KrRJ7LE7zAP64S/EnOf4iqSIIU5QTAkAmDPpePfywu4emarGYWBN2ySBsLan03xkdpBXoA1mwYufPF8Soiq5j/AbL6RzLmVJafieIwRms6dQkW+lvscLOLJyrUNViOlgvzZ5sJIOZdAN/eTjOc4411VKKucijQQQZJkza+sg+XfAvLmBIRnMTIUA37ydrT9MedS7NDKe+evnbjj55LQ/VS/YnXMeeD+HRHXLVZxnYEiFmehlM6QseuMhxdRDVYUmJXW+o9T6/u2LuZ8Pk6rqZMqA0ACTOc6zP+sCimTlbQb+vmfTHsaTTU6bZbzPz+FjrvLz4k45BxdPh3d6jVCYhQlg3/UZ27fng7nnO1qKaVMK6lQWaCCra2bcACDjMOVkDUje0XsZ9TP7GJU8xEEGb77bW74LtFTdV705+QgK7m09gwpFtot66A6x5a47IAJMLGhgkk+WtvPHiwGHV6z+UYuqFYk29tvT6jGxo4UFJXmw13At+WKTy4AGSQWi+nawOsT+QwFxFR8wC0xJgEiIyknTcxAn8r4F43jqgcrmOx7wARpsNsVaw8FO1ruCngByETnI6pFhM3MgR29Iwtp8bNQrBkGJBvbW+LeDqSSbCNLRpr63g9pI74spU6ecVNbFlAFiTofUn8yMUbbKcDqp8XwxogO4AgZ1WRPV0gaGJym31waOFapw9Sq4J/kFadTQ51XPa95VcvrGF9TOOtgHLsS2a4gSB9CBI2Ex5X875s3gfw6gdNQMnUBBVjJImT8yrl7ecYeytELz4R4OhWoFeIpM9Qs/hhGKuQgDwIOUm7kZhfuNcA8x4Gjd1cvSUgmVIYxm6T+FpJ1UjUmLYl8LcxHC1lY6IrEmJElT+kAe/fFHxBVCtFMxNVqhGoVibqPJbrB8++OAQSeqzMSfH1M28Qa+QWB6Y8w8WnQUAMaYIsRmWxGupnHYrsS3Tvl6kJUJQAOFI1BLBXeBv+Eexwu4OshZCQYDjpvAAYkgHe2YwcH0aFQZrycyECxAgN8sEmbQd/axGrZotFrGTH/HWfvOIOcJhc49Exq+GeDpZgufqCyJlYLwb6SV+/fArK2ZhMyQFiwCgBgAPc66mTviLIHYiAOhVJVtbQROm+oG5xZV4YSFWpAX/wCoROxkDvP26ewwHODcqgIF0lWAXdvlJgaEL26Tuf1nvhweZwuQMAk2W5IImw2iZOuuElR6RLLJZB1Kby2oLEegAF9POcX03Q3ibBjbQaHf198BzQ6xCO7hFUa5LMigErM9zBg/ofr2wRWogZQTcgEx+GdvpH1wPSdQQSSDEjMIIJBJMDeNu0YNq0Sqh2Kgf1SDtNz3I22xB7mgwslTNgoBvrpf96Ypi+tv3OLGGaO2vqNcU1gcsDc/v9+WFhTHmrqrMwy5jGsE20jfbbERSIGhgGfIedtMCcNRGa4Hl/jYemL67G/mAInbt/s4Dm7bBORFpXh4eRE/v9/c4hxTkKCpA9pJ/vjzP5E72/MDtiylRMRct3j93wQbpRKrmSDlje3eO3v+WLngEDzm/obW2tvbFfD8Mai5lALE3WJOUXJ7beV8Tq0SyFc0EjUT/v8AZwwsUXAtN0EvE5Tln8R8o9t9R9Cb2wDUpZ3zNZSST52iwGpgYLPA+H1ZrhbWgk7QDpufLKcUK5KyBaAPP5Zv5zIONYA4WkRlSr5ixpqvzm/chQbD139u2CKnEMCAIzoomNwLR36SRb/k3bFlI5S7ERbNM7FQxjt2/wC7F3B0kg1iBBudbN+IEkwBefQ+WC4IhU16Zc0+oq2lMKDJJIOwtJ+tvcj4iJ8VF8Pw6rpNRVI6XAgk5ZFxMnuGnQ4qXjqgDsjeGzaVAdVJ+UHRdYJTyBJGD6IZE8ZxLMq+EDHzEkubXER30H1UBMkq0iHLdUKJTN8pInKQZ2gsRG0bjA3CjKRnF4kmAYsAWub277+eHXO6TiUgQog6Rcf1dwABeLqdBhPR4sEeHlNRKayYF2vJHYRsNo1OGSoZ3pyYd42/lqfuXk++OwxHNm24GlG0pVNvM57+uOwYXLecq5EWo5ndUaqP5SxcsAYY9gdO5nGP4lSHyue4YRcGD+tj764fcBztqQGcAwCtObtni7G5y2kAagfetyWmuAs5vlKgjNo0zOZST2EWIxAtAuphtglHDIbE2ZREE6kggE2mZA2wc/GeFQhmJqXApiSFS8NsJgjXAzAZmcIKeoIBOUnuJkgAnSSMSqUAQJXMJB8gdSZE6T+xgPa19iqbuENQ5WrIHiSQYuAwHaBHnfEeD5c6PI0yMBDSQCCLRtmvN9D7STmT1XCwUUKRlKnTWYJ133xbxBIAUAk95FjBk67mSfadMEEjJSh203QJQHKwP4YIYHpMRoJt074tqMWppTyjKpMsJzGbnYzEi3tNr+mpDlosRcRreDYX1GCaZGUREabCP3bAqRYoVHAcKzh6GWFmR9+/v9O2ImO28dtL6YtM2sJ9f1i+KKjSQLa3tbXEPVZcqGWIiZEyNB+tv7YjV4iCRextuNPti/mFBkAzIQrqSpIjNucpOo9MLPDhTbba3rGtgPXBAnKo0T+pWouWDFpOmgsYn6Cf82P5pwZpPlUy5Vc4B0mDFzsDfv74H4OoJVpI/EV/47yNjNtTvgzmddX4mqyxBdoPlt+mCZyjPPKD5bKF8pswyG94kWHltg40wLwJ7mwk7euFtKkoPrNj23MjT12/MrOFBgSNVA3HkNBhrlc6XIfi6Si5sTckkkjS+/fe36S4TghDZoNhHYgyZHnPr3xKrmJzAOekqYtubxuZJ3ixxTS4w5oE6hYJPa0fb66YrLoRG6ICnxJuKYiQoZ3YkWGsAE6SFEzJI12GpLn/AJbGUfSLENtAHcE/+Q7YIDqxMwTH1hp0+vvgrl9M1HVEUZiLTtA1J9ME1E/ecJevCALl1pgW7jKRMgkdgQP84dO8U0rK0rQpuSG0zZWyiD3MeonfAnHVGB6RBbpcROkg+UEdQO99cdxPCMKSqR8wViLAzlgegEMQf+ZGCL5VGylXCBmUPckyTJkEXu0XBsTPv3wXzJGpiQoCjsRJkxa+YXgbffF3AsqzmLMpVhsc2mhG83w75flro/DMQGczRJMkPEx6MAAQd4ODILoSzLllRwtPfxSfJWI9jOmOw2RgoCtMixlRMjWb47DQn3eSWcDTLLFNSzM2aJkwJJkbDb0i+C+F4tsjgGeomI1GhA8+ke064H4SkyoyLN0zMI/CI1uJnt+cYu5cA/Wubpizgrfy6j76Y50mwQ4RadQBsUvpeLHz1Btiis8LCk/N0zMmBJJGwGCayCABCiDYTptIvceve2FFWlU8QEKSwI0j7afTGdzbwpGJhE8UZaYm2gUR5yfc2wPSOdSGYSt7EmA22t2sLxGo3Jw+TiVAAJFx1AwCSL3++EVKrlJLAAFptYgAW8rf374qacNkFdwiqdEFzvEZSSdYAMDTQC+OCCDY5TfWDM9omP74IFZCs9vsfIn88U1QpYGDpM9vb0JGIScFJc2VynpNtMAVXAsCBOmYx7E/4wxU7W8/7n6H64WPw7SoSS2ci42ifU6H6H2VoQpgFaLlXNq/hGgFSogEhWGbQSZWCDEEggA+uMzWrqakhQqgSVBJFvXa/c2w/wCRcX4FRapjKD1Ef8oH64y/Pf8A36i0w2UFotAmbR38vfFGknKtTM5V6MZttJt9h7XE4tTS+o/Xfz3+2B0WTFzJi0zcj9+2LlMZgCXMgZSSNO1r6kxgRKB6qxqnV4cG8X2O8YnxXCHIlRCHQyhbdTqZ1PUII9tMW10V6KkAqdyfQCI+omfxHCqnxPgghcxVhDKRMzMT5gwRH6nFGlEWKvo1i5ZQcpUQdvQkgzNjbzxTUJVQwkMZy9yT+K5tA0HmDtidNMiXJHca6anW5P5Rjyqc8ECJAuTNjedNZsb4oIRHkqfFcOqqbZbx2km8X0I+mCuH480pWlMkmNjaJjUC+UR64pelkC5pGYGxvaZtsNvp5nF3CoWyhW6Y6iTMHtr27djjnYsuIsj+G4jxEhjZ5BvZQB8wMWgnUaiRecG1W6pjJMh83zsBYAHQAWAAFo1wqqVZYZPlEEWi2umukx6kmTg3lPBmqMr1AjEKDmMkxpEaHLM/9M4lUdsbuJsm2uIhqoTKpNrGSbjQQB6WUfSMO+dcGtPhaVZARXzOQDPSU8OJA3BH5+eBeXJ4VVDVIIBD5ptlXKSROs6YIpsnEZg7EVkmogBBFSSzuMu0kiDqYxVkHxBLtIN8pwPiHhDerRp+Ibv1L834vvOOxlko1yATTUkiSSDJ9bY7D7fNNKV8TRHjvmLM7HMIMAI95Ntg35d8WeIQajufDebwpkA9VhuBIgdz6QaMoyEgXWb3lRKm3oB9sArwYNT5ulgyxP8AVeZ2h59u20g+6G4SiK1Q+GWU+Y8gdR+R+uBzXZimWCbC0i/r6EY9StlWD/SpIgwDPfzBj2wTw3JizeIXsTmAtoRab+lsA0zNkjhyr6ik3qATNxe/fc3icB8XBgEblQAdx+Xy/uYw74KgKdOq7qGZlyIpa9wZYgWT87ekqON4UFZUbCSTBUQI9f8AeODiLFJhVUaKrJcnpmFF5nT0OPHry7A30sB8tgRpffvtgXxBJc6GBbtAA/vgzlAWu4CtliSQdJy9PoJ+sHCEElHa4oqjYXBFrCSd/P64po8W4ZagEQ4ae5Ex7RGmJ06hyiZBMSJn1idrxOAkUmqVgBR1N6CNu1o9TiN5U2zKf8Xw8Zgt/lYgaqGVWj20jGdrJuBrpoCdfSDqPrjR1gg4NqrMc7VJWSbKoVSD/wCf28ziitVoMCVWotVEBggFT/0G3r74eDkKkXss7SWCQRB10tOovOunbTBpb+aVJADNC9zMae5xYxGcKdYB0N2aJv3uAI88U8Tw466rMcqqAB2LErYjyLe8YZt7lN+rwlU8RUIYrlkK5Fuo2sCPORr5YmnDN4tSqZCrYaAuYFgTsO+BSk0yTM+JJnWbzYE/bF7cwMdWgNrGw87Trc4p6JyFYlUPcqCbdI0BuDBPlrc6b4r4SpJamuVSPwzPSCc0tpP7tF7KZIMXEG5kHNrvEjTudYkXGCf4NRcj52At7Gx7fL+xghsZQAgpfxNJnKjMeiZNiO53sLH0wT0qCgFsxzXiSNh5D5j/AKxcldDJClgSAFg/Qk6xBtobDyxW63LkzJgBhYb+8gfvTDlOVLhKILyUkAGZvmJEEXIGhifyw5bJTdWHToWg5wMqghYjqjSO5N74E4ZyOpoSbQATIvsROuJcyIIt0ye02m1tu/0xCowvPlhMHhogJnzD+HcRlCZgHst1nqEqDGX0/q3nCZKvgLOUwG+f5mgGJzMAFkkwAFsPq6rKlZS9qeRQmoliFDRA7gfbeMZitVbxLVhT0U5iT5tI0InMe+E0m0AsDiYzKepeCQiKi02JJzSTNx3+v547F68JQ2ehHkao+wMD0GOxtkKShxnDjwoYlgjTYSSlQStpm3htvvgFipBhmB0AHzRNwPoMHCalFwOlirKomZyxUVTsZy1AN+qMLmrHOpJExsLb310P9sK4XshlH8YqiZjMQQRMSQQYz7CTP/drhiXIorC9QBiSDEmVhiPLTFdPgvHUFQWOsgag9xYjf/y9gv4TMKfhmVqeGSARJAndSbm0x52x24IESruD5gUdWqIHQz4guSQRfQesRvpirnVJqeZUJyTAbeNFntIg++Fdem4KkMahkNdJEm3V1GDMQNvvg/mbsCVktmvA3B0n2j2xI8KZHRAul7AENYhQbD73vp6Yt4GgEclrEDtG4+/98VVg2QmQZRct9zlBHuRAP/ViXL2IGZ5A7aA6Eb2Fo7XOHIsmIPVWcezFwUIBiZOotfz9N9Ix7wlFs+Q3MSzecgR5gSV9Q2uCKFa8tc/NJCkC07iQCT3OCuA46m9XLdSREyRruNR8pn19cLsBGVwuICF4riQsJUa0AxfcqdQO8f2jAPFsAh/mZSTbKDb/ALowfx9OiakVGOYbZc41te1vKMK+I4Zi7mJURfKbjcCZH0764AbEIhvKOTLWBAs8SwySNoZRmgWvHnmveCqgHSiAk/MywIGaMs2vlXKIHnpbC7l9BmrB5OVCXY3sFkkC9jYR2MYNbiS7NXToa7OLaAn+YJ/CR0nsQdjYkAfpTtAUFpnI5ygKtnPnNtNze0bHTCpOCVSZzpDwLgk9iDbLe8nsThy1Waig2DdR0gEA5iAb6Aa9xhZ4TXeplmoQQGMa7lduwGlzNtWYgcphR4UtkIVvDOirmAbuSwj8/wApxXUVyys9mufmi5voZkab6r6YH4VlzaszBbki07mDfc9vtYzhuHqZWrF1CQb/ACkypCqSB3MC+vocOSFytpUizypyiCSdItveQIGg7748psqsADL99IEzYeUDQDScN/h3kD1qPEMuU1ad/DG6G+VbZSbDve0zOFXMIL5mQgTOUDtoReFBjc3n1OFnqkJ4UeCqk58zWv31i8H31vr54o4qoGBbPlA8iSPPa0CD/nFtamrSSY+0DWAe15v331xGhwcKTIIvmjWDAMjQHz2tgsEmSuEFV0XRmEscpuRFiQCATexhm0MdWKeI4YFiubNBOq2E63kkHaL6fTq3CldxvBkAG/bS8/27Yu4NS0kLJYqAAOqbg+WuHAuU8qS0wBEG1v3bHYYV63ChmDV2DAkEBARM3gzcY7HbQjKG4Z8lE5WEo9NoEkHKTYECPIxrJxVzLhKasuVjMFQGFiJOXSdVIiYkTix6TBK2i51US5AAytO5kWnbXEk4UkUnqPTYKmVozEEpdbhY3pj664HAKUGcK/gVqplQ2UAtUmLCLZDPzQNRtracU8VxIaq2YdWUTcSGAUkDzBvPni2rxFR7swdSJaLWZAIjUCQzRtbtinjURzmDXbPPYSL7G09/6cKYmFxN4QtHiM5VkIIW7qekmbCNrkEeVyNYxfTomoyhru3QQuzDq6Rc6ED0GAuD4IimCCPm2uSt5UntJ/PDXheNNMhlAOV5GhgyLSbjXv8ATCkBAxhVcbwWREDKsBSxJFxLHJAvfq9dLYGSkYLNHWQq7ibyAAdrW1uMH8XxqOpUglizHMxtds1jpAmLxaNce8PTIQgdDXKZiRaVJ9+mPQnHGxRHRL6vC1V8RrMIGS9vUkwALel47jAXS1xJdQ2nYrB8zEge4w4r01yoFWPELPKyADMBbm5MEwLHtrgajSADZYJshK5rEmbyoA+XXbTDFtkUt5kxSq5EnqJi5+a+hFtdsW0uK+YGSuhFhPrOO4/gSjibllF5OoAF5+98efwrl0pBYJIAEQBpc7wN52BwkArpTOlSCUmBEPWvAInKDMyNAW//AA88DPXIq0wgMggeQ2GpyxE+Ws4q4zjQ5YKuVLKloIVRA3FyIJ0uZ7xdy7Mck5QuYADymL/u3fHbSLpYMptwNJA+bTY0/wCliQBA1i5jtedsLq3L2LqFQso8yL980gGOx7YZcNXAd3sd2XScxBg7wcdzXiXplYOai3yf2YXOYaHbffHAldciVVywJRqO7KKhRQcqsDNwQDuCe9vTFXDoXRUqwEKzawDA2EDsDva+BHrEoxMFGXKRsDabga7WtfHvLaYDZVZgrAZhrl/5AeeX6m8DBAK4Apryvj2oVCyNkdSeo7jUgAajQb+V8J+JcvVL5lKMxdijCF8spAN5jTe2O41szh8oy5c8MNgDb1GUjEOGqEiMqknqI0HlPnF/fDtG0XQAi6LrRYjVr2tH79se8DVVxkEE62g6T2/d8AcdXPSIEQJABJve9xYAj64srZqbABjl1EAxfSYMYMWhccJitI5vwze9hP8AfQ/TFzcOirmByuwhctyFJgtMQJAgaQCYmcB8EWN2JhT1RadYA8zp3iTtiuvVJctnYzMqYE+S+Q09MHfK7cvXpVCSctI31IMnzMCPpjsFTV2NtrbfTHYTvik70IcUw6MzCS1FJ89D9Z3xHkwimRsWA9pcfoPpjsdgzZUbkq2sYLxsFj3JB/IYsfh18NBlEEH9R+WPMdiZ4+dUTwlXFViHi0LUUKMosNLWwRy85nINwQSR5yRjsdihyjC6mdtspPvIX8rYd0uGV2NNhKBwAOwyv8p1B6RcX+px7jsNwu5SKJpUCbkMQP8A7jf2GGPAUVKzFy0nzOVb/c/XHmOx0Lil/G1CYm/U2w20wRTpDKz/AIshvJ7hfyJGOx2AuCr4qmqIMqrpuoPfuDiVNQTRXYyCNLBrC218djscVyLpIP5S7MiEjvcD8hH+8U8IMw4hWuoplwCdGEXHbU6aycdjsTP6lyWUflOtwxsY0C9sdyX5ydxTJH0X/wCTfXHY7DnC45TTjeETwtNc253ifT5m+uFauYLbw1/bHY7FDz6IDBVnCf8AvxrZNf8A/NcMOJP4fwnKY84+2uOx2Fbn6/hdyUDUqkGAYEk+/wCxgimcxYtchWN+8HHY7EWZUZNvnCKQWFhjzHY7CLO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3" name="AutoShape 6" descr="data:image/jpeg;base64,/9j/4AAQSkZJRgABAQAAAQABAAD/2wCEAAkGBxQTEhUUExQWFRUXGR8aGRcYGRwaHRobIB0bGx0bIiAfHSggHRolHRobJDEhJSkrLi4uHR8zODMsNygtMCsBCgoKDg0OGxAQGywkICQvNiwyLCwsNCwsLDQsLCwsLC83LCwsLCwsLCwvLCwsLCwsLCwsLCwsLCwsLCwsLCwsLP/AABEIALQA8AMBIgACEQEDEQH/xAAaAAACAwEBAAAAAAAAAAAAAAAEBQIDBgAB/8QAOhAAAgECBQIEBAUDBAICAwAAAQIRAyEABBIxQVFhBSJxgRMykaFCscHR8CNS4QYUYnIz8RWiJEOC/8QAGQEAAwEBAQAAAAAAAAAAAAAAAQIDAAQF/8QAKxEAAgICAgEDAgUFAAAAAAAAAAECEQMhEjFBIlFhE3EEocHh8DIzgbHx/9oADAMBAAIRAxEAPwDK08vSqOLAEbAe525GG2ilYgDzSAQY2sT0vjJ1Kf8AUGmYHJPScNMjmWqqEYNMA672G8sALgQLi/rjx8mJvpioZwAbQQSIPJ5j2+849r/DlTYWMARA7do/UYVUQ5dlcsGkRYkEWMgjjYzERgEU3V3Qxqmx6k8jsdp9MBYn7h8GiyJSRTOmGGmCOptJ6TgHN0EEE09JIk6upvbttjzKZW1TT5SApUk2IubE8ix9Jw68X/0y60VeqQinSqwwe4mLdN9jjRi/A1NxM3FOOl/qev8AO+LPEwpADKLC3br98UDw9zUCHdSNR4jY/wA74jnM07Np06QD/me574erdpk6ZKm1M/DEgEtf/jcQf50wLVqU1P8Aeb3Pv9++I/AOkvNg3vO/+cECjDAaZm5+s/wYppeTJOjx1UENEwL8wN8BsFuZ7e3+MHmkBRYyNXlBtPJ5mJt9JxDI5ZWEloaQBI8t++DF+TM8yyBX1RqClWB6GN7H0+mB/FMqqsVVRaLzuD/N8MUAUFFYsSCG0z5gCDB7b4JrUUIVimki+gzDQIB7ADj6YVT3ZkrFeUy+szBDOp+wiB32wvOUI3Ujrh9QJUsotzbb29QcW5YDRpI+c7xeN8Z5mmFoTpkYXy31Hfbyje3vHseuL/DMh8ZzRJ0nSSoEXYDUAexjBuYzA1KsRBgfp7bYuoqKVUVY2IPvvv6ThfqthSVCOnRnyTIN44Pb1HWMGeG0jRZaoTUQCwB2mP03PSMe52tqc5gINIaf6a6QhJlR2232w0D1alMtDQRqJ0mwt/LYac2kKjPDLyZILGNxe/P89cUV/DCu4+n87HDmkATbcGY2kARI42iRirxioQ5A7X4uD7c4aOR3QRRlCFfyEGx3A6HrOOr0YpLwCSfUjyn6YuymW8wNwIMk7fyMOsxRVtCgfL7Cbfn+uHlkSYEZ2kvkYH8MMPyYfl9MVGiDfTBi3T1jGz8T8PotUKqhVgpVn1SrRAkLHlNjzjO5ulLRFtv8et8aOVPoLVEf9lDWgyNI4m94747OWqMZnSRTEdrt+3vhplMhqABsNUqN4Buf/qMB+JZTzaQBqLEnjcyR63wIzthYofys0W6364J/25OgAiIm9pubdicDVKmt2IAEn98E0rVKABIJZR/9vTviopp18MamwcEiAFM2mfm9v3wZWQKBYaiQR6EH7CMM6iqWJaSBtP5k/fHZlB5bXHPa32n88eS8zfY4mzCiYewHyuZsDuO6m/8A1O2CKeWYk030BqZidtPSD/aftE4N/wBnqSDMDb1H7RgpaQUaUCu28TDAX2HI368YzyWU+RQtIqdJAEGGBAMGLYM8VoaqSkEO/wA0gWmfN2AvtHBwTUXVqJ3Agzz0+n64uXTCqYKxt8v0PH7YTm7QK0K80jFFNyVBuFAJPG25EnCHMUS51DUQxmCNid4F5E8d8a+qInUBLG8bTcnm+AW8OA1ILCzBeRNiQfXDQzU2bigCp4WUWNMQwLL0t+Q/XAGcpMpkCxO/SdxjXUfgaoBqJTEyTDNEdBAMfrhVmqMWMtaNIEc7k8W4w0MjvZvBns9l/KAByDv2EfmcUlGqADSBFl48xvp/nbD7xfKj4If/AKi17RaPvg7whAtMo41KxDA8yAJIPUQPviv1ko2K4ijJUfhVlLt5jJIH4R3PJJk9sS8YyZs8reTF7mbDYxtzhv4v4OhIhrsJ1RYREmJsfyx4aKnykn5hc76p9wBif1U2pI3EBp5ZVeoigkgw4JiQRuBfcsY6e+PKnhtQtU1FVIsCTaxEgdOBGOXUroV0moAWZwZ135m22wXBeZyrMWkNIadxz6+vpjOdSMJ2NtVwVmANr8mTvYbYBzuZPw6YGxkHrI/941Nfw1a9VKSJouRrQyACJnSO8c8cYU+J5H4j6VbXoMAmFJY2O08jrx3xWMo9g8BCZFKX9QuC1iwsVseRxeRadjthTm8+FqakYrPBnSJMxYgiLcYOfL+QIFjSoBB582ofc+/tgAZESPiDVwbi3M9DaRGGUo3bM5PpHtOpUauJOokGDYzpuDNpmYOOznhzuxYEKpKwN4M7R0w6TK/1mY/LUUWPBFgZ2mMTztJgCotAsSsSQTeeZxN5la4mqzO5pXUGAPln7/4we9Eoq1Dc6iRf+0A7b8jFxyDFRIuZlfXocXJlHJH/ABvEgXB/LrjPIujUQIsqmSLnVG8wThQ9IB7kTMx2EGPpjUJl9TKFAXU3PIiYiODgFvD0Ly0EXMDmP374nDIkFg9KpJKx5USWnqY+4BwpzRCO4dT8TUTYXG+w2/8AeNLTpxLQLsCR/wApue9zhcuQdmcnYyRIggn9Ln64rDJFGRlR4WwbSOLzETxEcEXtxGGucyzgZcsAGUlTAuTqEEnn1wyzOXLNUKndpsNrDV6yYPtg6nSmmAN1mP51xef4iqYEkNAs9ouY9xfri5kAYajAG3EyP8YlSpCxLRBvI/PfFVOmWdVADNsNNzt0tc48t7GovzVBknUhUm6g2kb242IwHWpCQTNt5j1ERcW++PMq6u2h5+bpqIPcE9sG5jKlImHG0qekC/Q9BjN10HwRdQdzJIg9+/scVNTAqaySRcae8R174srU52+/t+mPKgjSdhyPTj1wi7DRPM1GMgQQbzG0AfTc4lXp1FTUyuUGzRx6+mJfGIABsoFoEzxtbtzips62lqalwDumowRPTY/TDxSrYCxKV0AUh7BtQjUTxBtpxRmcuWcgsNczc2seO18X+G0Hckh1EWJY/L034v8Anj1sgzhnU/EAZpeflMTHv77YR5Yp1Y6i3uhfUUVDBIUwDpOxv/PocMMnIBKHTpI6EyRe3TCzPZNlqDUYkDynpIv2JH5jBwoNpBBOotsBcxNvafyw/LSaYvkFq0SDBmQJDTaDv7/4xbkFUvERIlQNiCIJ9jOCUpuV+Re+q07CRyRcYjlqoXUqrpIuBv2I9DHGAsgN9i7wvw9qLEOgOmwMdrEEcYKfJudLuQG4BE9B9efrguvUDMy9Wn1giB/nFVV5CibnY9J/OMZzbYEkBZqroqj4RnUsFgYFpBHTbfEa2TXUWJIBEwBcHgT2OC6qylogMRfkmTP1H3xRmyRvebC3H89cHn4RiK0RdCYDzqIG1zMX74CTwrSLkeUAxESf5GDVUAX8siCIHP5RG+BzXItzNr9fzw1y8CMKpEGPW/MTY4kB5Qyki+kRyd9uhAwLScxNtp6RH6YszSlajgRpBI3jYmB124wqTGTLnVYBUxE3JsZj9uMWfCGk6m802ESCLneY4wAykrAANxp7dY9/zwUKhC6IBuIAInra8+3fG2byeJWG4Ok7fod9jfHtUKBvY/kP3OBipIhoPP1tix3Pl8s6bAA3m3+cBX4ByL6xnTAgDcdJMbe2BWqSP+O3E8+8WwUnzAyIZgizwANyfvOB69WmoLMx0ho695mbm/2w6T6D4PKOUCvTYhdJOmN/8HfHKlzJVbgBQI2mTc9vzwKuZViwWdU3OgACCRNibWttgqnTaGZ99R33IBgep/fDytKhbDRUBYe/ffb9celQomVIUyeYP1nFaU9LgbzyB2++33xTUy0LP4pe8em/0xOhrPaSkkKSHkTve087i35YKoqCpEgE20sbyOhmD9MBGiCIU6Sl2JAOqxuTYwDieTVzqlHjSS1idIE3M9J+hxpJNdhQZTRwW8txIO+4uD2B/TFgVysleA2nmDyPSPy64tquymn/AFAZGmDYdhEknYR74d5dKcUqVTTqqDVMGAI0m8iLDntjkyZKOhQVGXrg6pU2ZQexN/zBj6YlWEHcAb3O3b0mcEeIUQK2gcAQIuB079Qe2A15B3FiY7i5/XF4y5Rsg1To6pmqo2IMHZvxC1p3w28CzQX4xqqqInw4FNQGYksJPWCBbANPw+YTUhDGLQ0GYNv5sMVVcsqswgEgm95uRc9CfsZwj4TXFFVKcVsKztJap5cgxPTaeJN7zb7YiajoaaadLEk6oIuqwD828m2K8vl/ikIW0zc/YmBNz/nB1Qs1IK2qBqK6huARAnYi5++Ek+PpQ8VbsGakWGshjpIZdLkrEbegiI7npiDgxqYEapg3JtE/pjQ+H5ujUUeWnqNhpBOwmTwImJ5M4vzmSVqTWuvJsZmeZ3nntiX13F1JBlj5eTI1BqJXa59uuJ1WZiTabRPIuP2vi+t4a6GZGl2MsTB4gdjuMUtKsCwEqZI69rbjv646FJPo5ZRa7JBfKQN45icUOuo9BosRv0+uCEybgMYLLfT1MduvUeuBg8MLWkwNomOeJg/bDR+ANNEfgiFYDbjrx9JGKctUq0mZ08pddLzBBkbbdDvi41QZA45veDjsw8AngHf1k4rGTQCrJUAA6gNOn5ht7+xG+KfNuw9Dsbzf7YlSRiSfw7b8GB6necFmsukk3IAB6wBb9cYAL/t9RGk6jvtJIjYddhi+tmE+GyrDmQdUEFZElTJ+WRYg37YGpRpF5m4t7TvvGJZd/iaww8xFjHzG5vPNyZ3wy0g3osVS2hRv0iZuDAPI3xWlRDbYgg3Ntt549DIvuMZ7P16iFijMGLAgrPlAIj6kt9MNKNdqlJ3YESsQ0gFpkYr9LikxUx8y6wCRpYyQPxSBJN+uM/8A/IFXegqBlMSewEkx62wd4d40K9NQBDIJB3i1gCbxfm4i2Kq4Cs/zAtbVa0dupBwkY8G7RmLq9VgFFNmCmGPcQPKYuCB64brVD06ZWJIIaDuQRE/U4GUfJI8oJLWj+WxdlX0uTp8umdIEXgEH6jBk09GC8q0E6hZyIH9vAP52xbn2WDba8ye0R1n9MQWgGBGqBEgjeRe3tP0xOrl9IIBMMCQb2NpHYXxLT2Mifh/hKEj4hYFyQF0+Vr7BtWHC+Lp8ZfhqsMWVm1EETudoIsABvOM02UYOGWbamN9pkavpI67Y7K5R3qKqqxXT5mk7kWEgR9/pjnni5u27OiMlGOkH+MZMllRZGoWKHzCOCRxpPW+GfhOcBAUKQRThixWF83BuRJG3E4UvmytRWUmADI9Lj1MNgdKpRqwXaQYizKZgE8QcM8TlDiIstMZ+Lo4cEwjqxgjgACII3W/PGK8tR1lWECsD5liwE88EEfrgTxHPNR0kgfDEBb7ErvzKQI9sU+G+OKKjSC6qSxIOkHgna/TC8J8LiiiSv1M1uTyarX8zJMeUBYIB2WRvA/XCfxnLMFJCh9J8xVblSYBJG0EG574vyv8AqMr8PWSyr8xBAlTI1EQSQu24jvghv9T0viU6VzJ0tUIBnYG4gye83xzxhlhLlVjSlFqhM+qoxYmdJtILdbdhc3HAwzzfiXkRECtFMElv7SLkHptYjCjxPO6tTU4VASfaSBI4aAJP54H8VzgENDH4a20xMEjckQQf+uOv6fNxtCLIo+Rn8OaVOsHIewZQZkTFzPc+3ri7KeIMlFkZRczpkgzYm8na2+EGWzFUAHSukteSC2qwFz0k4f5Twqi6GoajUmFm1lSI407H0xPJBRVSGWXk9Ab5+RUWWKSJkbtEk9Re3tg3witrAouB5mA16tDAmTFrm3GA6vhFRapTT8oJibsB09e2FOay2mtUOrTSLeRyfl2JnrYjv9cFQjKNRdAcnds3r5VaY06TURAdvmBFzAPzGAMZXOsC4qLZXGoqoPlsTG/Nr4Ir+PVUWmlUAaXDM34iTsTFtvrgL/birWUq0rGsk7m8GY5i4iNsLgxPG7kDJLktFK1L6iAAASI56AjtGIlSvIK89h1PSJxXWqEH5YYD5iCALWaTvbkdcEZTwyu1P4iqW80Qu4EWY9AI3746m0tyOdJnieVt4/uMzIvHrudo4xS9TSxZgO46kGY99vbHZzLvSMVBpY3B6gEgz0Mzf0xW9QhvmPmOxva/2m/1wy30Kyxqu+sXAsYiBeNuf53xRkaZLsFMNYn/ALX/AEJxdVFzyACpjbcx7euC3oKLqPngkD/jb9fuMbkuhhJ4mlNmCuGV2MBxG45gm4k9sWf7WtSpKFZSE+YkkKZuBecW1HghCAZJubGRyOZ4wVTqCYBsRECwI6dxivPSMt9g2VhQJMiQQYm1zHU9MSzYDhSFvH4eRNx/DzidTLlVBBBUNMn8O8j1GBEYgAgwDaDuev7YW92LVFyVizKYB3BAsIE2ji3qcTGXAMm6fKvoLgHtffvjzK0oOrYX0g/qeo64LQ6kuLQtiPxC0fceuFYy2EsSGXUCJMjT1EA7iDM9RiVOsViOsbWPS2A8tUlhBb+mxQncWFvqARbpg3M0AAVA07TPUzz+G/TEmqZkAV/EdahFhoMd5/xfBw0MW0k6IuNjH6sD36YQjK1fij4a6QDJK7j0kCT0tOHVJYLAMCIhgJNz37xseuNOC7RWTTVFDVatSowVYCsCNXJgAmbHZRaL7cYKyzI2q0A9jsDPUEwfzx1TJliXUggGTeIHTkN6GPtikZ8CoAYAI1L5RSExubmehudxgSdqoghBeSXjOfFNIZdQdyqFDGkaSpG2xn7YGy+WKozKGqFYgRC6bBgewAHvOC/EKg+Fp0012gp8ur5pUcGIJ6ffAdSo5AIa2iEINwedhJkbHa2BBNRpf9Ktrz0Z2ohDtUpuocT5YgxBkRfj2xdlKOkhXZlbVcDg9TBEx0Jv2wbUo6aiHT5WDKW/FIgFibmfNt2OKPEKdNaSrRVrvBOxK26GTM82GO9Ss5H3Y0yopsgZVbQJA1Re9j2kif1xVUKOQjEqQDssExFhO/XnfAOSoVm1DzKlvhghgH5KLKyzLIMfvi1CWILFmKSqgCNO12Fys3heYOJyxtNsxbXL216V1L/bqIvyOp64Y08qzUjNTS66YlyNerU2vVzFxf8AXAmZIULqJMvAEC4EEjjbUOk26YhXygUll16TsN43IJAtcg7QMSu0NCO9jFPGPiIaJqPaVVtMwY0gMZBVQJIMHn3HzOUFEAuVJNlAJMEC8z7ebaMQ8NSky1KrLpIWXYG6k7exI6YIqZFajK5b5wRubGwDRvEEz6DE7jF10WcJS6FFKkKhNNCo1EFb6RfdCdgIIv2xs63h9X4atCfEAKsODAj5hsLAz3xh61MoBUMaQ2nfgbW4tuJ98avK+KRlkf8A8gI1vFgv9scauT0jG/EqTUeHQcWrBXZwJKh0S2oQRKhR1I/EB3tjQjx9aa0wp1agAzoR/TYjUBsbRx2wH/pvL0a9OpSLg6grAWBLHzSAD2g//wA4G8dNOgy0adIgDSA0ybeYsYP4gI9JxyyjCc+DW0Om1sYZnw2k1JHlpcEqrEOXabiSQJF8Is9kiw1BYIADofmQbT6Rz6YZ/wCl69Zi4ZRoIgU4ggXMz1i0kXvgTPZ00K+l0KrUIUakMMii/sJvAgWthsTlGbjdgnFTViVdTFlblALdQTP1xLM1zDo0gA6gQJi5U+0QfbE6NNQ51EysxP4lWbnvxidHLMwJpHzatLXA3+WexvfrjspLbOen0CUE1EsJsojaZPt749qGKkFiBpjVE3MjqDx/L4vy+QYa6RI2kMDxpie4gbYXVvEFpmSodlBEloHrpAk+k7TikfU9bDVLYUtZSxDGQRF9p4n3OIaCUAB3J2Em0CD3GB6Wf1kM1NLj8MqQeebjn2wwNVSAyjSXtY7R174zjQEe7qoUQYZgDvMiQfbYdsW5Oq+i9htcfz64GoZgBiY1EEDeY3AI++GdTNgISwFvv+1sTl3VDRQJ/uiSCZKmFIBIgdQAYjB4rbiSQAO38JwoetAYdYiObwG9DOC8y2o6WMsJErcSv5xjSirNHomjadTLxpsZIMz0NtvtgbOV2JiI8xVotuRBJ67iME16raRsDMciSeY9u++KNWmi5CztJ4U9O68zx74C9wSfg7wOv5Wps4Y1ICjuANQ/zinO0qld2apC/DFhqLM28En5QLRGLKmTX4hqOWVlWyiB5QNjzHPW2A6Fd6vxfhqGLiQpgBRMEt97bHFYpOXKIknqme0nSp8JUCoEj4kgxq6d50m/rirxDNBKwCyqqpUhZgASJMGY98G5H+kwCkKtRQjLZflJggRJMk373jAyZJ1So+pDC/LptuLb79RIxrXL4BJ6KWzTaFamVaCxvJjg7wYi8TziGWq1JVFYqGSVinqWoL+WJWIB21HFOSrsWeVUHl9hDTYQIuQIJxfms6KdNVghgQVKsN9yTIJBsRHri1U6SNy9wSjQrU21MGUlWCsw2Wwvc6B+U4fUaCIVkkqwIKlh5SBJPlG99uxwkqVXqGmhIgTDQYOoi89Jt03xqvA/AHqMtQqPhho0mQwOne/AkgiMS/EZFGNyZoRcpaKvG8vpSmpUy0kBSACTue4gbiwtgCu+mmpIRnAAV56GRe+31PONV4ioSroJO0I0BtEi8i38AwjqeDUqWXRtQqAVNKeUgSCu49eOpxyYs0Wkv3stLG4vQHQYvRCqCGIAEW+54uLAT9cH5kF0C0iRUSxmdMfiO94wv8MroWZlYgCYk7GOwi5Pzd8EeBs1UlmB0UmOqJEqSY5kmY94xSUad+EJGcnoGz+R1qvwwGYEAgmzCfmN7dbYDJrohphTGmCvItGgRb8Xv9cbxf8AT6hGYVPKZZQVKQehBvuQNrHGEzlF1qtJCAwGKEHU0jfvz7HD/h80Z3FeAyUodmr8D8Lr5en8b+kDBHmgaR0nk7RhDmvEA7CoQyLTEBJ1b2Cm11km3YjDqt/qIvTbT5afwtJVxKtYyZtcde+M9/tnpOuvSZcBpNosD6nj1PfE8EZcm59s05rqLG/hPib0QzFfIFaF+VyzL8xJ3807YAYVcyWUsGPlhnY/KTcSTb5friWUyi+X4Tg6nvNiALz6Su9oPrg3PUyaJ0U1BKQY2VpMkf3Ei88RjNqMtLb8j03FNvQTUywDFyh8ihXCidQMgEx1H0jAlUK9RlCs7Mxd4B6+YQNkAHfbElztT/cIyko0KCZBhY3i9pB394wd4/m11ho8ssPluxVrFWi4YX6TiXrjKu7GTTXsVJ4XBD1AwqFZUGARcC1+LDbCH/UuTDOAqaAAdYF7i8/f6bbYb57xyoykm6jYbkERY9Z6+uF+VrGobtoYyxtqU2sPMd9Qmf8AlHF3wKcfXI0uMtIV5SmCdIMNpI6QRcfrgmmopEqxsIlu/wAvXa+DvEK9MDUCV1rAKx5jN20i5iY3x2b8PLBWBZvxWgWMR16bftjpU+Stk3jaZPLeHKmpmIbVvIggSTG8Y8zuaUqJPkDR6iAI68n6Ym9M1OSInzcEiMBV6ISi2xbWZgEeVeh9SDfphYrk7Yz0tEMxnrWFgwgEgkqT+YIme/pjvCs0WLIdyCbdb39Yx2Yy6JVXUtiCOLGZHOAsshWqUVSQW8x97f8AqeuKJRkiS72HnM6wVmB0JAtIEeosecT8LUAOrHy2AHykGOZ67HFS0lUFSVBIkjqfX15xDJ05MoQQtjtP7kRhGlWgtb2H+HM7KWYaSFI8syYBIFxba5HEdcBViSg+DYxFgLA/eTb1w0zVE1DSqSNImQL+ZgJI9iPoMJ6FPQZVlLb+U3aOg9I98aLXgRqyWVqmqlJ50rquFtMQyoWiygyedsFZzOKrimRBYbqYPAJI569gDgPNUGu6CCCCFtJIk6ouCRO/pirNVwwLfEYlwAGAAbTv8okx+fGKUnsDRdX8JDAhCATHmJhQNXmPQRI9JxnqdP4csCHmQTtBuOsm4/I40HijUrLLQwvCBubtEzM+vF7YCTw4HXTJGnTrRgJ1Dtffe3Y4fFOlsWizL0nCUyzkIWm0KwEEA345ie2NZ4V458KkqVKdWpUOxH/jifKLC1hO3GM1RzhWijPoLLUBRQIOjdhA3JMCOMH5rxIlZpoGVLt5tPlJECY3BLXgA3xzZ4fUVSX6FYZONuIy8Yzq1ajlF1hkViJjS2xUzxyD1OENOq1MmlpV9Y+WfNf7AyL4NRZSoyzrgyLEweDMg7DCqrmFqOrsGQqR8W8g7FY++FxQSuNaX8Qs8jk7GOYzXwpKoqzp8saoHInpAwGlfzLUUMbliCbnr2AtxwcEtRNeosHWBwylTMRBHHy/X7mZvLU6SSHVwQIswaNgCDYX784rBavz/PcVWabwbxJKdNS9VmDORB2pLeYHY9TjMeP59mdlJptexRFiLifLuRvq6H1wBTzRRlP4YIYRcLcSO8/li2lTagxWdSloHAA+9jOJQwqE3J+Sksjaoq8JorUqfOCBuDtMStuxH2wJmq5qs1MMWYkb2kqTD9ies84lmagIKUAArRJkgg8fmfri/LkedlOnjYALHedt8dHTsmH5FdLswuIOveJOwHtY3vgutnmqCkGZEKk2AgQwAAIBjtO2+FTg6YDSwUnUpkN2MHeOvpjslmvlZEUgXYNYbgfeTN8QcOT5FIzdUaPxBQTTakZfSq/EsIAkBSdiYgTtbnCj4tWo+rWIHDGxtYdrBo98WG2kpYixXiY7b4GydQhmqooYxMNN7dJsJO21sRjCk/1C5cnRbm8hUdiD5VZ9LH+3TF/Tz/8ArHhygVl+I1/wwDbaDHTa2JmoynQigFtIhmkybgA+tr9Ma4ZCk2Wn4gEEO1UgtDAQVvwCT9cDJmcEr6ZRQTevBiqRpI6rU0p5WGoGYmbdjtB/PFuYcrUhTpXTKjgHSPfY4h43k9NRC0MHBBqLdFIMQSeSIIkDb1js6tMVKhdoiFAmJ0jzfVj9u2OlJSjd9jfFBC1Y/wDIdiJi4Y8/Y+u2APGn8wPGkx6EwBMdRODaxB0ERB2ERxb7Wxn/APUFVkqJc/JNjv5jf1w2GLlInPoPzqBiFH4V+fe3EX2jAWeqNKtR1FhYjbebxwLGfbBGpqz/ABII0iWA4BFxI+v1wQKavRIEAGQZEkg7jtcDtbDRlxasne7AfEEHl+KykNdl1aWBPFpnfnF+XqgVR8Ia6YtvJgkyWg9J9MB59tKmYB9NRvPbpzj3IZykv9QyGsCdusD+d8WauA7ps0OVSEYqdJJllP4SSYPeLjuMAVop1FcJqCnSs7HSfv5v2xfkxrJixJWYHziJ3F1O9umJ1CuldHlBWFHzAQeRxfke+OReli0SqeG06lNkedQIURwL3nmxBM8HnjO5egablJVSTA2OscXHNvvGNLkaIWKYZTUYSSDudtPrYTG9umFHj/xFayqqAXK3ZoO8WiCdsUhO3xFl7lGdb4lIvqIakR2MHYibxIOF1eNYLSkkxBsb39MP6tZSqhvKGsFHzQDYmRC6d+dsD1smzLX+FpP9MFhHmTSwBXgAzyJxXHKvsKkV5bIqagDBTraT8MSNA3OqbH/OPaWWLKwp6dClRDEsZJNhGAMjRUrEwYYMBJKmYEA/iO1umHmRy0UiVYIC40CJPAaLxtG3fphZ3Ey+Cb5F6YJQEgG4JupgA33Oy26DHmhSio5IIBEyQSTNoO+/2x5l6LqdAfUFOpRtO/I7xOJLmQxbURZhqItG+3r07Y57dgignwug9NZFRQQJ1TvO8z/BgXxLPCoKgdiZYlYWUECJDE6oIgwegwfVWA0EBf8Alefv33wgVHp1PIBVps8XkSZuOv24w2OTaZSbSWgjwbND4sVRFKGuCbwCJi8jVFuZwRm6JKhraSZIiItEj11QRtYYD8ZrO21MkoApZQfMu5gWvxGNDT8KJCNBQNT1JqJ0E802bho9jg5MtJPo0Yyl0KskIhCAzBr8Re422i/Y+uAqyELWojkawGAJImzdrTb9sPn8N1Rr/o1CxjUDcPImNyZ3Ek/TE6+RRiBSZXKhiWuxUH5lBESJmPfE1nghlhbMhkmuJnY6uNQM89ojDh8+DSJZIcwGM/MACQw2Em4PpgD/AOOqszvAPwj5/NEm+3pcnGmyf+m1egrCzuhIBH4bktA9vpiuXLCNN+TRhJvQir1i6iDyIAB9zvt+wwwyYKSzHzMbMINtwok2kn7YVM9UEyqJpAW5BkgXIOxJw28MqFSkMCYIBJG07x9f2wmRenRO1dBdTw+s7sQq/DCq7baVMHfV378YKo511pCgsCmAwM9G6Ed9rWjFWZzewBVm0wJmSLkk8cxGBUzi6iAiqDeBJM2vFu2OepSW0XjSZTQqHVUor8RU1AkEyCWg/S2wtt0wP45SUup6sbji5tfucPMkdVRY8wLKCYjmbRxgSujE2G/yi3e38GLxyW76CzPPmHUss2uB6YlnpK0tZUDR5ybgbx7+bf8AfDnM0Fpw5XtAO5F4mMAeJeIaCAEAJTcjkj9MXjLekI/kD1NRaz2b8RBAKwdx9d8MqZQ0yZ7GbjgfS+E9WtrbSAYtpJM32i+4Nh7DEF8TYlV1ALPzH8+pi+NPG5dCsJza0mIUghlEBgYOr/qbHbrheuVVmWmtUEzq+RxPWbG3f1wdl2DVN4B2Zpjfn059cSqfE8xUFSCQRH2iIOHjLhpiWDu4WjTdDqKkIxAIFxqFulgJ7HDnKUBWDkHSVEwLExB+vm74FpVDUVgBvpCuu2oK0iw8puTed+MF5EOdEkk3RptcwPfc34wuUegLVodah8oBkRAk3gcwZ/L3xf4s1So4Y6UjzEjlwLqDsB364qIWs9MudLm9uTIBPrbnEPEKjrDqIpv6eUzPtH64mv6l7iJsS083UTUrglZlupIlZJx7lvE6msOpljYj14vbjBXiWWbWFKg/gIIjrpNzabn2xTlVQJLDUbdyBuObg89sdb41dAn2FUaQXQsllE+an1N4O2I1zWZBY/DUmAT8rAXYDdbdLYu8La9SnIKnkeU2vYjg2EemPDmXpadML5dwde5JILHn+WxG3bQExr4eq1QBUkErEi56Xtf139cE1cjo/qEFQSWAnVMDYQZ2/M4U0a7JJ1SdAHmkweRfnDLL+IMiw/yMJF//ALDocQkmmUSRdkq3l1bTsp4sZ49MLTllpD4iagVbYEiZnYnYgjkQcE+JkhhVQkptKjfsb2N9u+PKzNoU/E0OPwx5IOwkbx+uFjcX9zS9hdnfEmIR21IT5ws7Re9vp6YZ0849esjK5YqVLLVmCuwJm0Xv6zhXQ8TYtproJIBZ5AHMcfNsQSfpi2mBSBmmzfEBURuFUbie7D6HFHjVVVP8hYtx6Np4d4SGIqPCuh/8auGDSeWmAABv0ws8Y8K/2R10XqGZYHUpBkixEbgtP/vCHwLMspNWmoPlvIADiduYB2IvjTZjxZcxTqpWCKBBpQsBQswCOd7mYttjjeLJCfdryv2OqOVSXyJ/j0syjalAfffc3HHBPrGHPhviLLURKoTa1ePMAouPmuIsBA9MIvDadMn4lM6VkRIgXnad5jfFtMAjWCJBjyGAOLn8W/zEbTGKTxp3Hx/ol9WTfKg3xFqTeenbVHkIujbGyi4hR9cD5aMw7BKZZgfnCwJvImb9ZsMe0fDVVNbVNAmfINTW3C327n9MSzHi3xlhAEp2gL8xjbU34iPSMPCEUhat2e5rwwrKVCgAgOdUH7TA3+mJZXw9FUCRuLKSxjYxYdQZwLXExpMxJMGCYuCw5AO2DKKkkDqs6osI2t15+mA5ekpFfARkwAbCIk6COVm/XfnCvNUNI1AX+W179LdQRtg6rmdIOlpYqeJttP1O2BqtQQpcWgHUO3F9rY0U6MwagtSmSVRtJ+a2kT79d7YYZ2glYAMIsII3iJI4tgOmQFB1awRv63FuLYuqZwRqPlPc9O+DLvXYEjCJUJBU2/XqMWZrzAPtq+bnzWn62PucdVzq1RJ8jifNaH9R+Fu4sfvinw1dRakbSJH/AGAJH2ke+PTryyP2LqWYgKIvO+8Rx0OGGTzZIKA77HnvHeOvQYX0czTEaUSoIvqnV+cKRwb/AKY6unwyAC0EalO0jr2O4PQjCTgmZryOhWZCWV/LYXaTYg35i/5xht4dWEqwEJqMkHkG0dRAxnshVTSdaiZDLHQEzxOC/CK7oHRyIUqR3BmDPsMc2SNpv2KQYw8QH/5HwzBgoRbvBv6/li3KZxa9OuCsAMJ6EmfTeJPI04ozuYUMAT5l887TtOCaNRVR9CggElrxOq94vIEX7m2Jy3HoFK2C0cnUqKPjaVMmCDdI4PDKRce4wsqeFohKKSz26AFd9+hkGZ6Yb184SyjfUw4EeWDywABmx4viD/Bc/D1hnDEoJA8vNKf7SZidukYdSmu/yFfyI8pmEpHRUDTMgrYg9AD64Z5jJaXBNQFQB85+ZzBEd+0nCr/dMlRy4gtbTuBfa4MAfpjU5YrUVQwCgEccx+0XxsrcfULQoHh41EA2YmSNxBIYX5mPQ4nmMoKIMtqWJIa89Yv64MzRCx5rzMgAyPrP/rA3iGXQrqm5MSDb6f5vhVNv7D0l0ADxRwLEREXEyOhEx+2DMrRd11LL2nTewUST3GBjkxqMAyAJ8sj8782wT4RT+JmDpco8EqVsAADEevTDyqgbBXzNtLUwxaSBIJtae3bHuSTS6eYh0XUwvJUnba4A/XEfFcuHBZQA1zUVfMDsdajpG6/S2xGXoldMk1HVdSHgzYj0AA36nrhnSjYjYTlVddAQwIYREm0CYmBIm/GD8xT2kqw/tBgjt9xftgdMwsxzpDXMyTPNv4MXpVSJkaoiIuY9LzcfXHLJ7seKPaqOFYagoM2A3g9Z32MjvgxaVCmqMGuSToghg6gHSTxwTJmBbfHlGoIPmEsbgA+Ug7A/3TMHGfEg1UpNq2vsFjYiPxDVF8NjXLXsUfpWgit4gag1KCT02jccbRMYGUMqrqFgeDJHWRFxGC8xSRdLCAx1T6b/AE+2IZKlpIYkktMGY8sEGfT8jhvSifb2TywkkagqT5R06+n7YN8Qc6NCiWkzI2HX12+uA8mh4/6gcm3Xtb64YhtItGrYTYen+cTk/UX6VAlOqBTfVANhI2uT+WnA4BOkMZvMngEfSxxPPuGpA1NyT8p2sIBt3P0wN4VlzocPLOT85mNMQAb29D3xRLTYtlq6YhTqABlSfNMzIO+3GPfEKisCC7g7Sp0+0cxhJVokMpDSQdha4m8/TbBS0CfMAJIDQehvPAOKyitOxbMvUp6alRRJCsQJ7GMPP9JZJajsWJmkVZSI41GLj5fKLY7HY7sj9LJx7Fvi+VWnWdUsFcgel8W06palB2EOOxLaTHYjjrjsdgdxDHsJywh05l4IPQhTH3x2XtVZZMaXEf8AUSPyGOx2Irv/AAFFtLMF3GqLDT7bx9RjzK1yKg5DXIPJgb47HYFdmemcFBFUnvHa/GB0QKyabWA9ZB/bHY7GQGMv9SiRTaPM0gnrBge+B/AWOtkkwSoPuY/U47HYnH+0IXeIuVYkH5bD3sfewxbSzZ00zCyxINu7D8hjsdjQScNjrphfg9Qig99mt9r+pnHZLII4oOZmpWKNeLaonsYO+Ox2Izdcq9/0M/At8Xzb0zUKmCKpUG0+ViAfW354bV6fmpsCV+JSViFMAEkTA4Fzj3HYrJelCSLsogax2gD8hPrfBjZJVZHEhlkK0wR5SeN7gb47HY5baY8OhR4hl1XXA/8A1j7G23e+DPEEHwzUAAcrEi2+libck847HYopPRl2BU0+Ky69yhMix8pt+ZxLK1iqyttoHA3/AGx2OwZewuP+oK8UqFKasu8sJgbaV+9z9cA5H+t8TWflTUItcY7HYeCVHTLsKp05NJZMEMSJ3vP5874DzaTpeTvsIAt2jtjsdikfAsium91MC46dSRgmk2rRMfNpta3m/bHY7E5CLo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4" name="AutoShape 8" descr="data:image/jpeg;base64,/9j/4AAQSkZJRgABAQAAAQABAAD/2wCEAAkGBxQSEhUUEhQWFhUWGBwbGBgYGBgdHxkbFxgXHRsgGhoaHCggGhsmHRgXIjEiJSkrLi4uHB8zODMsNygtLisBCgoKDg0OGxAQGy8mICQ0NCw0LzIwNCwtLCwsLCwsLCwsNCwsLCwsNCwsLCw0LCwsLCwsLCwsLCwsLCwsLCwsLP/AABEIAMIBAwMBIgACEQEDEQH/xAAcAAACAgMBAQAAAAAAAAAAAAAFBgQHAAIDAQj/xABCEAABAwIEBAMFBgUDAwMFAAABAgMRACEEBRIxBkFRYSJxgRMykaGxBxRCwdHwI1JicuEzgpIVNKJTsvEkQ2Nzs//EABoBAAIDAQEAAAAAAAAAAAAAAAMEAQIFAAb/xAAzEQACAgEEAAQFAQgDAQEAAAABAgADEQQSITETIkFRBTJhcYHwFDORocHR4fEjQrFiFf/aAAwDAQACEQMRAD8AXcQ3LhURO0CjOHcSoJBKQoC4/Wi2XcKrdBK1BFrSPhQ1XDTiMaGtSYLeqfI1443I4xnoRpRtAE7t4QuKhGieQ2oxlH3RKwl2WXhulZGkn+lWxrxvhZwGS4kd71MxXDKcQ2UuL1KGyo+vUUmbaycE8fSFI9o0MvtxZaSPMVqvGsjdxH/IV898WoawjnsWlLLiSfaDZIn3QnraldzGKKiZI9a06vg5sUMH4P0/zFzbg4xPqlvGsq91aT5EH6VwdQkqkAbbxXzJg8yfCvA6sE9CRTUzn+KaT/3C57kGqXfBbF+VxO/aVHYl4xc26c654oISklwgJFUenjjFFQC8QoI5kAT6UZ4dwzuYOAreUWEquCbrjqKWf4U9Q3WsAIRbg3UeXCXVBTSYRsk/zd/KuzeXLCkqVtN6NMtpSUgch9Nqh8TYopw7ikbgSPOazQ5Zgo9YcniTMVgUPN6TCkm1J+J+zhhLgcatG6TsabBiNCNceGPF8Jn4VpmOYJShDqTqSYAjmCbRRq7LqjhCYJivrKtzzCOtYkttiU72G3Wg6MaCskzIPOrFceVqWqBKzueU2pC4wy5LLqkoJVsQAOoE/Oa3NM/ieVhiJk1mdXMUtUBAJJ6VCwGbLYUQ42YPMUAZzF5tUAkEGI/KnDhnKHMeMTqlJQ1KO67kT2tHrTjULWuG6gyC5nQ5lqUgpAjUL9qdsRgPaNnTExaqnyvDuavFIFMmVcQuYdQSu6ORpHV6QnBr9IaiwL5TBWLWGNReBBUYNR8HmpghAgTY0y8U5b9+DfsQCSZJ7VGb4eSyAgmVDfzoiX1GsFvm9vacaMt9JDxq1JSNQ1EiZpc9iSoki9O6m0e08VtAivV4tnDtKVpSVKsCQOdTXqNg8q5JgyFJ2jqIL+GVpJg251CwazVg5/kziMAnEGEhawkIi8KBuem20UmNshIitKi/xEJlWG3icFvhO9SMMUKNcnGAa0YY0maK2CvEpxC5w6I8VBsyYSFBKPWijmNbWzBEL5VGwuXHTKjc0KrK5LGW4WdMrAAMVIaSELnYGomAb0EjvXTMWyoWqxGTiDPcMpdPImspbaccgQo1lBNH1nbZ9VlAAvFVnn+YhOYawqQ2NJv52+dOfG2cpwmFW5+MwlHUqPSeguewqvODkfeVF50CPEYI58yfjXnUqCI1h5HX5MfcngCMzfETJBUt2D/LBntyvNQ8ZxU4EKUgBCQmfFcx1taofFDpaW1psVchHPYRQ9OXLW2pSVnSnkUi58+ZFUqoq2hz0ff/AFB23PnaJWOf5srEOKWdionz7nvQ0JB50w5izqWSspJnkNJ9RFQlYFJvXrqnUKAIDf7yBhVlHiArd3EKXuaLAN6QDyrgnFNoUClAmedSXzzidnPpOGGytawbEHkSLGjOR4XE4dYUhcX90EwT5UbyjNkKTp0SrsZqc+j2Sm3XAQmb+XWs27Vucoy9+neZyscxoXny229TratQF9JkUMy7ik4nEJaQghIGslRF+luYneoGLzpWKK0YVOsNgKX10zBKRzjpUDLmVs4ttaLpVZxMe6DYK+MVmU6JApNi4J6/X/kba47tqmWbmOPUcMUsp1LJCVCPdHPzMWilNCFgezlQg6gD18jRV5x1t4u2LKkgLKTsb7jcb7328qn5liEOtSFIJGykkT3Bil7G2NgDI9/7wNmTyeDBLGG/hKVNzEydgJ2+sdaA4pj2jylgTogSOoF5PIA/MUUxalNJ0KIGpOpMHkdref750pcR5s4hlaUANtnwpjdZMi3QRJ+FO6ZGd8fiLEmL33VIVJgnsQfmKtj7IFhSHibkKAPYRVFp1Daat/7D8dZ9o3KYXPZfhP8A7R8a09dXtqLE5xHK8EwRnTQaxDyP5HFAeUyPlFcilKkjUkEH970V+0zLtGLUoGEvISue4GkjzlPzpWw+OSyosqSuQfEDIKT5H6UJCXXIi1qYPEasFivZgeylJF53n4/u1TcHiA4dSyNYM7WINj5Eb0Dw76BYmyrg13aV0v08v3NLGkDI9feDa1jics7eHtTpuF845wJ+FG+GeEg84l14ApRdI5TuJ8rUOwyPaOBBSJNo5TslQ+JHwqxUYpvDNSo+BAjuo9O/WktVcyYROzGaAD5jF77ScK47hUNpHVw9EpbQo/W09SKp5tBINXbj8cHtKlQE6UnT/UQDB6xvVfYTh/RqUogbmDfSN9h7yo5fWndFetdW0wdzbmzFFrDK51641Rd3AvHUoMPaRJlTa7JF5Nul5pdfx0mBWrWS/Upg+0J5WyFn3dqI4oAb8qgcO5iErMipOauzJGxoZDb8Gcw4glx5IvNSMJiUuWG/SoWMZtauOVMal9IpnaNuZ2ARGpnJAUgmxNe1ujEGB4jWUod0ncIY+0niAYrEaUGW25SjopR95Xygdh3rtlGf4fCYZcklcgaBuYG89JoAnJ1+0C1DT2UQPqZrTiPB+zUpJgwbxMcuon40kaanVafSO4YEmQ8TxC5iMSh1xQACjA5AQfnTPhOKFtMOGA6lIhSZgiRY9xBFJjBanxwOk0cy/Jg6fARcQYVuOho2orpAAZcAQPhknIMG57mbL7YWiUvCJEG453oCxjik3uKtTDcEtgeJM+tK/FfC7bTKnEeEpN7+9PKi6fV0ZFYzz1ONBA5gTAYltxzU7ASkWHWueIZDyyr3U8gOlC22CrapGhcWMU9tAPBgj9IcyllLa0iYBUNXlTPxTniVqSlA1JAI1fpVbLLg3VNShmjmoKBFhABEiPKl7dJvcPnOJGOMRn4SxDrWpXsllpwEFSRcbwY3Um52p1wGNQUguJTYEainefrtQPhnjZRAQtGlNrDbuRzFNLmPQtBgoWg7hUSPWsXXO4s8yY+uZcICM5nDK0tYlhcpClBSoBsq0adrDnQdTWo+GUwDYHnyExYb3g0GRiVtv6miQlRg9Dv05itQ8UAAE9Te/rVhQQcg9+klgHUY4IhvA5QFmHIQSeS5HaSUj6VLVg2A0tp1HtBsNhFyZB5HuOlBMJmQspYKTeCRuJ5VOwrheHgghO5O3kKG62A5JwJYbQn1i9jsBhmWyVz0F9z0HKpX2aZylvMGkoT4XJQueYO3/lpNMGZtt47DLYLYbWm6IHuqG0dj9CarjIgtjFoCpbUlUGbRWjp2F1Ths7h6H+RkCvYQcy5/tNyP7w0hU6C0spJ6JWAZ+KfnSFnTCQ4wsJGn2alLcI8a1SE/xFfiJIT6qVVucVeIETZRE+iSfrVcZplin1IQANCSCoSJUQbCJHhEkk9+xIU0120bCeASISxCzce0CKwxWkpIO07H4+VjQ3C5wWFeOVJ/l526dKsDNdSWyhCVOOqjVAJI2BsB2A/ZpTzThxa//tltR2CxGq3KTvTlViOMv1F2r2nEJYTEpdCX2SVFBEgbiSN0+cHvyqRnOfB2GyZUNk3mTuSOtQ+HMq+5hTi7uLTGj+Ub371xzRvFpK1NtBLYMlSQJIPWbkkkUoyVPb5TwOjnH+5Vc8gSbhseD4V+LSOfa9x8vSuuAx6dcpSI1SU8gAfP5TSilbiF6rFQMwoSDB59RTLmGcIcQlwAoJELQjSNJHciYI2PaiWaX2kFhCP2jcYgsKYw8pLtlSACEHcWNp2+NVO4jQnvRjHZwTIbQEjmo+JZ/wBxoQ0ytwzFu9aWkpFVeMYlwxPc54KZF96JpdXebjvWiWUNxJk16t33gTFFZsniQRzNBiREGu+H0oUOqqjYVAT412/lHWo2InVqmp25PE7bGQOVlCW8zsJF6yq7DB7Wjo9lbzfhfZUCkHTpSTA/uTIND82fZS3oTqKiBAvN+d+W9X62tElITBJM2570t8R8F4Z5wOqSUqggqTAk8tXWK85XrlBBsHH09/tNBkJ6M+cswQUq0n9zWYHMHGTqQoginvivg5alD2Y/iA6SLCQk7maR85y8sOFsmY/f5T5RXo6L670AH8IAgqcRjb+0bEhOkJRPW/0qH/1NzFXeUVX25egoHl2GKyTFhvRzCtpTtVWoprPlUAyllhIxmblSEWG5ozleVAsy4nVrvHNISSAQd5N/lXHB5eVKBiQQQFbgEi09DMU6HLAltAH4Uj4ED5j8jSeo1KoOO4A59JWPEGRlkgiShXuq79D3+tQ8sy/U4hKjAJuegqyfu4UlTawFDZSTz8unWRtvSLmGEOEf3JQoSgnpOx/qBsfQ86bquLrj1l0fMdE8Oob0lBKgReg2LxmpxbSWtATYnmr4cqOcDuKxw9ikqEe8ofhSec8qsHL+AcK2FSkrUoEFSlEm4G3kQSPPnWGbzU5W7JI6/vGvCVjuEqXEYdSEAFdhcDlO96FnMNQA2nc9qt/Nvs6adJ0uLQINrEDbrfrzoIn7M04cpUlZcAB1hQHilJmByj6d6LVrKNvmPP2lPDZQcRaz7MEpw4SgpOqAnYwOvlH1rrhsnW20ChQDkBSVJMpWhe09wQRtsU9a9xfBKCklLulSidKLGQIBtMiDa/Sts++8YZxl1QR7EN6FIT4QEpIkJB295EHmo8hRq9m0Ih7z3BbMLz3OQzVaQhxSdLiFaV8rHb0kR6imrE5ezj8P7QNpUoz0kKA26pV/igrRRiEeGHEK7TJBmCN5kC1MWUZOpiVQWydwDv8A3J2/OkdUyoAy+Vh+sQ2kZj5SM/0hjGr9ogadUHxGepSLXpdd0ggJMkb/AD2i80cXjSYReYhKRzPapGH4U1JlfgURt73xNvgPjWajnJJmnuVRBOHzFCJLhKZAAEmSD8z8aB59no8PsQhYKoTCk2O0CJOodLGgnH2HfwzgYxDqUNuoKkOI1ESk3Dg96DtbYkb3rp9kOTtvB17EN6kNkJQDMBYGqZB32HrWuNLWlP7Q5yIo7lztEaeHsm1n2ipA3BNzPXxCCZHp9Jedve0cGGbENoGpyOZPuiepuTR5wWnYfnt8OVJD2HeClluZUpSlqO3X0gQKzarDa5Y+nUpYuxNo9YA4qSnWhCYlCSLchMgfU+tLuJTumYNMn3dSEF14AdE9Tynr60rrSrUSTJJknzr0VA8oGZnzky0BaKkpUAIFRUvAqjpvUpSgL0xg+sk5misKF8r1wVlSi4SQdI2HU1u7jwnnWmD4iUDp5cjVgH/6yVBmYzInVnUshCRsD08q5gst+EeNXU7VJxDpWZUoq8zXB1kGp5PBPEnfBji0ya8rorAGayj+WW3D3n1iSoEQJB3JO361s6mQQaXxxKQfG0f9qgbesT6V0e4uwqEaluhPYhU/AC9eH2N1iOqQeRF7MFJLjgiVJsBzPP5k0v8AE33YMacQ2j+aSDJUB2gxsK45pny1uuuYdJ0LNlaSTAj9xSTm2YOLWdSZKfxET8AbVraPSvuBJxj+MWY5Y4i+h1SE6RICu29F+GV6H0F6fZavHABOnnY2oEvEFS9RJN6ZcHm6WU6oQsfyqE/5Hoa37wduAO5Qy1sTkeGSlLuGMoI8RTIItMwLHzrm68ptolQnwEiOYAvb8qTcj4qK21BKHUCDOxQZnYwLx2qfh1YlxZV7J32MXWoK39d79BXnraHBO/0+sg/QSVhm/aXKglUWB7kfrUPOcgTifApRSUKkEdwQoepCT6Ubw2XNk6kkpWqxtIJFrxt+lcGMM48+kA6YVqWr+lIg/GT8qvXqeTtOCJCJhxmEvstyM4b2jmk+Lw+aUmx+M1ZKFA3G1LuKzplls+NPhGySCbDkkc6C8Cccpxb7rCk6CPE2DuR+IH+qbx3PSkXW24tbjruPHaPKI74VzUJJBIJBg2sfrWPoHvdN/Ln+vpXFpv2UnkpRJi0T2+c12SErIWDMcuk9RS2ciW6MAZrkzaXkPQBZUmOZTYkx0tSVxjlisUG2ULCW0qJccVeIiEpSLqUSbAfy1ZmOY1tON390wRv2juNvSlXAZeSuQkQFLUNXLUQZgbmZuaPVqDWwbPXX85Tw89SDlHC4YU37BH8O2on3ttz60dzZ5YjD4VAW8oSpR91sH8Szt5Dc9KMtIhP6c56VJwzOkdyZPmf3HpQvE3vubk/ruFJwMCDeHshGGT4llx03UtXU/wAo5CjQrwVwx2NQygrcUEJHM9TsO5PSrgE8nuBiZ9puSDFhpJAJRqO5kao2iw92pPAmVBnLwyAQQtwnVvq1E38rD0qdlsva3FD3jaY25QaJYO0pn3tp6xBHyrnvY0+F6dwmwBt00DYKJ/pPx/ZpKzbOGGwkKUkSY0gyVEnpzvyp6SNJvsqx8/3b4VT/ABFw+gYxSgkpW1/EHRYVdBHkspnyNW+HqjMQ/HrB3jOJOxeSYnMCXGylLQMNpUfegwVE96D55ws8wgrN0AA6vOOXmatFhhLDbbKTZKQB1gCPWvcV/FIBHvCIPIc/iauvxN0b/wCf6STpUIlG5llKW8MH0u/xFbtaTYXvq2MgJP8AuoZhsLrGtZISPnTFmrR1KbcMlK1ar7kE/Kg+Y4dydoHIRFq9HVYWGM9+v0ibH0gTHPa1QkQNhRHG5AW2A6VX6UPJIXcRemXH49C2kgmwotruhQJ16wi4xBGDUUoBUakoeSedDXXtX5VCXINFCZ5gtuYw6q9pd1q6mvanw52yXDmWZraEvOKT/agX/wB0n8qWcRjlOLJvE2BvA/OmLHue1aU0pBJsUnkqORj3TBP7tSni8IpkpDrbjSCIDkGBvB1bGJ+FYenVD9/6fSEwyyw+CM2TpKHSm21jPqdhRvMs6wbSSVONo7mLnpexqg3cViG1qStxfhMWO/Q25HetcK1rVqXcnmb1ZvhClixbg+0ML9ohbjzNkY3EhTKQEITpCgkJ1mZJIj60susEb7c4/Kj/ANxtYVGzNrS2ZrWpwihF6EAbNxltcH4rLUtoLAUVR77p1LFv6vdH9oimTMcxbW3pQQonabj4Jr5oZQseISO4JH0pyyHMnkoTpcWpR2kk/M7CsfV/CNzeJ4mfvCtdhcAR8ewrjZ0rcaSdxClC/KU/5qLhsQUuKbdUCkibTMk8wdh63oFjc8dw5BddCnFiSgfhPftHxoUnOxqK9QKjv3qKtIx59IqSfSOOJAAkGRyqCyvQ6h5IhaFSk8/KehBiO9RMrzdDvVPWdj5H9aJewPKibSnDQXIMs7Is/TiEk6YI3G5H6ieYqW4NPjRcc45f47VUuG4oGAcC9SVn3VNiNWk73mxEA339ZqystzjC4pAcadAnchUESNlX37VjazTPV5gOPQzTofcvMmYjG21DyPafyqDlIuNY2iR3NhNRX1jVZQUBzkfvmK7NKMEj8Zkx2vY1n59THdgA4hVL+pdrgbfC8fL59RUtxVom/PsKX3FLUCkK9mCPeFlDoEfE/wCN6DZtwp94SNKy4oJiFlUbz7146dT13pijYT5mxn6QTpjqMmLz5KT7LDxiHwLoStMIHVxeyB2uo8gaVM74Sfx7qXMTiNCU+622CQnuCSADte5oxwrw8cOkpLCGzzUkg64JiblQgciTub0ZUyAbmKLbe9L/APF6evef6SqqpHmnbLMNoQEnkPpXdeGSZnn+/lXrAEWroRS4djyZVu4u5mXmiPGFo7gTHn173qDmuDS8ElXIXIsYk+GelFcwGpcGueLw6UoFgREzP6Xn9aELGJyIZUAXBg8OknnPU9K54nGaQVbRJJ6wOtcvazq0gQOV5jyO/pQPN2gsSsq0C0wdN+p0kH1Bo9FG98HqEc4EUsw4uwwUVNtBxz+dSYSCNtKVSox1MUNx3ETmK0+0IJTIFgIB8uVT8Vw6wpRKVMXmAp9wEc7QwBI7yKgp4bbSUul8IwxWlClnWSFESoD+GARvfaN69bWlCgEZz9eZmMrMIFzMTEVFWm0V1cUApQBJSFHSTzEmD8K2KAadHED1B5sa850STlSlJUsCQnftNc8uypbyihsSYJuQNvOreIvJz1LjmRS0KysVhF9Kyrbh7yJeOGylSHEe1QSlXNP+KemMAnSEi6OaSJBtsZ5dqj5VmzT7IdbUFtkTPNPWev186IaQrSoE9bWnzrwLl2PPBE0cxXzv7PMHiDJRoO3gsB5Db02pGzX7NX2FS1DjfUbgd0n8pq6ZqHmWJbbQVOKCUgXJMUxVrr6uAcj2PMEalbufP6wUnSeVY4ylYhQkVxz3M0rxiyizalHT+vrXdFemTdtBPcznGG4g/E4CBAHhqO2+4hGlKjb9+tF0KMQfjUZOGQSsqmQJAHON7+VF3ccyy8nEXnVFSjqMkm5N6IZdhWgZcV5D9a4O4b+KsAQE3AJ5fma6NYJSiANzt60Rm47xLkekaMBnTTShoSlRuAko1A6hEaee9OeQcFqdAXighCDf2QaaBjlqVpt5b96ifZ5wGtv/AOpfICiP4QFym/vdASNt7H0q0cFhEpAkSepufia87rdWA+yk/c/2h6qtoyYJwXDWCZTDbDfeEJUT8iajZjw/hlElLGlQ/EgezV/ybg/lTKpatUabROqflFQ325uflz8v1rKstsByGOfvGUx6xdS2hCYSmCN5JVPeVXn1rdrEnYA2jtUrOHUYdpbkAuQr2bY3WqICRO9yBPU+VSsnystpaDsFwpJcI21wCY7TIqvhs67j6nEJ4gEiYB464mCdp59hRrCwBNvOPz5etC+L8GlOGW6jwloa5vsm5mOUT9dwDW/DGcoxTCHEqubG4PiG9xYzv61Y0FV3fiDazdxDaJ6g9Ircio6WgFFWxPPl8OVdfadbfT41b0g8e0h5jgg4IBUn+029Rzr3AYYMohKb+e/6VLKufKl/iPixvDeBIK3SLJHLpqi48t65Q7eUTtozmdv+nLWouuEBZ2SPdQByB5nqrn5UJzFxbUSkkGY+Z/KiuT4t15CfaJKZA1SIPexvH686hcRLBW2SYT7TnttoA9So/KhlQX5h0JHEDh1DiZAJIvAsZnnzqJnOA+8tw6kqSJJhSkq7bGF3ix+IoliMqJUSgwofMVqgE+/ce6oWHa4/c0VLdpDKepYnPcpTO8nhxz2JQ4hKlAhvVKIJEFCiVQOtx3rnw7lq8W8jDe0KEElRkmEwPEQnbVFqkcXZY3hnylgrGlRBSd0xEEKHIg7biO9QuHcwLGIaeH4Fgnym/wApr2m5mpyh5xxn7TPON3Mfs++zUoaSrDFSyB4grc9I79qr9vW2u6fdNwRzB2Ir6cwbqXUJWnZQBB6g7Uu8V8GofSpbaUhwi/RX+awNJ8VZfLdz9f7wllQ7EH8F4BDjYeWhIdeSFxAjoAByEDbvQXiLhj7upxxCEFDitUxdIO6Rfbc01ZS2W2GgRpW2kAjmCm3wqRj3g4mD8DWcuqdLmYdH/wAzxDlAVEpoQbgW/SvKZzkriCQgJ06iRMjck9O9ZW5+1J6H+cV/ZzErhnid/Ar1MqsfeQq6VenI9xVm5d9sTWn+Ow4lXVBSof8AkQRVN4VvWrTzMx5xatFkgkKEEb0/foabzlxz79GVFjCW9m32zCIw7Bn+Zwix/tTv8RVd55xbicauX3CQDZIskeQH5zQZtI51KSyg9jXU6PT08qvPv3IawnuR3XJMg05ZFgHsQx7RtMkHTHMwJJE2IjpQLJclS84UrcS2kJJBPMgSBMiJqYcyewqkJKl+zAISAqICiZKFDnfuDVriW8idyAAfmm+HU4QsaSSkEkDcAbmN7VHwD6luohJUCoJMDkqx+U0ytYxLwC3JWoR7N5HhdnpeyiOaF78jTXlORYdrWtFnFRrtpvFwE/gm5jrSOo1i0rlhyZeujccxad4UQlQCtRUURqB5pJTztHhB9a68F8NuuY4ocSfZMwvUQBq/9MbEXIuOxp3e9n7Lvy62j8gPjUnLscht3WQEh1ISFGB7pJA35gqrI/8A0bCGHuP1j8RpqRxGtsT6V2ocvM2W06lLG02v9KWc3+0dloEttOOd7AfWY9KUprZ+FGTKtx3HNS7xF/lQLibiJnBolSgXVDwpBEx1jkO9Vy9x7icSVKUoM4dsArDfvKn3UBZvqWbSAIAUr8NJePxjmJeUtUqccNgAT2SlI3gCABWlT8LbObTAtbgeWWXwIyvGYpeKdggEBI3ASiCEif6igz1Sas1SBIPSY9aWfs5wIawiAN9lf3AnV6BWqmqKT1DbrCB0OB+ITkDmc3WgtJSoSFAgjsRBr5/yTPnsBilBspICihSFDwkgxPUHuD8a+hK+bM/gYrE//vc//oqnfhwDB1bqDZtuDLay3j1pR8bSkkwmygRJmAJg3g1KzLiAlRabZWHSLAlIiRuYJG5FUanMIBAVcFJB6FOqCP8AlTtwzmxd/iBR17Km8K3E9QSI9a7UfD1QbgOJfxMg47jDjxmLrfs9bbYTAkagSR1gk/D/ABQvANraWBZDgPiKdp5kG5I586OozkOMuBsH2hTIFpSQDBBO4Bt1IO1T8u4c1Q44vxG8piJ38qVscImMD8Tqt2ctCWTYp32alOpg/hPWe3nSX9p+OHsfYBUK9mVjeToUmCDt70n0p8xzk6W07/vf60tY3h9T+KWtZHsi0GfZ6QqQCSValCxknYct6DpGRbQ7dDn8wzAkfeecPZ83ifDMOpQlRHULQlQI6jxVJxbUGQL8+9TcPg2cIyopSlCW0+JXRKBzUbmBSxlPFreJQ4fdcBKgg807Jj0ifWqPTuLWVKdsncAMMYu/aJkMLQ+kEpcEKtsRt8R9KR8zaCEQhJtuY2q1M5xZVhGUqMuOOKMdgogH8vSouOyAOpSgw230iCr9a2dNrPCRRZ6RFl3vlZH+yfi46FYd73GxqSuR4QTsQd0jryq1mcQlQkEEHYgi9fN+aYJDLqko90W/WmDhLNscnw4X2i0fy6dSR8bCq63QLZ/zVnGecHiFW7B2kS68VhgrzpcxuHKZSrn61xyjEZi6SHUNNAc/ESP9qbfOu69aVHWdXeIn5msOxdhxkE/Q5jacyMGJuRXlTPvaB+zWVXcYbModvLVMvYcuR/EkwDcQSmFdDNEc2y4OJJA8aRIPWOR/KrezLhrCJT/26AoiygkeEjv+dV9jcNpVXqKfiPjMCBjEx702HIlfNtztUlvCK3rtnOALbsgQld0/n8/rV38DcG4VOEZWtpDji0BSlL8V1CbTYDypvV61KED959JZEL9Socmy5b0hpJWQCSB0FM+A4ZxRAQnDLUFEHUdOgJjbSoi56i4j43K3lyUJhhDbZ7IEfARUhbSjBn4c/lWHd8Xdj5V/jDLQAc5lUo4MebBShLSQrdtwyCAfwLF0n9zRHCYZ1lOlSzqG039Dbxee9OmKw/h0gwOgJIoEykuLIQnUEyNhBjp1pBtXZbw0aRFXqREMlc7zPbzr3GgwlR2RZIgWMb35x2qZhzpVcbVBzdtZSdCdVtp/cUJGy4EIeoJzDHKcN9uXTtQjENSK5Y3My3/qIUkjrzpdzDihRkNgDub/ACrao0lh+URRrVhPN8YlLKWXFIShKtSfCnVPi/EBJHiPyoLhswaCwWirWnxJIkEFN5B5bUFxbynDKiSe9EOGGAXFdkW+IrYFASvLHMWd/WXz9l+bKxGBacWSVlSwokzJ9oq/winQGqr+yHEBKHcP0hxO2xACu/JPxq0GVTXmNSuy9gOjyPzDqdygzavlfH48LeeUTZS1q/5KJ/OvqLHuaW3FfyoUfgkmvkZlsqSAASegE/StT4PWDvJ+n9YOyTsFlzjgWttC1hF1lIJ0gzvHkfhUzh/NCw8kknQrwr8id/Q3+NWD9nOG04NAjSoqWpW4JOogTz93TXDizgpD6y82dJU2qU/zOR4D9Z9KO3xCprmosHHWf1/KSa9qhwYdweSK+8BCgdKhIPIgiRTJhMSQ4EpkgBSRebI3N/6hUf7Ks2OIwCEuf6rQ0EnfSAC2T/tKfga1dx6GcQsGS6QQ02NyVqJUegAgEk2ArI1NJVip5PX+YQsWxjqGUsGRcX97qTbnyETXmLfQ2pPtAROyhy8xXLBShMFQU4ZUSdgTuT0QOnYczSTmfFKVvhLIK2UE63DzN5UO17nmKW01G9iPT3l7X2rn1gv7UuJNbpwjJIQmC4Z95ViB/aLHufKhvBOCJcJIupIAnoZMg+gqZxblYxS0rSoIWBExOpPIHyJ370Qy/DhloLSoEoASEAydosLdyTWu9la6cV1esRLlzkw8hlAOlBJIF12OkEqsJ2vJ+PelzP8AiAIJi6jARz63vfnUpnMVezKEN+/uomD0MjpaLdN6DvZMhKitxUqO5NvhJsKToqVXzZ/uWe4AYES8atRMKFyZJ86v/hV5n7u37IDRpERyjke9Vay004SjeBYkfQ8665BnRwDq0OJKmV3EcjHKm9ap1CBVHK8494WlgBn0Mt1AkmCYnc8uwrd5hBTcWpey3iVl5ILawBzBMH1m9DOJeKRBaaMk+8roD0rAXT2M+0jEbLADOZDzXP8ADodWlJkJMSOo3+c15SsvANqMxvXlbI02nAxzAnxfeOGH++hMELWNxJ6f3UEzJpcjW2pCibyLT25GnJPErC0SlZNuV6WV4tThKQnUE7nV8JBNj+tBoezJyuIvcqgYzmAeLMvUrDIQG1lwOlQhB90pAMmLXpi4CzrEYRrRjEL9jb2azfQP5Y3jpQdrMC4iCrwg28xQ3MFkxc6Ra5t12+NaXh+JV4Te/wCfxBC0qeJeGWZu0+nU04lY7EW8+YqU9iEpEqUAO5ivmjEYhLapQognfSf0rHc8WpHs1Fam9WopKt1RE3pc/Biflbj7RgajPpLizzi1rUnD4MpW+6rSCm6UajBKlcyN4FN+XYMMtpQncC6lXJPMk8+dVB9koQ7jPC3pDaCqZm5sPqaums7W1LQwrX7k+phq2LDJgLG4U62zEplYWf8AYdJ/5CPWiTLAKBYRUTijGhjDOOblKbDqSQE/MiuvDeYofZSpJ8x0gkflSexyu/HHX9YUtxNcRlDTiVJcaSUm0wCFdyOXnvVdcU/Z+2kKUhBCf5hfT8Lx5zVrMNaSo6iQeXIeVYGACo/zb0bT6iyk5QwbqG7ny9meRPMhSynU2CB7RMFMqmPI2rpwzZa1dERHUqUIFW3x1gkMaVjDh1lZIcbnSCrdJPImxpdY+6FqWcP7FWrxJkTyuDeRfkRaa9Imu8WjcR3EbODtg1vGHAONLQQpaRCjEzIg2mLcu4FXfkmaN4lpLrStSSJ7jcEHuCCPSqaz3BHSSE7b7T8JodknELmFOptxSTMkfhPLxJ57mkrKRqKww+YQlLY4l8ZziQhh5R5NLPwSaqbAAJQlKQEiOQj6b1Azfjp7EAIWuEfiCExqvN59No2qXg8UhweBQVA5G/qncetRTp7KVO71g9SckYkxvFKQfDqPU7gR16cqPsr1pWDvEjpNp/fagWHwy41CAOUm59K6Yd9c6NjEX5D9xSlgDMTxKZbEn8P4JzDPO4kOjQ+lI9nF0lAABEWixG3OjSCiVOlKVLKdM3kJ3PxIHwoCh8JOnUSEpgDuTyHxvXruekRKRYXvHb0od+93G32Aj1Ntap5u5JzDM2glTaiohYlUXlHIQkE+Y53Hmr4/NMOW9AS6EKt4EXI6G3h5WsaKsrS9pQ4nczJE7DUCIFjaZj1rm/kSNOlpxaSklSdJJva4CpEkAfDlFNUeFXhWyP8AyXtqFnmBghLiHNBaB1XCdRVKQLEKTG9ufao68crUW9ItqJIk3AJt8K7p8GtKnAnVcuFtYXzkWBA1W6cqn5U8y2strjUCLr2UOxj8qYfCcgZiQQZwTJqsMxi22223dB/CqdieqZ3N/wDNLWc8M4rDK1LUFN8li4PmN0nzpmfydSnQcOpCWiZKZ2POJAp0lCkALAJIhW0G1yRsdqTOt8EjbyD6eohl02QQf4ylXXCBaZrk+pa0gumEDbuab+NOGwwhT7AlIMFI3SVGBHaaXE5SVIQHFxe/aeVaVeorsUOP8wSoyHaYLwuKKPd57UeyTLH3TqKDpOxVYVKZaw7BA+7qeUNpuLfKj5U44A4+PZIHustk3/uV+I/KqW3AjI4+/Z+3+Y3sAHMjDISLFbc/vvXtAXftHKFFKcMkBJIAKjNjztvWVX9h1J9P5/4l/Gqi0cM+VuOvOj2YgrcaIKTMRp07ctwD2qLis+8JQynSk21EkqPc96EoxCwhTYUQhRBUkbEjaa8bSDW34IzlvxEDgnMbOGntTOnmlXyNxU7EKBgHn+X/AM0s5e+G7gxUpWagKBMmd6A1fmJECRzPcVlIN0WqGrKnOgPrTG0oKAKbjqK3IqnisvE4MY1fYjl5R94cIiShIntJP1FWmtVKf2csacLO2tZPwgflRTPMyDSFKJhKRKlHYCvL61zbqGP4mlV8git9o3EbXgwxUYK0qdUkatKUHUBHcgUjZXxMrAvsvIKlNFopWk2KkpxD8GNgqCPpQrO87VicQ4sCEmw/tTYVyxuJdWy2gxobnSAkDc3Ji5J6mt/T6QV1Ctx33ANbzPovLcybxDaXWlBSFCQR+7GhuccVs4Z1Lb+tIUmQ4Ekp3iCRcH051SvCHFz2CcBBJZJ8bfXumdlfs088Z8R4bF4BTuHeSXGilQSbKuoApKDfY79qyrPhpquCkEqTjPtnrMJ4m5cjuTeNOI8M+yG2HEuEmTpmEgdTtPY1W+cY5TQQ42J0LkTsd5mhD3EC9EQnUTyB2HW/P8jUHEZgpd9avI7fAWFbem0HhcekTYlm3GWg6WMRg9avfKdQUO/K3T8qrN+AogE0bl3CiWDKI8SdxPUdJoJmiY/iRGozHneraWoVkgHg9SFbJnXANjXKhrSNxJE03pz5lCPCACNkkEfEAUjsrJGpM1tJV7xPc3sKJdpxafN6TmGTLWwnFKFkaYTIHigR/ivMxJdVKHAkmAVC4VJFiI6flShlzbK06GUEnm6q0Wud967ZdmRCg01KjqOhcwJAnp2rJOiCsTX2PeXa0t3H/KuHyRJd1HmCkULzvCJaZcXBUSDpsTHMntAG/cV7lPFugw6gpUDCo69f38eVT864nY9kXErSpQAITME8oI3B35Ugq6hbhuGQT+uo2AmzIi+nHqfZS5OlYAEpSQYAGlXdPcbGaZsuxKXUaCR7UCDF99iI3gxa+1ulKK8/w64VBQpVyARyJEEA777iYNapxakPpWy4IAUPHymdzvEwfOtC7T7ztxj1nLfxkxuzjhpDqFqStSSRfeSRfxRZXmZ86UMbl63Z0DUtI2/mA3+dNWF49whSA8VMrNjYqTsLlQHu3MSLR5UV4aeYcBKVIc0qJSpJBIB8uV9jSwa+jlwcCc6pbyJVmPexDTXtmXF6BZQm6ZtCgdiDF+9dMh4icdVC1LMCfeVB/SnDjHhdSS47hT4VpUHEciCDMp7SY6UiZSrSsgEbHbnatGtqbqiQBmLOGTgwqw4tSiFEkEyASTt51mM6H3u3SgP31clQukHbp1E1NdegpWFHQoXB5VxpKsDLCwbCp7hbD5oppHhQFRuecfn5Uaw2I9qUqULbEBR5zBHQHegOXvQo2BlJt2j60RwqkNlJnSFD4D/5tSlyrk4HMr4jlACYoZ9lyBiHIJF9h3An51lN7uPak6fZkd1SfU6T9aynE1liqBgwcQVMJDYVp976VERhCTIFq6ZZmSYCHeWx/WmRlCSmUEEdop92av0lSSIuYtsgVzweHLtjy59KO45u21ZleFUG1AiJ2IqnjYScCMQVpdw3iSYSfgfSjmWZn7VMrSAeqf0rmrJkrutZKuh29KcuGeDmV4UK1EKvcdieVL6nVIlYLd/aEqQWHEKZFxYyzhUomFpncdSTPfflSLxvxx96T7JGrQFSoxGoja3QUfzHhUtjUFgjyquc9wwQbDcm9K6CnTPabBye/wAxqzcFxJGT4VSh7QplPIde560woQFC4oVlWcNttJQuZA5CZua543iAbNIM/wAx/StCxLHfriIMCZFznC6FD+qoKMIpQ8ImpicI4o+1XPruaKYfLylWpJlJ/OiGzYMZk7sCLDrK0i4Nu1bsNhQgCD9ac8ZgvaNrHMpMel6GYHJ0pHiJV5VI1AK59Zwfid8JjEJQlK1pCgkSCb/CgGf4wOrEe6nau+dLSF2TBHP9a2y/K9Q1LrkCqfEM4AL5prw22SojlaQe8/OmJ9IFikH0qNlraGlbiYkjteK3zRaz0jtFvWlrnLW8cCQRu5nApSWyASkEmQDAPmP1qNkmKS1i2Qfd1j/yt+deKSkJAPxnepfCGRLxC3n0gltmACRupQ/ISfUUTcqIzN1CpUScRp4v06gpPMX9J/SkXMFKJUZta3kKZc4xB9mFKVNyAPzNKuKSVbCRQtL7whBVMNBinOhorhs38RJASIAgTyAE3POJ9aguYJc+6fWuK8OU71oEI3EHnIxCuOxSFA1xwuOckuNqUhSAIKCQYHlUPDMa99ql4fBLmEbczVdqqMSAdvEbkcW41sFJfDhT/wCqBKjewCR/7lGaAYXBuAk2m/4k77mL/vauOLxziFrCk6dV41GPxXHI7j4VPax4tpk8rgTGoHl1j50Lw1XkADMYs8Nv+0j4dlxCidPgWLiU7zG0zv8AGt32YQUjw7qIlKrAgcja5+dS9fWRHSDcKkEzOw+gqAvENFMF1MhKhAP/AOTVE8yevwnlZF3nMqqVkZDQtw6wvVCloBBjxXgc7gx6TPajQyP2r+h1adCRIjmdoN7EfnS67j/YJ9ohQWdfIRAKiZ3M/wCQa1Z4kHt/EJ/tmCSSdhvvsLUlfp7CSye0sUrB7j6nh3DgRpQf351lL44zSLbdoNeVk/s2r+v8YTfVK3dSIFcm3Ck+EkeRivKyvXDqKGEMO+olMqUbjmad08/KsrKzNX2IA9zHh/DSecn8qsXgj/tkev1NZWVkfEP3I+8c03z/AInDib3D5VUXEgsn+78q8rKt8I+aHv6gX8fpRbI0ArEgV7WVvW/LEj8sY3xY+X5VGy3/AE0+v1NeVlJN1AHqEMR7h8v0qJ+FNZWVZejOEXcwEvCjQHhHlWVlEf5RLN6SE4gFSiQNx9BRXCpBbEjrWVlBu9JYRcxJvVq8AJH/AEpdt1qnveL+gFZWVTW/uR9/7xqn5pWnFqj7YCbdPU1tlnuj0r2splP3Kymo+aEXLi/ShuMSIVYe6r6GsrKHV2It6wHhDYUyZd/pD1+tZWU5Z3LNImejwp/uHzrMoH+p227XO1ZWVS391O9J6+fAvyNK7PvDzrKyi6f5TOqhjN/9KgqTFxWVlW0/yw9kslFwPIfSvKysrAJi8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5" name="AutoShape 10" descr="data:image/jpeg;base64,/9j/4AAQSkZJRgABAQAAAQABAAD/2wCEAAkGBxQSEhUUEhQWFhUWGBwbGBgYGBgdHxkbFxgXHRsgGhoaHCggGhsmHRgXIjEiJSkrLi4uHB8zODMsNygtLisBCgoKDg0OGxAQGy8mICQ0NCw0LzIwNCwtLCwsLCwsLCwsNCwsLCwsNCwsLCw0LCwsLCwsLCwsLCwsLCwsLCwsLP/AABEIAMIBAwMBIgACEQEDEQH/xAAcAAACAgMBAQAAAAAAAAAAAAAFBgQHAAIDAQj/xABCEAABAwIEBAMFBgUDAwMFAAABAgMRACEEBRIxBkFRYSJxgRMykaGxBxRCwdHwI1JicuEzgpIVNKJTsvEkQ2Nzs//EABoBAAIDAQEAAAAAAAAAAAAAAAMEAQIFAAb/xAAzEQACAgEEAAQFAQgDAQEAAAABAgADEQQSITETIkFRBTJhcYHwFDORocHR4fEjQrFiFf/aAAwDAQACEQMRAD8AXcQ3LhURO0CjOHcSoJBKQoC4/Wi2XcKrdBK1BFrSPhQ1XDTiMaGtSYLeqfI1443I4xnoRpRtAE7t4QuKhGieQ2oxlH3RKwl2WXhulZGkn+lWxrxvhZwGS4kd71MxXDKcQ2UuL1KGyo+vUUmbaycE8fSFI9o0MvtxZaSPMVqvGsjdxH/IV898WoawjnsWlLLiSfaDZIn3QnraldzGKKiZI9a06vg5sUMH4P0/zFzbg4xPqlvGsq91aT5EH6VwdQkqkAbbxXzJg8yfCvA6sE9CRTUzn+KaT/3C57kGqXfBbF+VxO/aVHYl4xc26c654oISklwgJFUenjjFFQC8QoI5kAT6UZ4dwzuYOAreUWEquCbrjqKWf4U9Q3WsAIRbg3UeXCXVBTSYRsk/zd/KuzeXLCkqVtN6NMtpSUgch9Nqh8TYopw7ikbgSPOazQ5Zgo9YcniTMVgUPN6TCkm1J+J+zhhLgcatG6TsabBiNCNceGPF8Jn4VpmOYJShDqTqSYAjmCbRRq7LqjhCYJivrKtzzCOtYkttiU72G3Wg6MaCskzIPOrFceVqWqBKzueU2pC4wy5LLqkoJVsQAOoE/Oa3NM/ieVhiJk1mdXMUtUBAJJ6VCwGbLYUQ42YPMUAZzF5tUAkEGI/KnDhnKHMeMTqlJQ1KO67kT2tHrTjULWuG6gyC5nQ5lqUgpAjUL9qdsRgPaNnTExaqnyvDuavFIFMmVcQuYdQSu6ORpHV6QnBr9IaiwL5TBWLWGNReBBUYNR8HmpghAgTY0y8U5b9+DfsQCSZJ7VGb4eSyAgmVDfzoiX1GsFvm9vacaMt9JDxq1JSNQ1EiZpc9iSoki9O6m0e08VtAivV4tnDtKVpSVKsCQOdTXqNg8q5JgyFJ2jqIL+GVpJg251CwazVg5/kziMAnEGEhawkIi8KBuem20UmNshIitKi/xEJlWG3icFvhO9SMMUKNcnGAa0YY0maK2CvEpxC5w6I8VBsyYSFBKPWijmNbWzBEL5VGwuXHTKjc0KrK5LGW4WdMrAAMVIaSELnYGomAb0EjvXTMWyoWqxGTiDPcMpdPImspbaccgQo1lBNH1nbZ9VlAAvFVnn+YhOYawqQ2NJv52+dOfG2cpwmFW5+MwlHUqPSeguewqvODkfeVF50CPEYI58yfjXnUqCI1h5HX5MfcngCMzfETJBUt2D/LBntyvNQ8ZxU4EKUgBCQmfFcx1taofFDpaW1psVchHPYRQ9OXLW2pSVnSnkUi58+ZFUqoq2hz0ff/AFB23PnaJWOf5srEOKWdionz7nvQ0JB50w5izqWSspJnkNJ9RFQlYFJvXrqnUKAIDf7yBhVlHiArd3EKXuaLAN6QDyrgnFNoUClAmedSXzzidnPpOGGytawbEHkSLGjOR4XE4dYUhcX90EwT5UbyjNkKTp0SrsZqc+j2Sm3XAQmb+XWs27Vucoy9+neZyscxoXny229TratQF9JkUMy7ik4nEJaQghIGslRF+luYneoGLzpWKK0YVOsNgKX10zBKRzjpUDLmVs4ttaLpVZxMe6DYK+MVmU6JApNi4J6/X/kba47tqmWbmOPUcMUsp1LJCVCPdHPzMWilNCFgezlQg6gD18jRV5x1t4u2LKkgLKTsb7jcb7328qn5liEOtSFIJGykkT3Bil7G2NgDI9/7wNmTyeDBLGG/hKVNzEydgJ2+sdaA4pj2jylgTogSOoF5PIA/MUUxalNJ0KIGpOpMHkdref750pcR5s4hlaUANtnwpjdZMi3QRJ+FO6ZGd8fiLEmL33VIVJgnsQfmKtj7IFhSHibkKAPYRVFp1Daat/7D8dZ9o3KYXPZfhP8A7R8a09dXtqLE5xHK8EwRnTQaxDyP5HFAeUyPlFcilKkjUkEH970V+0zLtGLUoGEvISue4GkjzlPzpWw+OSyosqSuQfEDIKT5H6UJCXXIi1qYPEasFivZgeylJF53n4/u1TcHiA4dSyNYM7WINj5Eb0Dw76BYmyrg13aV0v08v3NLGkDI9feDa1jics7eHtTpuF845wJ+FG+GeEg84l14ApRdI5TuJ8rUOwyPaOBBSJNo5TslQ+JHwqxUYpvDNSo+BAjuo9O/WktVcyYROzGaAD5jF77ScK47hUNpHVw9EpbQo/W09SKp5tBINXbj8cHtKlQE6UnT/UQDB6xvVfYTh/RqUogbmDfSN9h7yo5fWndFetdW0wdzbmzFFrDK51641Rd3AvHUoMPaRJlTa7JF5Nul5pdfx0mBWrWS/Upg+0J5WyFn3dqI4oAb8qgcO5iErMipOauzJGxoZDb8Gcw4glx5IvNSMJiUuWG/SoWMZtauOVMal9IpnaNuZ2ARGpnJAUgmxNe1ujEGB4jWUod0ncIY+0niAYrEaUGW25SjopR95Xygdh3rtlGf4fCYZcklcgaBuYG89JoAnJ1+0C1DT2UQPqZrTiPB+zUpJgwbxMcuon40kaanVafSO4YEmQ8TxC5iMSh1xQACjA5AQfnTPhOKFtMOGA6lIhSZgiRY9xBFJjBanxwOk0cy/Jg6fARcQYVuOho2orpAAZcAQPhknIMG57mbL7YWiUvCJEG453oCxjik3uKtTDcEtgeJM+tK/FfC7bTKnEeEpN7+9PKi6fV0ZFYzz1ONBA5gTAYltxzU7ASkWHWueIZDyyr3U8gOlC22CrapGhcWMU9tAPBgj9IcyllLa0iYBUNXlTPxTniVqSlA1JAI1fpVbLLg3VNShmjmoKBFhABEiPKl7dJvcPnOJGOMRn4SxDrWpXsllpwEFSRcbwY3Um52p1wGNQUguJTYEainefrtQPhnjZRAQtGlNrDbuRzFNLmPQtBgoWg7hUSPWsXXO4s8yY+uZcICM5nDK0tYlhcpClBSoBsq0adrDnQdTWo+GUwDYHnyExYb3g0GRiVtv6miQlRg9Dv05itQ8UAAE9Te/rVhQQcg9+klgHUY4IhvA5QFmHIQSeS5HaSUj6VLVg2A0tp1HtBsNhFyZB5HuOlBMJmQspYKTeCRuJ5VOwrheHgghO5O3kKG62A5JwJYbQn1i9jsBhmWyVz0F9z0HKpX2aZylvMGkoT4XJQueYO3/lpNMGZtt47DLYLYbWm6IHuqG0dj9CarjIgtjFoCpbUlUGbRWjp2F1Ths7h6H+RkCvYQcy5/tNyP7w0hU6C0spJ6JWAZ+KfnSFnTCQ4wsJGn2alLcI8a1SE/xFfiJIT6qVVucVeIETZRE+iSfrVcZplin1IQANCSCoSJUQbCJHhEkk9+xIU0120bCeASISxCzce0CKwxWkpIO07H4+VjQ3C5wWFeOVJ/l526dKsDNdSWyhCVOOqjVAJI2BsB2A/ZpTzThxa//tltR2CxGq3KTvTlViOMv1F2r2nEJYTEpdCX2SVFBEgbiSN0+cHvyqRnOfB2GyZUNk3mTuSOtQ+HMq+5hTi7uLTGj+Ub371xzRvFpK1NtBLYMlSQJIPWbkkkUoyVPb5TwOjnH+5Vc8gSbhseD4V+LSOfa9x8vSuuAx6dcpSI1SU8gAfP5TSilbiF6rFQMwoSDB59RTLmGcIcQlwAoJELQjSNJHciYI2PaiWaX2kFhCP2jcYgsKYw8pLtlSACEHcWNp2+NVO4jQnvRjHZwTIbQEjmo+JZ/wBxoQ0ytwzFu9aWkpFVeMYlwxPc54KZF96JpdXebjvWiWUNxJk16t33gTFFZsniQRzNBiREGu+H0oUOqqjYVAT412/lHWo2InVqmp25PE7bGQOVlCW8zsJF6yq7DB7Wjo9lbzfhfZUCkHTpSTA/uTIND82fZS3oTqKiBAvN+d+W9X62tElITBJM2570t8R8F4Z5wOqSUqggqTAk8tXWK85XrlBBsHH09/tNBkJ6M+cswQUq0n9zWYHMHGTqQoginvivg5alD2Y/iA6SLCQk7maR85y8sOFsmY/f5T5RXo6L670AH8IAgqcRjb+0bEhOkJRPW/0qH/1NzFXeUVX25egoHl2GKyTFhvRzCtpTtVWoprPlUAyllhIxmblSEWG5ozleVAsy4nVrvHNISSAQd5N/lXHB5eVKBiQQQFbgEi09DMU6HLAltAH4Uj4ED5j8jSeo1KoOO4A59JWPEGRlkgiShXuq79D3+tQ8sy/U4hKjAJuegqyfu4UlTawFDZSTz8unWRtvSLmGEOEf3JQoSgnpOx/qBsfQ86bquLrj1l0fMdE8Oob0lBKgReg2LxmpxbSWtATYnmr4cqOcDuKxw9ikqEe8ofhSec8qsHL+AcK2FSkrUoEFSlEm4G3kQSPPnWGbzU5W7JI6/vGvCVjuEqXEYdSEAFdhcDlO96FnMNQA2nc9qt/Nvs6adJ0uLQINrEDbrfrzoIn7M04cpUlZcAB1hQHilJmByj6d6LVrKNvmPP2lPDZQcRaz7MEpw4SgpOqAnYwOvlH1rrhsnW20ChQDkBSVJMpWhe09wQRtsU9a9xfBKCklLulSidKLGQIBtMiDa/Sts++8YZxl1QR7EN6FIT4QEpIkJB295EHmo8hRq9m0Ih7z3BbMLz3OQzVaQhxSdLiFaV8rHb0kR6imrE5ezj8P7QNpUoz0kKA26pV/igrRRiEeGHEK7TJBmCN5kC1MWUZOpiVQWydwDv8A3J2/OkdUyoAy+Vh+sQ2kZj5SM/0hjGr9ogadUHxGepSLXpdd0ggJMkb/AD2i80cXjSYReYhKRzPapGH4U1JlfgURt73xNvgPjWajnJJmnuVRBOHzFCJLhKZAAEmSD8z8aB59no8PsQhYKoTCk2O0CJOodLGgnH2HfwzgYxDqUNuoKkOI1ESk3Dg96DtbYkb3rp9kOTtvB17EN6kNkJQDMBYGqZB32HrWuNLWlP7Q5yIo7lztEaeHsm1n2ipA3BNzPXxCCZHp9Jedve0cGGbENoGpyOZPuiepuTR5wWnYfnt8OVJD2HeClluZUpSlqO3X0gQKzarDa5Y+nUpYuxNo9YA4qSnWhCYlCSLchMgfU+tLuJTumYNMn3dSEF14AdE9Tynr60rrSrUSTJJknzr0VA8oGZnzky0BaKkpUAIFRUvAqjpvUpSgL0xg+sk5misKF8r1wVlSi4SQdI2HU1u7jwnnWmD4iUDp5cjVgH/6yVBmYzInVnUshCRsD08q5gst+EeNXU7VJxDpWZUoq8zXB1kGp5PBPEnfBji0ya8rorAGayj+WW3D3n1iSoEQJB3JO361s6mQQaXxxKQfG0f9qgbesT6V0e4uwqEaluhPYhU/AC9eH2N1iOqQeRF7MFJLjgiVJsBzPP5k0v8AE33YMacQ2j+aSDJUB2gxsK45pny1uuuYdJ0LNlaSTAj9xSTm2YOLWdSZKfxET8AbVraPSvuBJxj+MWY5Y4i+h1SE6RICu29F+GV6H0F6fZavHABOnnY2oEvEFS9RJN6ZcHm6WU6oQsfyqE/5Hoa37wduAO5Qy1sTkeGSlLuGMoI8RTIItMwLHzrm68ptolQnwEiOYAvb8qTcj4qK21BKHUCDOxQZnYwLx2qfh1YlxZV7J32MXWoK39d79BXnraHBO/0+sg/QSVhm/aXKglUWB7kfrUPOcgTifApRSUKkEdwQoepCT6Ubw2XNk6kkpWqxtIJFrxt+lcGMM48+kA6YVqWr+lIg/GT8qvXqeTtOCJCJhxmEvstyM4b2jmk+Lw+aUmx+M1ZKFA3G1LuKzplls+NPhGySCbDkkc6C8Cccpxb7rCk6CPE2DuR+IH+qbx3PSkXW24tbjruPHaPKI74VzUJJBIJBg2sfrWPoHvdN/Ln+vpXFpv2UnkpRJi0T2+c12SErIWDMcuk9RS2ciW6MAZrkzaXkPQBZUmOZTYkx0tSVxjlisUG2ULCW0qJccVeIiEpSLqUSbAfy1ZmOY1tON390wRv2juNvSlXAZeSuQkQFLUNXLUQZgbmZuaPVqDWwbPXX85Tw89SDlHC4YU37BH8O2on3ttz60dzZ5YjD4VAW8oSpR91sH8Szt5Dc9KMtIhP6c56VJwzOkdyZPmf3HpQvE3vubk/ruFJwMCDeHshGGT4llx03UtXU/wAo5CjQrwVwx2NQygrcUEJHM9TsO5PSrgE8nuBiZ9puSDFhpJAJRqO5kao2iw92pPAmVBnLwyAQQtwnVvq1E38rD0qdlsva3FD3jaY25QaJYO0pn3tp6xBHyrnvY0+F6dwmwBt00DYKJ/pPx/ZpKzbOGGwkKUkSY0gyVEnpzvyp6SNJvsqx8/3b4VT/ABFw+gYxSgkpW1/EHRYVdBHkspnyNW+HqjMQ/HrB3jOJOxeSYnMCXGylLQMNpUfegwVE96D55ws8wgrN0AA6vOOXmatFhhLDbbKTZKQB1gCPWvcV/FIBHvCIPIc/iauvxN0b/wCf6STpUIlG5llKW8MH0u/xFbtaTYXvq2MgJP8AuoZhsLrGtZISPnTFmrR1KbcMlK1ar7kE/Kg+Y4dydoHIRFq9HVYWGM9+v0ibH0gTHPa1QkQNhRHG5AW2A6VX6UPJIXcRemXH49C2kgmwotruhQJ16wi4xBGDUUoBUakoeSedDXXtX5VCXINFCZ5gtuYw6q9pd1q6mvanw52yXDmWZraEvOKT/agX/wB0n8qWcRjlOLJvE2BvA/OmLHue1aU0pBJsUnkqORj3TBP7tSni8IpkpDrbjSCIDkGBvB1bGJ+FYenVD9/6fSEwyyw+CM2TpKHSm21jPqdhRvMs6wbSSVONo7mLnpexqg3cViG1qStxfhMWO/Q25HetcK1rVqXcnmb1ZvhClixbg+0ML9ohbjzNkY3EhTKQEITpCgkJ1mZJIj60susEb7c4/Kj/ANxtYVGzNrS2ZrWpwihF6EAbNxltcH4rLUtoLAUVR77p1LFv6vdH9oimTMcxbW3pQQonabj4Jr5oZQseISO4JH0pyyHMnkoTpcWpR2kk/M7CsfV/CNzeJ4mfvCtdhcAR8ewrjZ0rcaSdxClC/KU/5qLhsQUuKbdUCkibTMk8wdh63oFjc8dw5BddCnFiSgfhPftHxoUnOxqK9QKjv3qKtIx59IqSfSOOJAAkGRyqCyvQ6h5IhaFSk8/KehBiO9RMrzdDvVPWdj5H9aJewPKibSnDQXIMs7Is/TiEk6YI3G5H6ieYqW4NPjRcc45f47VUuG4oGAcC9SVn3VNiNWk73mxEA339ZqystzjC4pAcadAnchUESNlX37VjazTPV5gOPQzTofcvMmYjG21DyPafyqDlIuNY2iR3NhNRX1jVZQUBzkfvmK7NKMEj8Zkx2vY1n59THdgA4hVL+pdrgbfC8fL59RUtxVom/PsKX3FLUCkK9mCPeFlDoEfE/wCN6DZtwp94SNKy4oJiFlUbz7146dT13pijYT5mxn6QTpjqMmLz5KT7LDxiHwLoStMIHVxeyB2uo8gaVM74Sfx7qXMTiNCU+622CQnuCSADte5oxwrw8cOkpLCGzzUkg64JiblQgciTub0ZUyAbmKLbe9L/APF6evef6SqqpHmnbLMNoQEnkPpXdeGSZnn+/lXrAEWroRS4djyZVu4u5mXmiPGFo7gTHn173qDmuDS8ElXIXIsYk+GelFcwGpcGueLw6UoFgREzP6Xn9aELGJyIZUAXBg8OknnPU9K54nGaQVbRJJ6wOtcvazq0gQOV5jyO/pQPN2gsSsq0C0wdN+p0kH1Bo9FG98HqEc4EUsw4uwwUVNtBxz+dSYSCNtKVSox1MUNx3ETmK0+0IJTIFgIB8uVT8Vw6wpRKVMXmAp9wEc7QwBI7yKgp4bbSUul8IwxWlClnWSFESoD+GARvfaN69bWlCgEZz9eZmMrMIFzMTEVFWm0V1cUApQBJSFHSTzEmD8K2KAadHED1B5sa850STlSlJUsCQnftNc8uypbyihsSYJuQNvOreIvJz1LjmRS0KysVhF9Kyrbh7yJeOGylSHEe1QSlXNP+KemMAnSEi6OaSJBtsZ5dqj5VmzT7IdbUFtkTPNPWev186IaQrSoE9bWnzrwLl2PPBE0cxXzv7PMHiDJRoO3gsB5Db02pGzX7NX2FS1DjfUbgd0n8pq6ZqHmWJbbQVOKCUgXJMUxVrr6uAcj2PMEalbufP6wUnSeVY4ylYhQkVxz3M0rxiyizalHT+vrXdFemTdtBPcznGG4g/E4CBAHhqO2+4hGlKjb9+tF0KMQfjUZOGQSsqmQJAHON7+VF3ccyy8nEXnVFSjqMkm5N6IZdhWgZcV5D9a4O4b+KsAQE3AJ5fma6NYJSiANzt60Rm47xLkekaMBnTTShoSlRuAko1A6hEaee9OeQcFqdAXighCDf2QaaBjlqVpt5b96ifZ5wGtv/AOpfICiP4QFym/vdASNt7H0q0cFhEpAkSepufia87rdWA+yk/c/2h6qtoyYJwXDWCZTDbDfeEJUT8iajZjw/hlElLGlQ/EgezV/ybg/lTKpatUabROqflFQ325uflz8v1rKstsByGOfvGUx6xdS2hCYSmCN5JVPeVXn1rdrEnYA2jtUrOHUYdpbkAuQr2bY3WqICRO9yBPU+VSsnystpaDsFwpJcI21wCY7TIqvhs67j6nEJ4gEiYB464mCdp59hRrCwBNvOPz5etC+L8GlOGW6jwloa5vsm5mOUT9dwDW/DGcoxTCHEqubG4PiG9xYzv61Y0FV3fiDazdxDaJ6g9Ircio6WgFFWxPPl8OVdfadbfT41b0g8e0h5jgg4IBUn+029Rzr3AYYMohKb+e/6VLKufKl/iPixvDeBIK3SLJHLpqi48t65Q7eUTtozmdv+nLWouuEBZ2SPdQByB5nqrn5UJzFxbUSkkGY+Z/KiuT4t15CfaJKZA1SIPexvH686hcRLBW2SYT7TnttoA9So/KhlQX5h0JHEDh1DiZAJIvAsZnnzqJnOA+8tw6kqSJJhSkq7bGF3ix+IoliMqJUSgwofMVqgE+/ce6oWHa4/c0VLdpDKepYnPcpTO8nhxz2JQ4hKlAhvVKIJEFCiVQOtx3rnw7lq8W8jDe0KEElRkmEwPEQnbVFqkcXZY3hnylgrGlRBSd0xEEKHIg7biO9QuHcwLGIaeH4Fgnym/wApr2m5mpyh5xxn7TPON3Mfs++zUoaSrDFSyB4grc9I79qr9vW2u6fdNwRzB2Ir6cwbqXUJWnZQBB6g7Uu8V8GofSpbaUhwi/RX+awNJ8VZfLdz9f7wllQ7EH8F4BDjYeWhIdeSFxAjoAByEDbvQXiLhj7upxxCEFDitUxdIO6Rfbc01ZS2W2GgRpW2kAjmCm3wqRj3g4mD8DWcuqdLmYdH/wAzxDlAVEpoQbgW/SvKZzkriCQgJ06iRMjck9O9ZW5+1J6H+cV/ZzErhnid/Ar1MqsfeQq6VenI9xVm5d9sTWn+Ow4lXVBSof8AkQRVN4VvWrTzMx5xatFkgkKEEb0/foabzlxz79GVFjCW9m32zCIw7Bn+Zwix/tTv8RVd55xbicauX3CQDZIskeQH5zQZtI51KSyg9jXU6PT08qvPv3IawnuR3XJMg05ZFgHsQx7RtMkHTHMwJJE2IjpQLJclS84UrcS2kJJBPMgSBMiJqYcyewqkJKl+zAISAqICiZKFDnfuDVriW8idyAAfmm+HU4QsaSSkEkDcAbmN7VHwD6luohJUCoJMDkqx+U0ytYxLwC3JWoR7N5HhdnpeyiOaF78jTXlORYdrWtFnFRrtpvFwE/gm5jrSOo1i0rlhyZeujccxad4UQlQCtRUURqB5pJTztHhB9a68F8NuuY4ocSfZMwvUQBq/9MbEXIuOxp3e9n7Lvy62j8gPjUnLscht3WQEh1ISFGB7pJA35gqrI/8A0bCGHuP1j8RpqRxGtsT6V2ocvM2W06lLG02v9KWc3+0dloEttOOd7AfWY9KUprZ+FGTKtx3HNS7xF/lQLibiJnBolSgXVDwpBEx1jkO9Vy9x7icSVKUoM4dsArDfvKn3UBZvqWbSAIAUr8NJePxjmJeUtUqccNgAT2SlI3gCABWlT8LbObTAtbgeWWXwIyvGYpeKdggEBI3ASiCEif6igz1Sas1SBIPSY9aWfs5wIawiAN9lf3AnV6BWqmqKT1DbrCB0OB+ITkDmc3WgtJSoSFAgjsRBr5/yTPnsBilBspICihSFDwkgxPUHuD8a+hK+bM/gYrE//vc//oqnfhwDB1bqDZtuDLay3j1pR8bSkkwmygRJmAJg3g1KzLiAlRabZWHSLAlIiRuYJG5FUanMIBAVcFJB6FOqCP8AlTtwzmxd/iBR17Km8K3E9QSI9a7UfD1QbgOJfxMg47jDjxmLrfs9bbYTAkagSR1gk/D/ABQvANraWBZDgPiKdp5kG5I586OozkOMuBsH2hTIFpSQDBBO4Bt1IO1T8u4c1Q44vxG8piJ38qVscImMD8Tqt2ctCWTYp32alOpg/hPWe3nSX9p+OHsfYBUK9mVjeToUmCDt70n0p8xzk6W07/vf60tY3h9T+KWtZHsi0GfZ6QqQCSValCxknYct6DpGRbQ7dDn8wzAkfeecPZ83ifDMOpQlRHULQlQI6jxVJxbUGQL8+9TcPg2cIyopSlCW0+JXRKBzUbmBSxlPFreJQ4fdcBKgg807Jj0ifWqPTuLWVKdsncAMMYu/aJkMLQ+kEpcEKtsRt8R9KR8zaCEQhJtuY2q1M5xZVhGUqMuOOKMdgogH8vSouOyAOpSgw230iCr9a2dNrPCRRZ6RFl3vlZH+yfi46FYd73GxqSuR4QTsQd0jryq1mcQlQkEEHYgi9fN+aYJDLqko90W/WmDhLNscnw4X2i0fy6dSR8bCq63QLZ/zVnGecHiFW7B2kS68VhgrzpcxuHKZSrn61xyjEZi6SHUNNAc/ESP9qbfOu69aVHWdXeIn5msOxdhxkE/Q5jacyMGJuRXlTPvaB+zWVXcYbModvLVMvYcuR/EkwDcQSmFdDNEc2y4OJJA8aRIPWOR/KrezLhrCJT/26AoiygkeEjv+dV9jcNpVXqKfiPjMCBjEx702HIlfNtztUlvCK3rtnOALbsgQld0/n8/rV38DcG4VOEZWtpDji0BSlL8V1CbTYDypvV61KED959JZEL9Socmy5b0hpJWQCSB0FM+A4ZxRAQnDLUFEHUdOgJjbSoi56i4j43K3lyUJhhDbZ7IEfARUhbSjBn4c/lWHd8Xdj5V/jDLQAc5lUo4MebBShLSQrdtwyCAfwLF0n9zRHCYZ1lOlSzqG039Dbxee9OmKw/h0gwOgJIoEykuLIQnUEyNhBjp1pBtXZbw0aRFXqREMlc7zPbzr3GgwlR2RZIgWMb35x2qZhzpVcbVBzdtZSdCdVtp/cUJGy4EIeoJzDHKcN9uXTtQjENSK5Y3My3/qIUkjrzpdzDihRkNgDub/ACrao0lh+URRrVhPN8YlLKWXFIShKtSfCnVPi/EBJHiPyoLhswaCwWirWnxJIkEFN5B5bUFxbynDKiSe9EOGGAXFdkW+IrYFASvLHMWd/WXz9l+bKxGBacWSVlSwokzJ9oq/winQGqr+yHEBKHcP0hxO2xACu/JPxq0GVTXmNSuy9gOjyPzDqdygzavlfH48LeeUTZS1q/5KJ/OvqLHuaW3FfyoUfgkmvkZlsqSAASegE/StT4PWDvJ+n9YOyTsFlzjgWttC1hF1lIJ0gzvHkfhUzh/NCw8kknQrwr8id/Q3+NWD9nOG04NAjSoqWpW4JOogTz93TXDizgpD6y82dJU2qU/zOR4D9Z9KO3xCprmosHHWf1/KSa9qhwYdweSK+8BCgdKhIPIgiRTJhMSQ4EpkgBSRebI3N/6hUf7Ks2OIwCEuf6rQ0EnfSAC2T/tKfga1dx6GcQsGS6QQ02NyVqJUegAgEk2ArI1NJVip5PX+YQsWxjqGUsGRcX97qTbnyETXmLfQ2pPtAROyhy8xXLBShMFQU4ZUSdgTuT0QOnYczSTmfFKVvhLIK2UE63DzN5UO17nmKW01G9iPT3l7X2rn1gv7UuJNbpwjJIQmC4Z95ViB/aLHufKhvBOCJcJIupIAnoZMg+gqZxblYxS0rSoIWBExOpPIHyJ370Qy/DhloLSoEoASEAydosLdyTWu9la6cV1esRLlzkw8hlAOlBJIF12OkEqsJ2vJ+PelzP8AiAIJi6jARz63vfnUpnMVezKEN+/uomD0MjpaLdN6DvZMhKitxUqO5NvhJsKToqVXzZ/uWe4AYES8atRMKFyZJ86v/hV5n7u37IDRpERyjke9Vay004SjeBYkfQ8665BnRwDq0OJKmV3EcjHKm9ap1CBVHK8494WlgBn0Mt1AkmCYnc8uwrd5hBTcWpey3iVl5ILawBzBMH1m9DOJeKRBaaMk+8roD0rAXT2M+0jEbLADOZDzXP8ADodWlJkJMSOo3+c15SsvANqMxvXlbI02nAxzAnxfeOGH++hMELWNxJ6f3UEzJpcjW2pCibyLT25GnJPErC0SlZNuV6WV4tThKQnUE7nV8JBNj+tBoezJyuIvcqgYzmAeLMvUrDIQG1lwOlQhB90pAMmLXpi4CzrEYRrRjEL9jb2azfQP5Y3jpQdrMC4iCrwg28xQ3MFkxc6Ra5t12+NaXh+JV4Te/wCfxBC0qeJeGWZu0+nU04lY7EW8+YqU9iEpEqUAO5ivmjEYhLapQognfSf0rHc8WpHs1Fam9WopKt1RE3pc/Biflbj7RgajPpLizzi1rUnD4MpW+6rSCm6UajBKlcyN4FN+XYMMtpQncC6lXJPMk8+dVB9koQ7jPC3pDaCqZm5sPqaums7W1LQwrX7k+phq2LDJgLG4U62zEplYWf8AYdJ/5CPWiTLAKBYRUTijGhjDOOblKbDqSQE/MiuvDeYofZSpJ8x0gkflSexyu/HHX9YUtxNcRlDTiVJcaSUm0wCFdyOXnvVdcU/Z+2kKUhBCf5hfT8Lx5zVrMNaSo6iQeXIeVYGACo/zb0bT6iyk5QwbqG7ny9meRPMhSynU2CB7RMFMqmPI2rpwzZa1dERHUqUIFW3x1gkMaVjDh1lZIcbnSCrdJPImxpdY+6FqWcP7FWrxJkTyuDeRfkRaa9Imu8WjcR3EbODtg1vGHAONLQQpaRCjEzIg2mLcu4FXfkmaN4lpLrStSSJ7jcEHuCCPSqaz3BHSSE7b7T8JodknELmFOptxSTMkfhPLxJ57mkrKRqKww+YQlLY4l8ZziQhh5R5NLPwSaqbAAJQlKQEiOQj6b1Azfjp7EAIWuEfiCExqvN59No2qXg8UhweBQVA5G/qncetRTp7KVO71g9SckYkxvFKQfDqPU7gR16cqPsr1pWDvEjpNp/fagWHwy41CAOUm59K6Yd9c6NjEX5D9xSlgDMTxKZbEn8P4JzDPO4kOjQ+lI9nF0lAABEWixG3OjSCiVOlKVLKdM3kJ3PxIHwoCh8JOnUSEpgDuTyHxvXruekRKRYXvHb0od+93G32Aj1Ntap5u5JzDM2glTaiohYlUXlHIQkE+Y53Hmr4/NMOW9AS6EKt4EXI6G3h5WsaKsrS9pQ4nczJE7DUCIFjaZj1rm/kSNOlpxaSklSdJJva4CpEkAfDlFNUeFXhWyP8AyXtqFnmBghLiHNBaB1XCdRVKQLEKTG9ufao68crUW9ItqJIk3AJt8K7p8GtKnAnVcuFtYXzkWBA1W6cqn5U8y2strjUCLr2UOxj8qYfCcgZiQQZwTJqsMxi22223dB/CqdieqZ3N/wDNLWc8M4rDK1LUFN8li4PmN0nzpmfydSnQcOpCWiZKZ2POJAp0lCkALAJIhW0G1yRsdqTOt8EjbyD6eohl02QQf4ylXXCBaZrk+pa0gumEDbuab+NOGwwhT7AlIMFI3SVGBHaaXE5SVIQHFxe/aeVaVeorsUOP8wSoyHaYLwuKKPd57UeyTLH3TqKDpOxVYVKZaw7BA+7qeUNpuLfKj5U44A4+PZIHustk3/uV+I/KqW3AjI4+/Z+3+Y3sAHMjDISLFbc/vvXtAXftHKFFKcMkBJIAKjNjztvWVX9h1J9P5/4l/Gqi0cM+VuOvOj2YgrcaIKTMRp07ctwD2qLis+8JQynSk21EkqPc96EoxCwhTYUQhRBUkbEjaa8bSDW34IzlvxEDgnMbOGntTOnmlXyNxU7EKBgHn+X/AM0s5e+G7gxUpWagKBMmd6A1fmJECRzPcVlIN0WqGrKnOgPrTG0oKAKbjqK3IqnisvE4MY1fYjl5R94cIiShIntJP1FWmtVKf2csacLO2tZPwgflRTPMyDSFKJhKRKlHYCvL61zbqGP4mlV8git9o3EbXgwxUYK0qdUkatKUHUBHcgUjZXxMrAvsvIKlNFopWk2KkpxD8GNgqCPpQrO87VicQ4sCEmw/tTYVyxuJdWy2gxobnSAkDc3Ji5J6mt/T6QV1Ctx33ANbzPovLcybxDaXWlBSFCQR+7GhuccVs4Z1Lb+tIUmQ4Ekp3iCRcH051SvCHFz2CcBBJZJ8bfXumdlfs088Z8R4bF4BTuHeSXGilQSbKuoApKDfY79qyrPhpquCkEqTjPtnrMJ4m5cjuTeNOI8M+yG2HEuEmTpmEgdTtPY1W+cY5TQQ42J0LkTsd5mhD3EC9EQnUTyB2HW/P8jUHEZgpd9avI7fAWFbem0HhcekTYlm3GWg6WMRg9avfKdQUO/K3T8qrN+AogE0bl3CiWDKI8SdxPUdJoJmiY/iRGozHneraWoVkgHg9SFbJnXANjXKhrSNxJE03pz5lCPCACNkkEfEAUjsrJGpM1tJV7xPc3sKJdpxafN6TmGTLWwnFKFkaYTIHigR/ivMxJdVKHAkmAVC4VJFiI6flShlzbK06GUEnm6q0Wud967ZdmRCg01KjqOhcwJAnp2rJOiCsTX2PeXa0t3H/KuHyRJd1HmCkULzvCJaZcXBUSDpsTHMntAG/cV7lPFugw6gpUDCo69f38eVT864nY9kXErSpQAITME8oI3B35Ugq6hbhuGQT+uo2AmzIi+nHqfZS5OlYAEpSQYAGlXdPcbGaZsuxKXUaCR7UCDF99iI3gxa+1ulKK8/w64VBQpVyARyJEEA777iYNapxakPpWy4IAUPHymdzvEwfOtC7T7ztxj1nLfxkxuzjhpDqFqStSSRfeSRfxRZXmZ86UMbl63Z0DUtI2/mA3+dNWF49whSA8VMrNjYqTsLlQHu3MSLR5UV4aeYcBKVIc0qJSpJBIB8uV9jSwa+jlwcCc6pbyJVmPexDTXtmXF6BZQm6ZtCgdiDF+9dMh4icdVC1LMCfeVB/SnDjHhdSS47hT4VpUHEciCDMp7SY6UiZSrSsgEbHbnatGtqbqiQBmLOGTgwqw4tSiFEkEyASTt51mM6H3u3SgP31clQukHbp1E1NdegpWFHQoXB5VxpKsDLCwbCp7hbD5oppHhQFRuecfn5Uaw2I9qUqULbEBR5zBHQHegOXvQo2BlJt2j60RwqkNlJnSFD4D/5tSlyrk4HMr4jlACYoZ9lyBiHIJF9h3An51lN7uPak6fZkd1SfU6T9aynE1liqBgwcQVMJDYVp976VERhCTIFq6ZZmSYCHeWx/WmRlCSmUEEdop92av0lSSIuYtsgVzweHLtjy59KO45u21ZleFUG1AiJ2IqnjYScCMQVpdw3iSYSfgfSjmWZn7VMrSAeqf0rmrJkrutZKuh29KcuGeDmV4UK1EKvcdieVL6nVIlYLd/aEqQWHEKZFxYyzhUomFpncdSTPfflSLxvxx96T7JGrQFSoxGoja3QUfzHhUtjUFgjyquc9wwQbDcm9K6CnTPabBye/wAxqzcFxJGT4VSh7QplPIde560woQFC4oVlWcNttJQuZA5CZua543iAbNIM/wAx/StCxLHfriIMCZFznC6FD+qoKMIpQ8ImpicI4o+1XPruaKYfLylWpJlJ/OiGzYMZk7sCLDrK0i4Nu1bsNhQgCD9ac8ZgvaNrHMpMel6GYHJ0pHiJV5VI1AK59Zwfid8JjEJQlK1pCgkSCb/CgGf4wOrEe6nau+dLSF2TBHP9a2y/K9Q1LrkCqfEM4AL5prw22SojlaQe8/OmJ9IFikH0qNlraGlbiYkjteK3zRaz0jtFvWlrnLW8cCQRu5nApSWyASkEmQDAPmP1qNkmKS1i2Qfd1j/yt+deKSkJAPxnepfCGRLxC3n0gltmACRupQ/ISfUUTcqIzN1CpUScRp4v06gpPMX9J/SkXMFKJUZta3kKZc4xB9mFKVNyAPzNKuKSVbCRQtL7whBVMNBinOhorhs38RJASIAgTyAE3POJ9aguYJc+6fWuK8OU71oEI3EHnIxCuOxSFA1xwuOckuNqUhSAIKCQYHlUPDMa99ql4fBLmEbczVdqqMSAdvEbkcW41sFJfDhT/wCqBKjewCR/7lGaAYXBuAk2m/4k77mL/vauOLxziFrCk6dV41GPxXHI7j4VPax4tpk8rgTGoHl1j50Lw1XkADMYs8Nv+0j4dlxCidPgWLiU7zG0zv8AGt32YQUjw7qIlKrAgcja5+dS9fWRHSDcKkEzOw+gqAvENFMF1MhKhAP/AOTVE8yevwnlZF3nMqqVkZDQtw6wvVCloBBjxXgc7gx6TPajQyP2r+h1adCRIjmdoN7EfnS67j/YJ9ohQWdfIRAKiZ3M/wCQa1Z4kHt/EJ/tmCSSdhvvsLUlfp7CSye0sUrB7j6nh3DgRpQf351lL44zSLbdoNeVk/s2r+v8YTfVK3dSIFcm3Ck+EkeRivKyvXDqKGEMO+olMqUbjmad08/KsrKzNX2IA9zHh/DSecn8qsXgj/tkev1NZWVkfEP3I+8c03z/AInDib3D5VUXEgsn+78q8rKt8I+aHv6gX8fpRbI0ArEgV7WVvW/LEj8sY3xY+X5VGy3/AE0+v1NeVlJN1AHqEMR7h8v0qJ+FNZWVZejOEXcwEvCjQHhHlWVlEf5RLN6SE4gFSiQNx9BRXCpBbEjrWVlBu9JYRcxJvVq8AJH/AEpdt1qnveL+gFZWVTW/uR9/7xqn5pWnFqj7YCbdPU1tlnuj0r2splP3Kymo+aEXLi/ShuMSIVYe6r6GsrKHV2It6wHhDYUyZd/pD1+tZWU5Z3LNImejwp/uHzrMoH+p227XO1ZWVS391O9J6+fAvyNK7PvDzrKyi6f5TOqhjN/9KgqTFxWVlW0/yw9kslFwPIfSvKysrAJi8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b="1" dirty="0" err="1" smtClean="0"/>
              <a:t>“Листівки-запрошення”</a:t>
            </a:r>
            <a:endParaRPr lang="ru-RU" b="1" dirty="0"/>
          </a:p>
        </p:txBody>
      </p:sp>
      <p:sp>
        <p:nvSpPr>
          <p:cNvPr id="33794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214438"/>
            <a:ext cx="8504238" cy="4884737"/>
          </a:xfrm>
        </p:spPr>
        <p:txBody>
          <a:bodyPr/>
          <a:lstStyle/>
          <a:p>
            <a:r>
              <a:rPr lang="uk-UA" smtClean="0"/>
              <a:t>У моїй місцевості 7 квітня у день “ВСЕСВІТНЬОГО ЗДОРОВ’Я” я  роздав “листівки-запрошення” у яких, люди запрошуються до загальної добровольної  роботи про прибиранню Тиси. </a:t>
            </a:r>
          </a:p>
          <a:p>
            <a:r>
              <a:rPr lang="uk-UA" smtClean="0"/>
              <a:t>Прибирання заплановане  на 2 травня (п’ятниця) 2014 року, на міжнародний день праці.</a:t>
            </a:r>
          </a:p>
          <a:p>
            <a:r>
              <a:rPr lang="uk-UA" smtClean="0"/>
              <a:t>Люди з чистою душею прийняли дану пропозицію.</a:t>
            </a:r>
          </a:p>
          <a:p>
            <a:r>
              <a:rPr lang="uk-UA" smtClean="0"/>
              <a:t>Два роки тому було проведено очистку Тиси, яка охопила 4-5 кілометрів. Вивезено 6 причепів побутового сміття.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/>
              <a:t>Подарунки ТИСИ</a:t>
            </a:r>
            <a:endParaRPr lang="ru-RU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500188"/>
            <a:ext cx="8572500" cy="6429375"/>
          </a:xfrm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002000" y="-12001500"/>
            <a:ext cx="5149850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930563" y="-11930063"/>
            <a:ext cx="4910138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b="1" dirty="0" smtClean="0"/>
              <a:t>ВИСНОВКИ</a:t>
            </a:r>
            <a:endParaRPr lang="ru-RU" b="1" dirty="0"/>
          </a:p>
        </p:txBody>
      </p:sp>
      <p:sp>
        <p:nvSpPr>
          <p:cNvPr id="35842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uk-UA" sz="3600" smtClean="0"/>
              <a:t>В даній роботі, я хотів показати мальовниче, на мою думку, село. Його природні багатства і красу. На цю тему можна написати велику за обсягом роботу, але я хотів донести до вас основне – те чого я хотів би бачити все більше і більше – “чисте і охайне навколишнє середовище”. </a:t>
            </a:r>
            <a:endParaRPr lang="ru-RU" sz="360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 smtClean="0"/>
              <a:t>ВИСНОВКИ</a:t>
            </a:r>
            <a:endParaRPr lang="ru-RU" smtClean="0"/>
          </a:p>
        </p:txBody>
      </p:sp>
      <p:sp>
        <p:nvSpPr>
          <p:cNvPr id="3686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uk-UA" sz="2300" smtClean="0"/>
          </a:p>
          <a:p>
            <a:pPr>
              <a:lnSpc>
                <a:spcPct val="90000"/>
              </a:lnSpc>
            </a:pPr>
            <a:r>
              <a:rPr lang="uk-UA" sz="2300" smtClean="0"/>
              <a:t>Наша Батьківщина –велика, вона починається на тому місці  де ми народилися, живемо, учимося і працюємо. Ми любимо рідну землю, її красу і велич. Всі місця нашої країни –чудові. Ми хочемо показати красу нашого закарпатсько краю. Ми вміємо бачити красиве в усьому що нас оточує- в природі, землі, людях. Маленьке село, а скільки в всього цікавого в його історії, природі, людях. Таким бачимо навколишнє середовище ми, юні жителі, учні. Вивчаючи історію краю ми збагачуємося духовно, поповнюємо наші  знання про рідний край, державу. Дуже цікава і розмаїста флора і фауна нашого краю.			</a:t>
            </a:r>
            <a:r>
              <a:rPr lang="ru-RU" sz="2300" smtClean="0"/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>
              <a:solidFill>
                <a:srgbClr val="88A44D"/>
              </a:solidFill>
            </a:endParaRP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052513"/>
            <a:ext cx="6985000" cy="5262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8914" name="Picture 4" descr="Фото058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333375"/>
            <a:ext cx="4043362" cy="5391150"/>
          </a:xfrm>
        </p:spPr>
      </p:pic>
      <p:pic>
        <p:nvPicPr>
          <p:cNvPr id="38915" name="Picture 5" descr="Фото0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4975" y="404813"/>
            <a:ext cx="46101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38" name="Picture 4" descr="zvirobiy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045075" y="0"/>
            <a:ext cx="3897313" cy="5561013"/>
          </a:xfrm>
        </p:spPr>
      </p:pic>
      <p:pic>
        <p:nvPicPr>
          <p:cNvPr id="39939" name="Picture 5" descr="mjata-perechnaj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0"/>
            <a:ext cx="5238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2232" name="Picture 4" descr="5"/>
          <p:cNvPicPr>
            <a:picLocks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430713" cy="3322638"/>
          </a:xfrm>
        </p:spPr>
      </p:pic>
      <p:pic>
        <p:nvPicPr>
          <p:cNvPr id="52233" name="Picture 5" descr="derevi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33387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4" name="Rectangle 7"/>
          <p:cNvSpPr>
            <a:spLocks noChangeArrowheads="1"/>
          </p:cNvSpPr>
          <p:nvPr/>
        </p:nvSpPr>
        <p:spPr bwMode="auto">
          <a:xfrm>
            <a:off x="0" y="700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2230" name="Object 6"/>
          <p:cNvGraphicFramePr>
            <a:graphicFrameLocks noChangeAspect="1"/>
          </p:cNvGraphicFramePr>
          <p:nvPr/>
        </p:nvGraphicFramePr>
        <p:xfrm>
          <a:off x="900113" y="3284538"/>
          <a:ext cx="3151187" cy="3729037"/>
        </p:xfrm>
        <a:graphic>
          <a:graphicData uri="http://schemas.openxmlformats.org/presentationml/2006/ole">
            <p:oleObj spid="_x0000_s52230" name="Рисунок" r:id="rId5" imgW="3057525" imgH="4591050" progId="Word.Picture.8">
              <p:embed/>
            </p:oleObj>
          </a:graphicData>
        </a:graphic>
      </p:graphicFrame>
      <p:pic>
        <p:nvPicPr>
          <p:cNvPr id="52235" name="Picture 8" descr="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4663" y="4365625"/>
            <a:ext cx="36957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 idx="4294967295"/>
          </p:nvPr>
        </p:nvSpPr>
        <p:spPr>
          <a:xfrm>
            <a:off x="301625" y="228600"/>
            <a:ext cx="4054475" cy="60801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4516" name="Picture 4" descr="DSC_0852r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435600" cy="3894138"/>
          </a:xfrm>
        </p:spPr>
      </p:pic>
      <p:pic>
        <p:nvPicPr>
          <p:cNvPr id="64517" name="Picture 5" descr="1261910397_275px-arctiumlapp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6175" y="2133600"/>
            <a:ext cx="4029075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4427538" y="228600"/>
            <a:ext cx="4408487" cy="758825"/>
          </a:xfrm>
        </p:spPr>
        <p:txBody>
          <a:bodyPr/>
          <a:lstStyle/>
          <a:p>
            <a:pPr eaLnBrk="1" hangingPunct="1"/>
            <a:r>
              <a:rPr lang="uk-UA" smtClean="0">
                <a:solidFill>
                  <a:srgbClr val="88A44D"/>
                </a:solidFill>
              </a:rPr>
              <a:t>Науковий керівник:</a:t>
            </a:r>
            <a:endParaRPr lang="ru-RU" smtClean="0">
              <a:solidFill>
                <a:srgbClr val="88A44D"/>
              </a:solidFill>
            </a:endParaRPr>
          </a:p>
        </p:txBody>
      </p:sp>
      <p:sp>
        <p:nvSpPr>
          <p:cNvPr id="15362" name="Содержимое 2"/>
          <p:cNvSpPr>
            <a:spLocks noGrp="1"/>
          </p:cNvSpPr>
          <p:nvPr>
            <p:ph sz="quarter" idx="1"/>
          </p:nvPr>
        </p:nvSpPr>
        <p:spPr>
          <a:xfrm>
            <a:off x="5003800" y="1357313"/>
            <a:ext cx="3802063" cy="4741862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ru-RU" sz="2500" smtClean="0"/>
              <a:t>Ігнатишин  </a:t>
            </a:r>
            <a:r>
              <a:rPr lang="uk-UA" sz="2500" smtClean="0"/>
              <a:t>Василь Васильович,</a:t>
            </a:r>
            <a:endParaRPr lang="ru-RU" sz="2500" smtClean="0"/>
          </a:p>
          <a:p>
            <a:pPr algn="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uk-UA" sz="2500" smtClean="0">
                <a:latin typeface="Times New Roman" pitchFamily="18" charset="0"/>
              </a:rPr>
              <a:t>Молодший науковий співробітник</a:t>
            </a:r>
            <a:r>
              <a:rPr lang="uk-UA" sz="2500" smtClean="0"/>
              <a:t> Інституту Геофізики ім. С.І. Субботіна НАН України,</a:t>
            </a:r>
            <a:endParaRPr lang="ru-RU" sz="2500" smtClean="0"/>
          </a:p>
          <a:p>
            <a:pPr algn="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uk-UA" sz="2500" smtClean="0"/>
              <a:t>вчитель фізики вищої категорії, керівник гуртків МАН, кандидат фізико-математичних наук, спеціальність “геофізика”</a:t>
            </a:r>
            <a:endParaRPr lang="ru-RU" sz="2500" smtClean="0"/>
          </a:p>
          <a:p>
            <a:pPr algn="r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500" smtClean="0"/>
          </a:p>
        </p:txBody>
      </p:sp>
      <p:pic>
        <p:nvPicPr>
          <p:cNvPr id="15363" name="Picture 1" descr="C:\Users\User\Desktop\002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700213"/>
            <a:ext cx="29527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/>
              <a:t>Мета роботи</a:t>
            </a:r>
            <a:endParaRPr lang="ru-RU" dirty="0"/>
          </a:p>
        </p:txBody>
      </p:sp>
      <p:sp>
        <p:nvSpPr>
          <p:cNvPr id="16386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uk-UA" sz="3200" smtClean="0"/>
              <a:t>Показати красу мальовничого краю Закарпаття – села Тросник.</a:t>
            </a:r>
          </a:p>
          <a:p>
            <a:r>
              <a:rPr lang="uk-UA" sz="3200" smtClean="0"/>
              <a:t> Назвати найпоширеніші представник</a:t>
            </a:r>
            <a:r>
              <a:rPr lang="uk-UA" sz="3200" smtClean="0">
                <a:latin typeface="Arial" charset="0"/>
              </a:rPr>
              <a:t>и</a:t>
            </a:r>
            <a:r>
              <a:rPr lang="uk-UA" sz="3200" smtClean="0"/>
              <a:t> флори моєї місцевості.</a:t>
            </a:r>
          </a:p>
          <a:p>
            <a:r>
              <a:rPr lang="uk-UA" sz="3200" smtClean="0"/>
              <a:t>Розповісти про річку Тиса і показати її проблеми.</a:t>
            </a:r>
          </a:p>
          <a:p>
            <a:r>
              <a:rPr lang="uk-UA" sz="3200" smtClean="0"/>
              <a:t>Ознайомити з акцією “Рідний край ми йдемо тобі на допомогу!”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err="1" smtClean="0"/>
              <a:t>Тросник</a:t>
            </a:r>
            <a:r>
              <a:rPr lang="uk-UA" dirty="0" smtClean="0"/>
              <a:t>, як село</a:t>
            </a:r>
            <a:endParaRPr lang="ru-RU" dirty="0"/>
          </a:p>
        </p:txBody>
      </p:sp>
      <p:sp>
        <p:nvSpPr>
          <p:cNvPr id="17410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uk-UA" sz="2600" i="1" smtClean="0">
                <a:latin typeface="Times New Roman" pitchFamily="18" charset="0"/>
                <a:cs typeface="Times New Roman" pitchFamily="18" charset="0"/>
              </a:rPr>
              <a:t>Село Тросник знаходиться на  Західній Україні, поблизу міста Виноградова. Населення Тросника складає 2442 чоловік.  </a:t>
            </a:r>
          </a:p>
          <a:p>
            <a:r>
              <a:rPr lang="uk-UA" sz="2600" i="1" smtClean="0">
                <a:latin typeface="Times New Roman" pitchFamily="18" charset="0"/>
                <a:cs typeface="Times New Roman" pitchFamily="18" charset="0"/>
              </a:rPr>
              <a:t>На території села функціонує РГС “Тросник”, на якій ведуться  режимні геофізичні спостереження.</a:t>
            </a:r>
          </a:p>
          <a:p>
            <a:r>
              <a:rPr lang="uk-UA" sz="2600" i="1" smtClean="0">
                <a:latin typeface="Times New Roman" pitchFamily="18" charset="0"/>
                <a:cs typeface="Times New Roman" pitchFamily="18" charset="0"/>
              </a:rPr>
              <a:t>Пишається село красивим храмом(1923р.), та школою, яку недавно відкрили (2004р.) на місці  старої, яку побудували ще за Чехословаччини.</a:t>
            </a:r>
          </a:p>
          <a:p>
            <a:r>
              <a:rPr lang="uk-UA" sz="2600" i="1" smtClean="0">
                <a:latin typeface="Times New Roman" pitchFamily="18" charset="0"/>
                <a:cs typeface="Times New Roman" pitchFamily="18" charset="0"/>
              </a:rPr>
              <a:t>У моєму селі проживають люди різних націон</a:t>
            </a:r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альностей, але живуть у мирі та злагоді.</a:t>
            </a:r>
            <a:endParaRPr lang="ru-RU" sz="2800" i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8434" name="Рисунок 4" descr="H:\DCIM\100MEDIA\IMG_15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26130">
            <a:off x="5357813" y="-493713"/>
            <a:ext cx="3192462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5" descr="H:\DCIM\100MEDIA\IMG_14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86752">
            <a:off x="2343150" y="2422525"/>
            <a:ext cx="4181475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Содержимое 3" descr="H:\DCIM\100MEDIA\IMG_1465.JPG"/>
          <p:cNvPicPr>
            <a:picLocks noGrp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 rot="20639432">
            <a:off x="-590550" y="-500063"/>
            <a:ext cx="5181600" cy="3700463"/>
          </a:xfrm>
        </p:spPr>
      </p:pic>
      <p:pic>
        <p:nvPicPr>
          <p:cNvPr id="18437" name="Рисунок 7" descr="H:\DCIM\100MEDIA\IMG_147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82300">
            <a:off x="5688013" y="4043363"/>
            <a:ext cx="39243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8" descr="H:\DCIM\100MEDIA\IMG_117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690282">
            <a:off x="-550863" y="4197350"/>
            <a:ext cx="373221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458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357313"/>
            <a:ext cx="8504238" cy="4741862"/>
          </a:xfrm>
        </p:spPr>
        <p:txBody>
          <a:bodyPr/>
          <a:lstStyle/>
          <a:p>
            <a:r>
              <a:rPr lang="uk-UA" smtClean="0">
                <a:latin typeface="Times New Roman" pitchFamily="18" charset="0"/>
                <a:cs typeface="Times New Roman" pitchFamily="18" charset="0"/>
              </a:rPr>
              <a:t>Окрім річки Тиси, Тросник  не має “офіційного” природничого куточка, де можна було б провести цікаво відпочинок. </a:t>
            </a:r>
          </a:p>
          <a:p>
            <a:r>
              <a:rPr lang="uk-UA" smtClean="0">
                <a:latin typeface="Times New Roman" pitchFamily="18" charset="0"/>
                <a:cs typeface="Times New Roman" pitchFamily="18" charset="0"/>
              </a:rPr>
              <a:t>Таким куточком місцеві жителі вважали ділянку- “Лотор – керт” ( переклад  з угор.  на укр. -“Лоторів сад”). На цьому місці жив пан Лотор, який виїхав до Угорщини. Нині територія розподілена на певні частини, одна нележить Інституту Геофізики НАНУ, а інша розпайована між членами колишнього колгоспу “Іскра”. Також на цій території розміщені величезні дерева, які збереглися завдяки бережному відношенню робітників РГС.</a:t>
            </a:r>
          </a:p>
          <a:p>
            <a:endParaRPr lang="uk-UA" smtClean="0">
              <a:latin typeface="Times New Roman" pitchFamily="18" charset="0"/>
              <a:cs typeface="Times New Roman" pitchFamily="18" charset="0"/>
            </a:endParaRP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b="1" dirty="0" smtClean="0"/>
              <a:t>Гордість Закарпаття – річка ТИСА</a:t>
            </a:r>
            <a:endParaRPr lang="ru-RU" b="1" dirty="0"/>
          </a:p>
        </p:txBody>
      </p:sp>
      <p:sp>
        <p:nvSpPr>
          <p:cNvPr id="20482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uk-UA" sz="3200" i="1" smtClean="0"/>
              <a:t>Річка Тиса Бере  свій початок у горах, де зливаються два потічки Чорна і Біла Тиса - в одну єдину. </a:t>
            </a:r>
          </a:p>
          <a:p>
            <a:r>
              <a:rPr lang="uk-UA" sz="3200" i="1" smtClean="0"/>
              <a:t>Кожного літа на березі річки, відпочивають люди – батьки зі своїми діточками, люди літнього віку та молодь.</a:t>
            </a:r>
          </a:p>
          <a:p>
            <a:r>
              <a:rPr lang="uk-UA" sz="3200" b="1" i="1" smtClean="0">
                <a:latin typeface="Times New Roman" pitchFamily="18" charset="0"/>
                <a:cs typeface="Times New Roman" pitchFamily="18" charset="0"/>
              </a:rPr>
              <a:t>Також про річку не забувають і риболови, які проводять весь свій вільний час.</a:t>
            </a:r>
          </a:p>
          <a:p>
            <a:pPr>
              <a:buFont typeface="Wingdings 2" pitchFamily="18" charset="2"/>
              <a:buNone/>
            </a:pPr>
            <a:r>
              <a:rPr lang="uk-UA" b="1" smtClean="0"/>
              <a:t> </a:t>
            </a:r>
            <a:endParaRPr lang="ru-RU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3" y="228600"/>
            <a:ext cx="3763962" cy="758825"/>
          </a:xfrm>
        </p:spPr>
        <p:txBody>
          <a:bodyPr/>
          <a:lstStyle/>
          <a:p>
            <a:pPr>
              <a:defRPr/>
            </a:pPr>
            <a:r>
              <a:rPr lang="uk-UA" dirty="0" smtClean="0"/>
              <a:t>								          </a:t>
            </a:r>
            <a:r>
              <a:rPr lang="uk-UA" b="1" dirty="0" smtClean="0"/>
              <a:t>Тиса</a:t>
            </a:r>
            <a:endParaRPr lang="ru-RU" b="1" dirty="0"/>
          </a:p>
        </p:txBody>
      </p:sp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63" y="3357563"/>
            <a:ext cx="5000625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4313" y="214313"/>
            <a:ext cx="4743450" cy="3557587"/>
          </a:xfrm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6002000" y="-12001500"/>
            <a:ext cx="1550987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" y="400050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497</TotalTime>
  <Words>827</Words>
  <Application>Microsoft Office PowerPoint</Application>
  <PresentationFormat>Экран (4:3)</PresentationFormat>
  <Paragraphs>74</Paragraphs>
  <Slides>29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8" baseType="lpstr">
      <vt:lpstr>Arial</vt:lpstr>
      <vt:lpstr>Georgia</vt:lpstr>
      <vt:lpstr>Wingdings 2</vt:lpstr>
      <vt:lpstr>Wingdings</vt:lpstr>
      <vt:lpstr>Calibri</vt:lpstr>
      <vt:lpstr>Times New Roman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Рисунок</vt:lpstr>
      <vt:lpstr>МІНІСТЕРСТВО ОСВІТИ І НАУКИ Закарпатське територіальне відділення  Малої академії наук Виноградівська філія</vt:lpstr>
      <vt:lpstr>АВТОР: </vt:lpstr>
      <vt:lpstr>Науковий керівник:</vt:lpstr>
      <vt:lpstr>Мета роботи</vt:lpstr>
      <vt:lpstr>Тросник, як село</vt:lpstr>
      <vt:lpstr>Слайд 6</vt:lpstr>
      <vt:lpstr>Слайд 7</vt:lpstr>
      <vt:lpstr>Гордість Закарпаття – річка ТИСА</vt:lpstr>
      <vt:lpstr>                  Тиса</vt:lpstr>
      <vt:lpstr>Проблеми річки Тиса</vt:lpstr>
      <vt:lpstr>Слайд 11</vt:lpstr>
      <vt:lpstr>Слайд 12</vt:lpstr>
      <vt:lpstr>Слайд 13</vt:lpstr>
      <vt:lpstr>Рослиннний світ</vt:lpstr>
      <vt:lpstr>Слайд 15</vt:lpstr>
      <vt:lpstr>Дерева</vt:lpstr>
      <vt:lpstr>Слайд 17</vt:lpstr>
      <vt:lpstr>Тюльпанове дерево</vt:lpstr>
      <vt:lpstr>Слайд 19</vt:lpstr>
      <vt:lpstr>“Рідний край ми йдемо тобі на допомогу!”</vt:lpstr>
      <vt:lpstr>“Листівки-запрошення”</vt:lpstr>
      <vt:lpstr>Подарунки ТИСИ</vt:lpstr>
      <vt:lpstr>ВИСНОВКИ</vt:lpstr>
      <vt:lpstr>ВИСНОВКИ</vt:lpstr>
      <vt:lpstr>Слайд 25</vt:lpstr>
      <vt:lpstr>Слайд 26</vt:lpstr>
      <vt:lpstr>Слайд 27</vt:lpstr>
      <vt:lpstr>Слайд 28</vt:lpstr>
      <vt:lpstr>Слайд 29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x</cp:lastModifiedBy>
  <cp:revision>98</cp:revision>
  <dcterms:created xsi:type="dcterms:W3CDTF">2014-02-07T20:21:58Z</dcterms:created>
  <dcterms:modified xsi:type="dcterms:W3CDTF">2014-04-09T05:28:56Z</dcterms:modified>
</cp:coreProperties>
</file>