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  <p:sldId id="26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60A70-65CA-4D31-BB50-A3CFBE9B545B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316BDD-0AD6-43CF-95DC-EE5AE74B2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60A70-65CA-4D31-BB50-A3CFBE9B545B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316BDD-0AD6-43CF-95DC-EE5AE74B2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60A70-65CA-4D31-BB50-A3CFBE9B545B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316BDD-0AD6-43CF-95DC-EE5AE74B2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60A70-65CA-4D31-BB50-A3CFBE9B545B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316BDD-0AD6-43CF-95DC-EE5AE74B2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60A70-65CA-4D31-BB50-A3CFBE9B545B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316BDD-0AD6-43CF-95DC-EE5AE74B2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60A70-65CA-4D31-BB50-A3CFBE9B545B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316BDD-0AD6-43CF-95DC-EE5AE74B2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60A70-65CA-4D31-BB50-A3CFBE9B545B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316BDD-0AD6-43CF-95DC-EE5AE74B2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60A70-65CA-4D31-BB50-A3CFBE9B545B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316BDD-0AD6-43CF-95DC-EE5AE74B2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60A70-65CA-4D31-BB50-A3CFBE9B545B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316BDD-0AD6-43CF-95DC-EE5AE74B2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60A70-65CA-4D31-BB50-A3CFBE9B545B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316BDD-0AD6-43CF-95DC-EE5AE74B2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60A70-65CA-4D31-BB50-A3CFBE9B545B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316BDD-0AD6-43CF-95DC-EE5AE74B265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DE60A70-65CA-4D31-BB50-A3CFBE9B545B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316BDD-0AD6-43CF-95DC-EE5AE74B26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oli.com.ua/wp-content/uploads/2012/05/newphoto76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316835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Всеукраїнський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інтерактивний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конкурс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Історик-Юніор-2014»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Історичне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підґрунтя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Т.Г.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підґрунтя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творі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Т.Г.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«Тарасова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співставлення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описаних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поетом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історичними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фактами 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7772400" cy="1656184"/>
          </a:xfrm>
        </p:spPr>
        <p:txBody>
          <a:bodyPr>
            <a:normAutofit/>
          </a:bodyPr>
          <a:lstStyle/>
          <a:p>
            <a:pPr algn="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Виконала учениця 11 класу</a:t>
            </a:r>
          </a:p>
          <a:p>
            <a:pPr algn="r"/>
            <a:r>
              <a:rPr lang="uk-UA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Ніколюк</a:t>
            </a:r>
            <a:r>
              <a:rPr lang="uk-UA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Анна Володимирівна</a:t>
            </a:r>
          </a:p>
          <a:p>
            <a:pPr algn="r"/>
            <a:r>
              <a:rPr lang="uk-UA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Доманівської</a:t>
            </a:r>
            <a:r>
              <a:rPr lang="uk-UA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загальноосвітньої школи І-ІІІ ступенів №2</a:t>
            </a:r>
          </a:p>
          <a:p>
            <a:pPr algn="r"/>
            <a:r>
              <a:rPr lang="uk-UA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uk-UA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Доманівка</a:t>
            </a:r>
            <a:r>
              <a:rPr lang="uk-UA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Миколаївської області</a:t>
            </a:r>
          </a:p>
          <a:p>
            <a:pPr algn="r"/>
            <a:r>
              <a:rPr lang="uk-UA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Вчитель: Пишна Лариса Сергіївна</a:t>
            </a:r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encrypted-tbn3.gstatic.com/images?q=tbn:ANd9GcRCmQPncATGaU-0c-0TBwzuft2fQbv_jIID9rkhi9xTD4OGNfwUs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2016224" cy="3356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1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0" y="5085184"/>
            <a:ext cx="8964488" cy="148478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Таким чином,  автор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радіє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перемозі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запо­рожців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називає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гетьмана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Тараса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Федоровича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сизим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орлом,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взявся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віру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рятувати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». Та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Шевченко й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сумує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над внуками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Трясила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«над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козацькими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поганці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панують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388843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Зібралося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козачество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Богу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помолитись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…. </a:t>
            </a:r>
          </a:p>
          <a:p>
            <a:pPr marL="0" indent="0" algn="r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Заспівали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козаченьки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пісню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ночі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славною стала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Тарасові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r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козачеству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ляхів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приспала…”</a:t>
            </a:r>
          </a:p>
          <a:p>
            <a:pPr marL="0" indent="0">
              <a:buNone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Кривава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різня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подана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кількома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рядками: </a:t>
            </a:r>
          </a:p>
          <a:p>
            <a:pPr marL="0" indent="0"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“перекололи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противилися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r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знищили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решту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перетопили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річці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розігнали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r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здобувши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табір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їхній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усіма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запасами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артилерією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…”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20688"/>
            <a:ext cx="712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 поляками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творі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священною, 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перемога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над ними –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вічність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блаженства. </a:t>
            </a:r>
          </a:p>
        </p:txBody>
      </p:sp>
      <p:pic>
        <p:nvPicPr>
          <p:cNvPr id="5" name="Рисунок 4" descr="http://www.soli.com.ua/wp-content/uploads/2012/05/newphoto7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2"/>
          <a:stretch/>
        </p:blipFill>
        <p:spPr bwMode="auto">
          <a:xfrm>
            <a:off x="467544" y="1329646"/>
            <a:ext cx="1796415" cy="2211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75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92440"/>
            <a:ext cx="8183880" cy="202997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через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українці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розуміли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183880" cy="49685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Символи в творі: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ночі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символ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суспільного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мороку.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Світанку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народові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нема,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засвітив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засіяли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настроює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оптимізм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народу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все ж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не мороку.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Пригадується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народне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прислів’я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козацьке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поемі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споконвічних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море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сизий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хмари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ворон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могили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символ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9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.fl.ru/users/Dante2247/upload/f_50138de8369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44" y="1556792"/>
            <a:ext cx="188785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469856"/>
          </a:xfrm>
        </p:spPr>
        <p:txBody>
          <a:bodyPr>
            <a:normAutofit/>
          </a:bodyPr>
          <a:lstStyle/>
          <a:p>
            <a:endParaRPr lang="ru-RU" sz="1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208912" cy="659735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озацький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1630 р.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проводом Тараса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Федоровича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прозваного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Трясилом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суттєві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поемі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вони добре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висвітлені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йдуть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підтекст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по-перше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 той час уже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більш-менш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визначилась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орієнтація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козацького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сам Тарас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Трясило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виразно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виявляє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наміри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піднесено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-романтичному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окреслилась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козацької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слави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вітчизни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й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майбутні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перемоги в них.</a:t>
            </a:r>
          </a:p>
        </p:txBody>
      </p:sp>
    </p:spTree>
    <p:extLst>
      <p:ext uri="{BB962C8B-B14F-4D97-AF65-F5344CB8AC3E}">
        <p14:creationId xmlns:p14="http://schemas.microsoft.com/office/powerpoint/2010/main" val="29730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3276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i="1" dirty="0" smtClean="0">
                <a:solidFill>
                  <a:srgbClr val="C00000"/>
                </a:solidFill>
              </a:rPr>
              <a:t>                          </a:t>
            </a:r>
            <a:r>
              <a:rPr lang="uk-UA" sz="3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</a:p>
          <a:p>
            <a:pPr marL="0" indent="0" algn="just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Т.Г.Шевченко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прагнув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розбудити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приспану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національну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свідомість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вселити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їхні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впевненість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надію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викресати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 них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іскру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національно-визвольного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вогню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Вони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минулому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шукали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героїзму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надію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приклад, силу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зрештою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право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створено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теперішнього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побудований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таким чином,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героїчне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минуле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контрастуванням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трагічним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сучасним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підкреслює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оптимістичний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імпульс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Поема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«Тарасова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оповідає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 перемогу, а вони “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слізоньки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втирають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заплаче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серденько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algn="just">
              <a:buNone/>
            </a:pP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Ми </a:t>
            </a:r>
            <a:r>
              <a:rPr lang="ru-RU" b="1" i="1" dirty="0">
                <a:solidFill>
                  <a:srgbClr val="C00000"/>
                </a:solidFill>
              </a:rPr>
              <a:t>не </a:t>
            </a:r>
            <a:r>
              <a:rPr lang="ru-RU" b="1" i="1" dirty="0" err="1">
                <a:solidFill>
                  <a:srgbClr val="C00000"/>
                </a:solidFill>
              </a:rPr>
              <a:t>знайдемо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жодного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Шевченкового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твору</a:t>
            </a:r>
            <a:r>
              <a:rPr lang="ru-RU" b="1" i="1" dirty="0">
                <a:solidFill>
                  <a:srgbClr val="C00000"/>
                </a:solidFill>
              </a:rPr>
              <a:t> про </a:t>
            </a:r>
            <a:r>
              <a:rPr lang="ru-RU" b="1" i="1" dirty="0" err="1">
                <a:solidFill>
                  <a:srgbClr val="C00000"/>
                </a:solidFill>
              </a:rPr>
              <a:t>історію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козаччини</a:t>
            </a:r>
            <a:r>
              <a:rPr lang="ru-RU" b="1" i="1" dirty="0">
                <a:solidFill>
                  <a:srgbClr val="C00000"/>
                </a:solidFill>
              </a:rPr>
              <a:t>, </a:t>
            </a:r>
            <a:r>
              <a:rPr lang="ru-RU" b="1" i="1" dirty="0" err="1">
                <a:solidFill>
                  <a:srgbClr val="C00000"/>
                </a:solidFill>
              </a:rPr>
              <a:t>який</a:t>
            </a:r>
            <a:r>
              <a:rPr lang="ru-RU" b="1" i="1" dirty="0">
                <a:solidFill>
                  <a:srgbClr val="C00000"/>
                </a:solidFill>
              </a:rPr>
              <a:t> не </a:t>
            </a:r>
            <a:r>
              <a:rPr lang="ru-RU" b="1" i="1" dirty="0" err="1">
                <a:solidFill>
                  <a:srgbClr val="C00000"/>
                </a:solidFill>
              </a:rPr>
              <a:t>мав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би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історичного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підґрунтя</a:t>
            </a:r>
            <a:r>
              <a:rPr lang="ru-RU" b="1" i="1" dirty="0">
                <a:solidFill>
                  <a:srgbClr val="C00000"/>
                </a:solidFill>
              </a:rPr>
              <a:t>,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історичних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джерел</a:t>
            </a:r>
            <a:r>
              <a:rPr lang="ru-RU" b="1" i="1" dirty="0">
                <a:solidFill>
                  <a:srgbClr val="C00000"/>
                </a:solidFill>
              </a:rPr>
              <a:t>, </a:t>
            </a:r>
            <a:r>
              <a:rPr lang="ru-RU" b="1" i="1" dirty="0" err="1">
                <a:solidFill>
                  <a:srgbClr val="C00000"/>
                </a:solidFill>
              </a:rPr>
              <a:t>письмових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чи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усних</a:t>
            </a:r>
            <a:r>
              <a:rPr lang="ru-RU" b="1" i="1" dirty="0">
                <a:solidFill>
                  <a:srgbClr val="C00000"/>
                </a:solidFill>
              </a:rPr>
              <a:t>. </a:t>
            </a:r>
            <a:r>
              <a:rPr lang="ru-RU" b="1" i="1" dirty="0" err="1">
                <a:solidFill>
                  <a:srgbClr val="C00000"/>
                </a:solidFill>
              </a:rPr>
              <a:t>Розуміння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патріотичного</a:t>
            </a:r>
            <a:r>
              <a:rPr lang="ru-RU" b="1" i="1" dirty="0">
                <a:solidFill>
                  <a:srgbClr val="C00000"/>
                </a:solidFill>
              </a:rPr>
              <a:t> духу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народу стало у Т. </a:t>
            </a:r>
            <a:r>
              <a:rPr lang="ru-RU" b="1" i="1" dirty="0" err="1">
                <a:solidFill>
                  <a:srgbClr val="C00000"/>
                </a:solidFill>
              </a:rPr>
              <a:t>Шевченка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глибинною</a:t>
            </a:r>
            <a:r>
              <a:rPr lang="ru-RU" b="1" i="1" dirty="0">
                <a:solidFill>
                  <a:srgbClr val="C00000"/>
                </a:solidFill>
              </a:rPr>
              <a:t> потребою, </a:t>
            </a:r>
            <a:r>
              <a:rPr lang="ru-RU" b="1" i="1" dirty="0" err="1">
                <a:solidFill>
                  <a:srgbClr val="C00000"/>
                </a:solidFill>
              </a:rPr>
              <a:t>він</a:t>
            </a:r>
            <a:r>
              <a:rPr lang="ru-RU" b="1" i="1" dirty="0">
                <a:solidFill>
                  <a:srgbClr val="C00000"/>
                </a:solidFill>
              </a:rPr>
              <a:t> створив </a:t>
            </a:r>
            <a:r>
              <a:rPr lang="ru-RU" b="1" i="1" dirty="0" err="1">
                <a:solidFill>
                  <a:srgbClr val="C00000"/>
                </a:solidFill>
              </a:rPr>
              <a:t>кумирів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української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історії</a:t>
            </a:r>
            <a:r>
              <a:rPr lang="ru-RU" b="1" i="1" dirty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323528" y="116632"/>
            <a:ext cx="8280920" cy="21385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185" y="4776016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445544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 </a:t>
            </a:r>
            <a:r>
              <a:rPr lang="ru-RU" i="1" dirty="0"/>
              <a:t>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 : 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простежити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ліричної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поеми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«Тарасова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історичним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фактом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4355976" y="5517232"/>
            <a:ext cx="45719" cy="4571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509120"/>
            <a:ext cx="8406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«Тарасова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історична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пісня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далеке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героїчне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минуле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про перемогу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козаків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проводом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Трясила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над ворогом. Тому народ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уславлює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вірних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захисників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неньки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волю,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віру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cs406926.vk.me/v406926770/3338/261Rdne94d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56" y="1556792"/>
            <a:ext cx="590465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23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067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3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Історична</a:t>
            </a:r>
            <a:r>
              <a:rPr lang="ru-RU" sz="3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довідка</a:t>
            </a:r>
            <a:endParaRPr lang="ru-RU" sz="3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відбувались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Переяславом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навесні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1630 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національно-визвольної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проводом Тараса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Трясила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поширювалися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головні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отаборилися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річками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Альта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Трубіж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Польськими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керував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ненависник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козаків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гетьман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Конецпольський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помічник-головоріз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Лащ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(на шляху до Переяслава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вирізав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містечок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жаліючи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священників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повстанського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козацько-селянського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стояв Тарас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Федорович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точилися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два-три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тижні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повстанцями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чисельна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перевага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поляків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озброєне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гармати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гаківниці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Вирішальною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битвою стала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вилазка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козаків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Дочекавшись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козаки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увірвалися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польський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розгромили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жовнірів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найболючішою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раною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поляків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винищення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званої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золотої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самого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Конецьпольського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складалася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150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родовитих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шляхтичів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20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8247266" cy="220486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поемі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Т. Шевченко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хотів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наголосити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велика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різниця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минулому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поляками та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українцями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зрештою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призвела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ночі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бездержавного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обох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слов’янських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і до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світання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українці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йти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шляхами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тими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оберуть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effectLst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Назва твору                                 Історична подія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67544" y="1556792"/>
            <a:ext cx="4032448" cy="338437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«Тарасова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глибоко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символічна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вибрана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Шевченком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невипадково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Маємо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символічне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протиставлення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дня і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ночі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4716016" y="1628800"/>
            <a:ext cx="4032448" cy="3384376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Тарасова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розгром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польського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гетьмана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Конецпольського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відбулася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 1630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 descr="http://durdom.in.ua/public/main/articles/article_786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07" y="476672"/>
            <a:ext cx="2348661" cy="1887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1619672" y="1171600"/>
            <a:ext cx="241176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7267744" y="1244723"/>
            <a:ext cx="216024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1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544452"/>
            <a:ext cx="6059016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-99392"/>
            <a:ext cx="6768752" cy="7416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3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Постаті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поеми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Поет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неодноразово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звертається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образів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керівників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селянсько-козацьких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повстань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Северина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Наливайка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Тараса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Федоровича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назвали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Трясилом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Якова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Остряниці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Павло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Павлюка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(Бута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історії</a:t>
            </a:r>
          </a:p>
          <a:p>
            <a:pPr marL="0" indent="0" algn="just">
              <a:buNone/>
            </a:pPr>
            <a:endParaRPr lang="uk-UA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Тарас </a:t>
            </a:r>
            <a:r>
              <a:rPr lang="ru-RU" sz="22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Федорович</a:t>
            </a:r>
            <a:r>
              <a:rPr lang="ru-RU" sz="2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Трясило</a:t>
            </a:r>
            <a:r>
              <a:rPr lang="ru-RU" sz="2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гетьман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нереєстрових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козаків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Року 1629 водив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запорожців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березні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1630 р.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очолив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антипольське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повстання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 боях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Корсунем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Переяславом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загони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розбили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польське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військо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змусивши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поляків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червні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підписати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угоду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2200" b="1" dirty="0"/>
          </a:p>
        </p:txBody>
      </p:sp>
      <p:pic>
        <p:nvPicPr>
          <p:cNvPr id="4" name="Рисунок 3" descr="http://cossackland.org.ua/wp-content/uploads/2012/06/1286283770_kossaks-starchin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8" y="70543"/>
            <a:ext cx="2232248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63" y="5027089"/>
            <a:ext cx="20882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обізвався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пан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Трясило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журиться! А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ходім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лиш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пани-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 поляками биться!”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544949" y="956495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364088" y="4077072"/>
            <a:ext cx="484632" cy="618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9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8399904" cy="1656184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1300" dirty="0" smtClean="0">
                <a:effectLst/>
              </a:rPr>
              <a:t/>
            </a:r>
            <a:br>
              <a:rPr lang="ru-RU" sz="1300" dirty="0" smtClean="0">
                <a:effectLst/>
              </a:rPr>
            </a:br>
            <a:endParaRPr lang="ru-RU" sz="1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557" y="0"/>
            <a:ext cx="3783436" cy="40439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козацтва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польськими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арбниками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змалювання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ночі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розгрому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польського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воєначаль­ника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Конецпольського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антишляхетського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повстання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1630 р.,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очоленого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гетьманом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Тарасом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Федоровичем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Трясилом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razom.znaimo.com.ua/tw_files2/urls_12/5/d-4167/4167_html_3e8fb21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3" y="3789040"/>
            <a:ext cx="4370659" cy="30554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144813" y="12648"/>
            <a:ext cx="2832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Причини </a:t>
            </a:r>
            <a:r>
              <a:rPr lang="ru-RU" b="1" dirty="0" err="1">
                <a:solidFill>
                  <a:srgbClr val="FF0000"/>
                </a:solidFill>
              </a:rPr>
              <a:t>повстання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9" y="381980"/>
            <a:ext cx="410445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Куруківська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угода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посилила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суперечності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козаками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тими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потрапив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реєстру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тими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залишився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поза ним. 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останніх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загроза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спалахів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козацького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невдоволення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залишилася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 того ж,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ускладнювалася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запровадженням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загальнодержавного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вщухали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релігійному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ґрунті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Аби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витримати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покорі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польський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уряд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удався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Київщину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відправлено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значну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коронного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нерозважливі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погіршили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становище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757100" y="197314"/>
            <a:ext cx="1030924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5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861048"/>
            <a:ext cx="6059016" cy="2592288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2400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власній</a:t>
            </a:r>
            <a:r>
              <a:rPr lang="ru-RU" sz="2400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переслідують</a:t>
            </a:r>
            <a:r>
              <a:rPr lang="ru-RU" sz="2400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віру</a:t>
            </a:r>
            <a:r>
              <a:rPr lang="ru-RU" sz="2400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400" dirty="0" err="1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Виростають</a:t>
            </a:r>
            <a:r>
              <a:rPr lang="ru-RU" sz="2400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нехрещені</a:t>
            </a:r>
            <a:r>
              <a:rPr lang="ru-RU" sz="2400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козацькії</a:t>
            </a:r>
            <a:r>
              <a:rPr lang="ru-RU" sz="2400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400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кохаються</a:t>
            </a:r>
            <a:r>
              <a:rPr lang="ru-RU" sz="2400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невінчані</a:t>
            </a:r>
            <a:r>
              <a:rPr lang="ru-RU" sz="2400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; без попа </a:t>
            </a:r>
            <a:r>
              <a:rPr lang="ru-RU" sz="2400" dirty="0" err="1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ховають</a:t>
            </a:r>
            <a:r>
              <a:rPr lang="ru-RU" sz="2400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; запродана жидам </a:t>
            </a:r>
            <a:r>
              <a:rPr lang="ru-RU" sz="2400" dirty="0" err="1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віра</a:t>
            </a:r>
            <a:r>
              <a:rPr lang="ru-RU" sz="2400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церкву</a:t>
            </a:r>
            <a:r>
              <a:rPr lang="ru-RU" sz="2400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пускають</a:t>
            </a:r>
            <a:r>
              <a:rPr lang="ru-RU" sz="2400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!» 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озвеличення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мужності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героїзму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цілеспрямованості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наполегли­вої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перемогу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козаків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гетьманом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Трясилом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засудження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жорстокості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жадібності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ляхів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полонили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народ,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по­збавляючи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християнської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Тарас Трясило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220192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1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1339592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Тужливий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спів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кобзаря про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важку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долю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мовчать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гори,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грає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море,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могили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сумують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а над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козацькими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поганці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панують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переплітається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оповіддю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про Тараса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Трясила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— народного ватажка,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здійняв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повстання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аби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рятувати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народну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віру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загарбників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Наскрізний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кобзар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оспівує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минулі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перемоги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козаків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над москалями, татарами, турками і ляхами, і в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піснях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гордості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звитяжну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славу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предків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переплітаються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журбою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колись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гетьманщина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вернеться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https://encrypted-tbn1.gstatic.com/images?q=tbn:ANd9GcR4ZeXiI4aAzB5Y_l8RBu-Im4XvBX2cTROAitugDS-QVftGlOi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91" y="2095325"/>
            <a:ext cx="360040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94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139008"/>
          </a:xfrm>
        </p:spPr>
        <p:txBody>
          <a:bodyPr>
            <a:normAutofit fontScale="70000" lnSpcReduction="20000"/>
          </a:bodyPr>
          <a:lstStyle/>
          <a:p>
            <a:pPr marL="0" indent="0" algn="ctr" fontAlgn="t">
              <a:lnSpc>
                <a:spcPct val="170000"/>
              </a:lnSpc>
              <a:buNone/>
            </a:pP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Як  </a:t>
            </a:r>
            <a:r>
              <a:rPr lang="ru-RU" sz="3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подію</a:t>
            </a: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15 </a:t>
            </a:r>
            <a:r>
              <a:rPr lang="ru-RU" sz="3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1630 року  </a:t>
            </a:r>
            <a:r>
              <a:rPr lang="ru-RU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висвітлив</a:t>
            </a:r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Тарас Шевченко у </a:t>
            </a:r>
            <a:r>
              <a:rPr lang="ru-RU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поемі</a:t>
            </a:r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«Тарасова </a:t>
            </a:r>
            <a:r>
              <a:rPr lang="ru-RU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marL="0" indent="0" algn="ctr" fontAlgn="t">
              <a:lnSpc>
                <a:spcPct val="170000"/>
              </a:lnSpc>
              <a:buNone/>
            </a:pP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fontAlgn="t">
              <a:buNone/>
            </a:pP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Лягло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за горою,</a:t>
            </a:r>
          </a:p>
          <a:p>
            <a:pPr marL="0" indent="0" algn="r" fontAlgn="t">
              <a:buNone/>
            </a:pP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Зірки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засіяли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r" fontAlgn="t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козаки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 як та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хмара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r" fontAlgn="t">
              <a:buNone/>
            </a:pP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Ляхів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обступали.</a:t>
            </a:r>
          </a:p>
          <a:p>
            <a:pPr marL="0" indent="0" algn="r" fontAlgn="t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Як став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неба,</a:t>
            </a:r>
          </a:p>
          <a:p>
            <a:pPr marL="0" indent="0" algn="r" fontAlgn="t">
              <a:buNone/>
            </a:pP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Ревнула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гармата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r" fontAlgn="t">
              <a:buNone/>
            </a:pP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Прокинулись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ляшки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-панки —</a:t>
            </a:r>
          </a:p>
          <a:p>
            <a:pPr marL="0" indent="0" algn="r" fontAlgn="t">
              <a:buNone/>
            </a:pP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Нікуди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втікати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r" fontAlgn="t">
              <a:buNone/>
            </a:pP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Прокинулись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ляшки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-панки</a:t>
            </a:r>
          </a:p>
          <a:p>
            <a:pPr marL="0" indent="0" algn="r" fontAlgn="t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Та й не повставали.</a:t>
            </a:r>
          </a:p>
          <a:p>
            <a:pPr marL="0" indent="0" algn="r" fontAlgn="t">
              <a:buNone/>
            </a:pP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Зійшло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ляшки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-панки</a:t>
            </a:r>
          </a:p>
          <a:p>
            <a:pPr marL="0" indent="0" algn="r" fontAlgn="t">
              <a:buNone/>
            </a:pP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Покотом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лежали.</a:t>
            </a:r>
          </a:p>
          <a:p>
            <a:pPr algn="r"/>
            <a:endParaRPr lang="ru-RU" dirty="0"/>
          </a:p>
        </p:txBody>
      </p:sp>
      <p:pic>
        <p:nvPicPr>
          <p:cNvPr id="4" name="Рисунок 3" descr="http://razom.znaimo.com.ua/tw_files2/urls_12/5/d-4167/4167_html_3e8fb21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4139952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217</TotalTime>
  <Words>1110</Words>
  <Application>Microsoft Office PowerPoint</Application>
  <PresentationFormat>Экран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Всеукраїнський комплексний інтерактивний конкурс « Історик-Юніор-2014»  Історичне підґрунтя творчості Т.Г. Шевченка ( аналіз історичного підґрунтя в творі Т.Г. Шевченка «Тарасова ніч», співставлення подій, описаних  поетом та порівняння  їх з історичними фактами )</vt:lpstr>
      <vt:lpstr>Презентация PowerPoint</vt:lpstr>
      <vt:lpstr>Презентация PowerPoint</vt:lpstr>
      <vt:lpstr> Отже, у своїй поемі Т. Шевченко хотів наголосити, що велика різниця в минулому між поляками та українцями, зрештою, призвела до ночі бездержавного існування обох слов’янських народів, і до свого світання українці повинні йти іншими шляхами,  тими,  які вони оберуть собі самі. </vt:lpstr>
      <vt:lpstr>Презентация PowerPoint</vt:lpstr>
      <vt:lpstr>.      </vt:lpstr>
      <vt:lpstr>Українців на власній землі переслідують за віру: «Виростають нехрещені козацькії діти; кохаються невінчані; без попа ховають; запродана жидам віра, в церкву не пускають!» </vt:lpstr>
      <vt:lpstr>Тужливий спів кобзаря про важку долю України, в якій «мовчать гори, грає море, могили сумують, а над дітьми козацькими поганці панують», переплітається із оповіддю про Тараса Трясила — народного ватажка, що здійняв повстання, аби рятувати народну віру від загарбників. </vt:lpstr>
      <vt:lpstr>Презентация PowerPoint</vt:lpstr>
      <vt:lpstr> Таким чином,  автор радіє перемозі запо­рожців, називає гетьмана Тараса Федоровича сизим орлом, що взявся «віру рятувати». Та водночас Шевченко й сумує, бо тепер над внуками Трясила, «над дітьми козацькими поганці панують». </vt:lpstr>
      <vt:lpstr>Так через зображення минулого українці краще розуміли сучасне. 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комплексний інтерактивний конкурс « Історик-Юніор-2014»  Історичне підґрунтя творчості Т.Г. Шевченка ( аналіз історичного підґрунтя в творі Т.Г. Шевченка «Тарасова ніч», співставлення подій, описаних  поетом та порівняння  їх з історичними фактами )</dc:title>
  <dc:creator>SamLab.ws</dc:creator>
  <cp:lastModifiedBy>SamLab.ws</cp:lastModifiedBy>
  <cp:revision>23</cp:revision>
  <dcterms:created xsi:type="dcterms:W3CDTF">2014-02-19T18:29:45Z</dcterms:created>
  <dcterms:modified xsi:type="dcterms:W3CDTF">2014-03-07T12:52:17Z</dcterms:modified>
</cp:coreProperties>
</file>